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60" r:id="rId4"/>
    <p:sldId id="259" r:id="rId5"/>
    <p:sldId id="258" r:id="rId6"/>
    <p:sldId id="296" r:id="rId7"/>
    <p:sldId id="297" r:id="rId8"/>
    <p:sldId id="294" r:id="rId9"/>
    <p:sldId id="261" r:id="rId10"/>
    <p:sldId id="262" r:id="rId11"/>
    <p:sldId id="268" r:id="rId12"/>
    <p:sldId id="272" r:id="rId13"/>
    <p:sldId id="271" r:id="rId14"/>
    <p:sldId id="318" r:id="rId15"/>
    <p:sldId id="269" r:id="rId16"/>
    <p:sldId id="270" r:id="rId17"/>
    <p:sldId id="292" r:id="rId18"/>
    <p:sldId id="277" r:id="rId19"/>
    <p:sldId id="282" r:id="rId20"/>
    <p:sldId id="316" r:id="rId21"/>
    <p:sldId id="314" r:id="rId22"/>
    <p:sldId id="323" r:id="rId23"/>
    <p:sldId id="328" r:id="rId24"/>
    <p:sldId id="325" r:id="rId25"/>
    <p:sldId id="326" r:id="rId26"/>
    <p:sldId id="305" r:id="rId27"/>
    <p:sldId id="298" r:id="rId28"/>
    <p:sldId id="309" r:id="rId29"/>
    <p:sldId id="308" r:id="rId30"/>
    <p:sldId id="288" r:id="rId31"/>
    <p:sldId id="290" r:id="rId32"/>
    <p:sldId id="291" r:id="rId33"/>
    <p:sldId id="293" r:id="rId34"/>
    <p:sldId id="307" r:id="rId35"/>
    <p:sldId id="300" r:id="rId36"/>
    <p:sldId id="302" r:id="rId37"/>
    <p:sldId id="310" r:id="rId38"/>
    <p:sldId id="32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an, Joe" initials="MJ" lastIdx="3" clrIdx="0"/>
  <p:cmAuthor id="1" name="Becker Yutzil" initials="Y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17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3172E-BE84-40D3-A249-C48B7342CE37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6964D19-5BE0-4E8F-B35B-8259F799A85C}">
      <dgm:prSet phldrT="[Text]" custT="1"/>
      <dgm:spPr/>
      <dgm:t>
        <a:bodyPr/>
        <a:lstStyle/>
        <a:p>
          <a:r>
            <a:rPr lang="en-US" sz="2000" dirty="0" smtClean="0"/>
            <a:t>Screening</a:t>
          </a:r>
          <a:endParaRPr lang="en-US" sz="2000" dirty="0"/>
        </a:p>
      </dgm:t>
    </dgm:pt>
    <dgm:pt modelId="{F4A96FAC-B289-4193-82C4-B2DD1265F6E1}" type="parTrans" cxnId="{448F6B26-02CD-44FD-BBE1-C8B017BE6292}">
      <dgm:prSet/>
      <dgm:spPr/>
      <dgm:t>
        <a:bodyPr/>
        <a:lstStyle/>
        <a:p>
          <a:endParaRPr lang="en-US"/>
        </a:p>
      </dgm:t>
    </dgm:pt>
    <dgm:pt modelId="{B50BD1B1-EE60-4BD6-8002-825D9ABBE3FC}" type="sibTrans" cxnId="{448F6B26-02CD-44FD-BBE1-C8B017BE6292}">
      <dgm:prSet/>
      <dgm:spPr/>
      <dgm:t>
        <a:bodyPr/>
        <a:lstStyle/>
        <a:p>
          <a:endParaRPr lang="en-US"/>
        </a:p>
      </dgm:t>
    </dgm:pt>
    <dgm:pt modelId="{885EE101-C362-41A5-96D2-B00B5792E08B}">
      <dgm:prSet phldrT="[Text]"/>
      <dgm:spPr/>
      <dgm:t>
        <a:bodyPr/>
        <a:lstStyle/>
        <a:p>
          <a:r>
            <a:rPr lang="en-US" dirty="0" smtClean="0"/>
            <a:t>Parent Notification Letter</a:t>
          </a:r>
          <a:endParaRPr lang="en-US" dirty="0"/>
        </a:p>
      </dgm:t>
    </dgm:pt>
    <dgm:pt modelId="{8D1D0EC8-10F4-4883-8F36-1B05ADCAA814}" type="parTrans" cxnId="{89E9C399-2F04-42E9-9F06-CB92678003C8}">
      <dgm:prSet/>
      <dgm:spPr/>
      <dgm:t>
        <a:bodyPr/>
        <a:lstStyle/>
        <a:p>
          <a:endParaRPr lang="en-US"/>
        </a:p>
      </dgm:t>
    </dgm:pt>
    <dgm:pt modelId="{579C6DC9-ACFF-4595-AFA5-539805590248}" type="sibTrans" cxnId="{89E9C399-2F04-42E9-9F06-CB92678003C8}">
      <dgm:prSet/>
      <dgm:spPr/>
      <dgm:t>
        <a:bodyPr/>
        <a:lstStyle/>
        <a:p>
          <a:endParaRPr lang="en-US"/>
        </a:p>
      </dgm:t>
    </dgm:pt>
    <dgm:pt modelId="{7CE2C44E-8CE6-4021-B710-80E69BBE2C08}">
      <dgm:prSet phldrT="[Text]"/>
      <dgm:spPr/>
      <dgm:t>
        <a:bodyPr/>
        <a:lstStyle/>
        <a:p>
          <a:r>
            <a:rPr lang="en-US" dirty="0" smtClean="0"/>
            <a:t>Infinite Campus</a:t>
          </a:r>
          <a:endParaRPr lang="en-US" dirty="0"/>
        </a:p>
      </dgm:t>
    </dgm:pt>
    <dgm:pt modelId="{CBDE3E58-D409-44B6-B366-615C6274D440}" type="parTrans" cxnId="{F894D8CA-A885-4BEC-B934-F9FB6A30A4CC}">
      <dgm:prSet/>
      <dgm:spPr/>
      <dgm:t>
        <a:bodyPr/>
        <a:lstStyle/>
        <a:p>
          <a:endParaRPr lang="en-US"/>
        </a:p>
      </dgm:t>
    </dgm:pt>
    <dgm:pt modelId="{DA0CE5AE-6B21-45BB-97CA-2F9FCC67C3CB}" type="sibTrans" cxnId="{F894D8CA-A885-4BEC-B934-F9FB6A30A4CC}">
      <dgm:prSet/>
      <dgm:spPr/>
      <dgm:t>
        <a:bodyPr/>
        <a:lstStyle/>
        <a:p>
          <a:endParaRPr lang="en-US"/>
        </a:p>
      </dgm:t>
    </dgm:pt>
    <dgm:pt modelId="{74D598DD-2252-4495-A43D-26ED2736FE91}">
      <dgm:prSet phldrT="[Text]" custT="1"/>
      <dgm:spPr/>
      <dgm:t>
        <a:bodyPr/>
        <a:lstStyle/>
        <a:p>
          <a:r>
            <a:rPr lang="en-US" sz="2000" dirty="0" smtClean="0"/>
            <a:t>Home Language Survey</a:t>
          </a:r>
          <a:endParaRPr lang="en-US" sz="2000" dirty="0"/>
        </a:p>
      </dgm:t>
    </dgm:pt>
    <dgm:pt modelId="{82638E95-41B4-46A5-9550-4E6A90103E4C}" type="sibTrans" cxnId="{F187316B-0AFF-4792-80C8-B3BD13117AA6}">
      <dgm:prSet/>
      <dgm:spPr/>
      <dgm:t>
        <a:bodyPr/>
        <a:lstStyle/>
        <a:p>
          <a:endParaRPr lang="en-US"/>
        </a:p>
      </dgm:t>
    </dgm:pt>
    <dgm:pt modelId="{80DB1EEA-585E-4FD5-85F4-203D55FEA4F6}" type="parTrans" cxnId="{F187316B-0AFF-4792-80C8-B3BD13117AA6}">
      <dgm:prSet/>
      <dgm:spPr/>
      <dgm:t>
        <a:bodyPr/>
        <a:lstStyle/>
        <a:p>
          <a:endParaRPr lang="en-US"/>
        </a:p>
      </dgm:t>
    </dgm:pt>
    <dgm:pt modelId="{56A2E0E1-5213-4DD1-BC59-11BCCC18C950}" type="pres">
      <dgm:prSet presAssocID="{C673172E-BE84-40D3-A249-C48B7342CE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B2F20-F42A-4CDD-82F4-F0D11FAAC661}" type="pres">
      <dgm:prSet presAssocID="{74D598DD-2252-4495-A43D-26ED2736FE9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1966A-1306-47FC-AC0D-A0853BF0CD7C}" type="pres">
      <dgm:prSet presAssocID="{82638E95-41B4-46A5-9550-4E6A90103E4C}" presName="parTxOnlySpace" presStyleCnt="0"/>
      <dgm:spPr/>
    </dgm:pt>
    <dgm:pt modelId="{0E4D7D92-BB41-4845-B812-085004F66538}" type="pres">
      <dgm:prSet presAssocID="{46964D19-5BE0-4E8F-B35B-8259F799A85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83533-FB06-4913-A0E9-9E897B7EDA05}" type="pres">
      <dgm:prSet presAssocID="{B50BD1B1-EE60-4BD6-8002-825D9ABBE3FC}" presName="parTxOnlySpace" presStyleCnt="0"/>
      <dgm:spPr/>
    </dgm:pt>
    <dgm:pt modelId="{C208527E-0916-4C51-914A-9E040E2783BE}" type="pres">
      <dgm:prSet presAssocID="{885EE101-C362-41A5-96D2-B00B5792E0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3BE19-DB57-426D-A039-DCC72F368956}" type="pres">
      <dgm:prSet presAssocID="{579C6DC9-ACFF-4595-AFA5-539805590248}" presName="parTxOnlySpace" presStyleCnt="0"/>
      <dgm:spPr/>
    </dgm:pt>
    <dgm:pt modelId="{87EDC156-00BB-4E22-837B-83720EC23BFD}" type="pres">
      <dgm:prSet presAssocID="{7CE2C44E-8CE6-4021-B710-80E69BBE2C0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63EDD7-AA50-4459-A5F4-0B45386E7FDF}" type="presOf" srcId="{46964D19-5BE0-4E8F-B35B-8259F799A85C}" destId="{0E4D7D92-BB41-4845-B812-085004F66538}" srcOrd="0" destOrd="0" presId="urn:microsoft.com/office/officeart/2005/8/layout/chevron1"/>
    <dgm:cxn modelId="{B32F6371-80E0-413A-9BE2-23FB8487D418}" type="presOf" srcId="{74D598DD-2252-4495-A43D-26ED2736FE91}" destId="{5F5B2F20-F42A-4CDD-82F4-F0D11FAAC661}" srcOrd="0" destOrd="0" presId="urn:microsoft.com/office/officeart/2005/8/layout/chevron1"/>
    <dgm:cxn modelId="{56234E6C-12D0-4FF6-B7C2-DA32D975828F}" type="presOf" srcId="{885EE101-C362-41A5-96D2-B00B5792E08B}" destId="{C208527E-0916-4C51-914A-9E040E2783BE}" srcOrd="0" destOrd="0" presId="urn:microsoft.com/office/officeart/2005/8/layout/chevron1"/>
    <dgm:cxn modelId="{F894D8CA-A885-4BEC-B934-F9FB6A30A4CC}" srcId="{C673172E-BE84-40D3-A249-C48B7342CE37}" destId="{7CE2C44E-8CE6-4021-B710-80E69BBE2C08}" srcOrd="3" destOrd="0" parTransId="{CBDE3E58-D409-44B6-B366-615C6274D440}" sibTransId="{DA0CE5AE-6B21-45BB-97CA-2F9FCC67C3CB}"/>
    <dgm:cxn modelId="{CC37FBA5-3AF3-4FDA-AEFE-3527C4E307CE}" type="presOf" srcId="{7CE2C44E-8CE6-4021-B710-80E69BBE2C08}" destId="{87EDC156-00BB-4E22-837B-83720EC23BFD}" srcOrd="0" destOrd="0" presId="urn:microsoft.com/office/officeart/2005/8/layout/chevron1"/>
    <dgm:cxn modelId="{448F6B26-02CD-44FD-BBE1-C8B017BE6292}" srcId="{C673172E-BE84-40D3-A249-C48B7342CE37}" destId="{46964D19-5BE0-4E8F-B35B-8259F799A85C}" srcOrd="1" destOrd="0" parTransId="{F4A96FAC-B289-4193-82C4-B2DD1265F6E1}" sibTransId="{B50BD1B1-EE60-4BD6-8002-825D9ABBE3FC}"/>
    <dgm:cxn modelId="{89E9C399-2F04-42E9-9F06-CB92678003C8}" srcId="{C673172E-BE84-40D3-A249-C48B7342CE37}" destId="{885EE101-C362-41A5-96D2-B00B5792E08B}" srcOrd="2" destOrd="0" parTransId="{8D1D0EC8-10F4-4883-8F36-1B05ADCAA814}" sibTransId="{579C6DC9-ACFF-4595-AFA5-539805590248}"/>
    <dgm:cxn modelId="{DC5152AA-2E02-4D8C-BA34-F8F65F573464}" type="presOf" srcId="{C673172E-BE84-40D3-A249-C48B7342CE37}" destId="{56A2E0E1-5213-4DD1-BC59-11BCCC18C950}" srcOrd="0" destOrd="0" presId="urn:microsoft.com/office/officeart/2005/8/layout/chevron1"/>
    <dgm:cxn modelId="{F187316B-0AFF-4792-80C8-B3BD13117AA6}" srcId="{C673172E-BE84-40D3-A249-C48B7342CE37}" destId="{74D598DD-2252-4495-A43D-26ED2736FE91}" srcOrd="0" destOrd="0" parTransId="{80DB1EEA-585E-4FD5-85F4-203D55FEA4F6}" sibTransId="{82638E95-41B4-46A5-9550-4E6A90103E4C}"/>
    <dgm:cxn modelId="{D20BE027-CFA8-41AA-9EA1-85A9C96821EB}" type="presParOf" srcId="{56A2E0E1-5213-4DD1-BC59-11BCCC18C950}" destId="{5F5B2F20-F42A-4CDD-82F4-F0D11FAAC661}" srcOrd="0" destOrd="0" presId="urn:microsoft.com/office/officeart/2005/8/layout/chevron1"/>
    <dgm:cxn modelId="{8BD5B2E9-697E-47B2-8826-F4779AA53A02}" type="presParOf" srcId="{56A2E0E1-5213-4DD1-BC59-11BCCC18C950}" destId="{4911966A-1306-47FC-AC0D-A0853BF0CD7C}" srcOrd="1" destOrd="0" presId="urn:microsoft.com/office/officeart/2005/8/layout/chevron1"/>
    <dgm:cxn modelId="{B835FED1-0810-4597-B3B0-1AA89F8FBD8E}" type="presParOf" srcId="{56A2E0E1-5213-4DD1-BC59-11BCCC18C950}" destId="{0E4D7D92-BB41-4845-B812-085004F66538}" srcOrd="2" destOrd="0" presId="urn:microsoft.com/office/officeart/2005/8/layout/chevron1"/>
    <dgm:cxn modelId="{E74B7B91-43D3-4D21-AD07-A87A5BA98E02}" type="presParOf" srcId="{56A2E0E1-5213-4DD1-BC59-11BCCC18C950}" destId="{2BD83533-FB06-4913-A0E9-9E897B7EDA05}" srcOrd="3" destOrd="0" presId="urn:microsoft.com/office/officeart/2005/8/layout/chevron1"/>
    <dgm:cxn modelId="{7B9F9EB4-963E-4408-85C6-3FCA72112585}" type="presParOf" srcId="{56A2E0E1-5213-4DD1-BC59-11BCCC18C950}" destId="{C208527E-0916-4C51-914A-9E040E2783BE}" srcOrd="4" destOrd="0" presId="urn:microsoft.com/office/officeart/2005/8/layout/chevron1"/>
    <dgm:cxn modelId="{49B24E03-AA5F-4BE9-B81A-462D2DCD33CD}" type="presParOf" srcId="{56A2E0E1-5213-4DD1-BC59-11BCCC18C950}" destId="{0AC3BE19-DB57-426D-A039-DCC72F368956}" srcOrd="5" destOrd="0" presId="urn:microsoft.com/office/officeart/2005/8/layout/chevron1"/>
    <dgm:cxn modelId="{FD59486E-FC3E-40FB-B2C1-C25A95311E26}" type="presParOf" srcId="{56A2E0E1-5213-4DD1-BC59-11BCCC18C950}" destId="{87EDC156-00BB-4E22-837B-83720EC23BF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B2F20-F42A-4CDD-82F4-F0D11FAAC661}">
      <dsp:nvSpPr>
        <dsp:cNvPr id="0" name=""/>
        <dsp:cNvSpPr/>
      </dsp:nvSpPr>
      <dsp:spPr>
        <a:xfrm>
          <a:off x="3817" y="1818550"/>
          <a:ext cx="2222152" cy="888861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Home Language Survey</a:t>
          </a:r>
          <a:endParaRPr lang="en-US" sz="2000" kern="1200" dirty="0"/>
        </a:p>
      </dsp:txBody>
      <dsp:txXfrm>
        <a:off x="448248" y="1818550"/>
        <a:ext cx="1333291" cy="888861"/>
      </dsp:txXfrm>
    </dsp:sp>
    <dsp:sp modelId="{0E4D7D92-BB41-4845-B812-085004F66538}">
      <dsp:nvSpPr>
        <dsp:cNvPr id="0" name=""/>
        <dsp:cNvSpPr/>
      </dsp:nvSpPr>
      <dsp:spPr>
        <a:xfrm>
          <a:off x="2003754" y="1818550"/>
          <a:ext cx="2222152" cy="888861"/>
        </a:xfrm>
        <a:prstGeom prst="chevron">
          <a:avLst/>
        </a:prstGeom>
        <a:solidFill>
          <a:schemeClr val="accent2">
            <a:shade val="80000"/>
            <a:hueOff val="-72749"/>
            <a:satOff val="-1032"/>
            <a:lumOff val="8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Screening</a:t>
          </a:r>
          <a:endParaRPr lang="en-US" sz="2000" kern="1200" dirty="0"/>
        </a:p>
      </dsp:txBody>
      <dsp:txXfrm>
        <a:off x="2448185" y="1818550"/>
        <a:ext cx="1333291" cy="888861"/>
      </dsp:txXfrm>
    </dsp:sp>
    <dsp:sp modelId="{C208527E-0916-4C51-914A-9E040E2783BE}">
      <dsp:nvSpPr>
        <dsp:cNvPr id="0" name=""/>
        <dsp:cNvSpPr/>
      </dsp:nvSpPr>
      <dsp:spPr>
        <a:xfrm>
          <a:off x="4003692" y="1818550"/>
          <a:ext cx="2222152" cy="888861"/>
        </a:xfrm>
        <a:prstGeom prst="chevron">
          <a:avLst/>
        </a:prstGeom>
        <a:solidFill>
          <a:schemeClr val="accent2">
            <a:shade val="80000"/>
            <a:hueOff val="-145499"/>
            <a:satOff val="-2063"/>
            <a:lumOff val="177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Parent Notification Letter</a:t>
          </a:r>
          <a:endParaRPr lang="en-US" sz="1900" kern="1200" dirty="0"/>
        </a:p>
      </dsp:txBody>
      <dsp:txXfrm>
        <a:off x="4448123" y="1818550"/>
        <a:ext cx="1333291" cy="888861"/>
      </dsp:txXfrm>
    </dsp:sp>
    <dsp:sp modelId="{87EDC156-00BB-4E22-837B-83720EC23BFD}">
      <dsp:nvSpPr>
        <dsp:cNvPr id="0" name=""/>
        <dsp:cNvSpPr/>
      </dsp:nvSpPr>
      <dsp:spPr>
        <a:xfrm>
          <a:off x="6003629" y="1818550"/>
          <a:ext cx="2222152" cy="888861"/>
        </a:xfrm>
        <a:prstGeom prst="chevron">
          <a:avLst/>
        </a:prstGeom>
        <a:solidFill>
          <a:schemeClr val="accent2">
            <a:shade val="80000"/>
            <a:hueOff val="-218248"/>
            <a:satOff val="-3095"/>
            <a:lumOff val="266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Infinite Campus</a:t>
          </a:r>
          <a:endParaRPr lang="en-US" sz="1900" kern="1200" dirty="0"/>
        </a:p>
      </dsp:txBody>
      <dsp:txXfrm>
        <a:off x="6448060" y="1818550"/>
        <a:ext cx="1333291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08C47-76AF-4525-8CDF-41C340BB8D05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325EA-76D5-4AE3-9857-448FE3AA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89C8-B864-4085-B268-2395A1FB3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0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1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3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B3ED-D34E-48DE-851F-741A45D104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1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CF3B62-C8E0-4A76-B290-A3DFD135BC8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A49213-C23C-4B2F-9E1E-236FF9C198B9}" type="datetime1">
              <a:rPr lang="en-US" smtClean="0"/>
              <a:t>08/29/2017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8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7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3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2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8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0E154BE-A87F-4491-B2DD-112522AB50E8}" type="datetimeFigureOut">
              <a:rPr lang="en-US" smtClean="0"/>
              <a:t>08/29/2017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360C702-381B-4C09-A63C-DD398195D8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oess/TitleIIIela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oe.sd.gov/oess/TitleIIIela.aspx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ACCESS%20for%20ELLs%202.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Alterante%20ACCESS%20for%20ELLs" TargetMode="External"/><Relationship Id="rId2" Type="http://schemas.openxmlformats.org/officeDocument/2006/relationships/hyperlink" Target="https://www.wida.us/assessment/alternateacces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Kindergarten%20ACCESS%20for%20EL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estars.sd.gov/login.aspx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sdse.ddncampus.net/campus/sdse.jsp?status=logoff&amp;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hyperlink" Target="https://www.drcedirect.com/all/eca-portal-ui/welcome/WID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e.sd.gov/oess/TitleIIIela.aspx" TargetMode="External"/><Relationship Id="rId2" Type="http://schemas.openxmlformats.org/officeDocument/2006/relationships/hyperlink" Target="https://www.wida.us/downloadLibrary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lorincolorado.org/" TargetMode="External"/><Relationship Id="rId4" Type="http://schemas.openxmlformats.org/officeDocument/2006/relationships/hyperlink" Target="http://doe.sd.gov/oats/elp.aspx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Webinar%20Schedul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oe.Moran@state.sd.us" TargetMode="External"/><Relationship Id="rId2" Type="http://schemas.openxmlformats.org/officeDocument/2006/relationships/hyperlink" Target="mailto:Yutzil.Becker@state.sd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oe.sd.gov/oess/TitleIIIela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oats/documents/ID-CrELL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New Assessment Coordinator  Workshop: </a:t>
            </a:r>
            <a:r>
              <a:rPr lang="en-US" i="1" dirty="0" smtClean="0">
                <a:latin typeface="Century Gothic" panose="020B0502020202020204" pitchFamily="34" charset="0"/>
              </a:rPr>
              <a:t>English Learners</a:t>
            </a:r>
            <a:r>
              <a:rPr lang="en-US" sz="4000" dirty="0" smtClean="0">
                <a:latin typeface="Century Gothic" panose="020B0502020202020204" pitchFamily="34" charset="0"/>
              </a:rPr>
              <a:t/>
            </a:r>
            <a:br>
              <a:rPr lang="en-US" sz="4000" dirty="0" smtClean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August 30, 2017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Annual Parent Notification Letter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Required under Title I and Title III requirement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Sample letter available on </a:t>
            </a:r>
            <a:r>
              <a:rPr lang="en-US" sz="2800" dirty="0" smtClean="0">
                <a:latin typeface="Century Gothic" panose="020B0502020202020204" pitchFamily="34" charset="0"/>
                <a:hlinkClick r:id="rId2"/>
              </a:rPr>
              <a:t>SDDOE Title III webpage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Infinite Campus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IMPORTANT data elements in Infinite Campus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First </a:t>
            </a:r>
            <a:r>
              <a:rPr lang="en-US" sz="2800" dirty="0" smtClean="0">
                <a:latin typeface="Century Gothic" panose="020B0502020202020204" pitchFamily="34" charset="0"/>
              </a:rPr>
              <a:t>Year </a:t>
            </a:r>
            <a:r>
              <a:rPr lang="en-US" sz="2800" dirty="0">
                <a:latin typeface="Century Gothic" panose="020B0502020202020204" pitchFamily="34" charset="0"/>
              </a:rPr>
              <a:t>in </a:t>
            </a:r>
            <a:r>
              <a:rPr lang="en-US" sz="2800" dirty="0" smtClean="0">
                <a:latin typeface="Century Gothic" panose="020B0502020202020204" pitchFamily="34" charset="0"/>
              </a:rPr>
              <a:t>Country </a:t>
            </a:r>
            <a:endParaRPr lang="en-US" sz="28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EL Designation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First Year in </a:t>
            </a:r>
            <a:r>
              <a:rPr lang="en-US" dirty="0" smtClean="0">
                <a:latin typeface="Century Gothic" panose="020B0502020202020204" pitchFamily="34" charset="0"/>
              </a:rPr>
              <a:t>Country Criteria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Must be an identified EL student, who has attended schools in the United States (not including Puerto Rico) for less than 12 months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Must take ACCESS 2.0 if enrolled during testing window to get the first year exemption from the ELA portion of SD Summative Content Assessment (Smarter Balanced)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If student arrives after ACCESS 2.0 the school needs to administer the KG W-APT or Screener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If this criteria is met, student is excused from ONE administration of ELA SD Summative Content Assessment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Student takes Math &amp; Science, but results only count for participation in the first year. Scores are not included in accountability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First Year in Country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The first year in country will be considered if a student is </a:t>
            </a:r>
            <a:r>
              <a:rPr lang="en-US" sz="2400" dirty="0" smtClean="0">
                <a:latin typeface="Century Gothic" panose="020B0502020202020204" pitchFamily="34" charset="0"/>
              </a:rPr>
              <a:t>EL </a:t>
            </a:r>
            <a:r>
              <a:rPr lang="en-US" sz="2400" dirty="0">
                <a:latin typeface="Century Gothic" panose="020B0502020202020204" pitchFamily="34" charset="0"/>
              </a:rPr>
              <a:t>and first entered the United States between May 2 of the previous spring (Spring of 2016) and May 1 (Spring 2017) of the current year.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Schools must indicate ALL 3 options: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entury Gothic" panose="020B0502020202020204" pitchFamily="34" charset="0"/>
              </a:rPr>
              <a:t>Date Entered U.S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entury Gothic" panose="020B0502020202020204" pitchFamily="34" charset="0"/>
              </a:rPr>
              <a:t>Date Entered U.S school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entury Gothic" panose="020B0502020202020204" pitchFamily="34" charset="0"/>
              </a:rPr>
              <a:t>First Year in Country box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47" y="4800600"/>
            <a:ext cx="5172075" cy="1383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3758">
            <a:off x="6762178" y="5168902"/>
            <a:ext cx="573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4399" y="5090320"/>
            <a:ext cx="9937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sz="4000" dirty="0" smtClean="0"/>
              <a:t>EL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Home Primary Language </a:t>
            </a:r>
            <a:r>
              <a:rPr lang="en-US" sz="1400" dirty="0" smtClean="0"/>
              <a:t>and </a:t>
            </a:r>
            <a:r>
              <a:rPr lang="en-US" sz="1400" b="1" dirty="0" smtClean="0"/>
              <a:t>Date Entered US School </a:t>
            </a:r>
            <a:r>
              <a:rPr lang="en-US" sz="1400" dirty="0" smtClean="0"/>
              <a:t>fields are populated on the student’s </a:t>
            </a:r>
            <a:r>
              <a:rPr lang="en-US" sz="1400" b="1" dirty="0" smtClean="0"/>
              <a:t>Demographics</a:t>
            </a:r>
            <a:r>
              <a:rPr lang="en-US" sz="1400" dirty="0" smtClean="0"/>
              <a:t> tab.  This must be completed prior to entering EL information of the EL tab.</a:t>
            </a:r>
            <a:endParaRPr lang="en-US" sz="1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0" y="1981200"/>
            <a:ext cx="715542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5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Where is the EL tab?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8" y="2397817"/>
            <a:ext cx="79740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676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Index                  Student Information                 Program Participation                 EL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06310" y="1775362"/>
            <a:ext cx="9144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442959" y="1807660"/>
            <a:ext cx="9144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20710" y="2077858"/>
            <a:ext cx="9144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EL </a:t>
            </a:r>
            <a:r>
              <a:rPr lang="en-US" dirty="0">
                <a:latin typeface="Century Gothic" panose="020B0502020202020204" pitchFamily="34" charset="0"/>
              </a:rPr>
              <a:t>Tab Continued…</a:t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8993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Language Acquisition Plan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Updated annually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Sample found on the </a:t>
            </a: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  <a:hlinkClick r:id="rId2"/>
              </a:rPr>
              <a:t>SDDOE Title II website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27" y="3352800"/>
            <a:ext cx="500174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EL Services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What does my school need to do?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entury Gothic" panose="020B0502020202020204" pitchFamily="34" charset="0"/>
              </a:rPr>
              <a:t>Determine students’ needs for EL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entury Gothic" panose="020B0502020202020204" pitchFamily="34" charset="0"/>
              </a:rPr>
              <a:t>Communicate with parents’ home language if needed or applicable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entury Gothic" panose="020B0502020202020204" pitchFamily="34" charset="0"/>
              </a:rPr>
              <a:t>Provide Core EL program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entury Gothic" panose="020B0502020202020204" pitchFamily="34" charset="0"/>
              </a:rPr>
              <a:t>Ensure EL students have equal access to ALL programs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Core EL Program</a:t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entury Gothic" panose="020B0502020202020204" pitchFamily="34" charset="0"/>
              </a:rPr>
              <a:t>Are staff properly trained/certified?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entury Gothic" panose="020B0502020202020204" pitchFamily="34" charset="0"/>
              </a:rPr>
              <a:t>Is the program research-based?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entury Gothic" panose="020B0502020202020204" pitchFamily="34" charset="0"/>
              </a:rPr>
              <a:t>Is the school monitoring effectiveness of program?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entury Gothic" panose="020B0502020202020204" pitchFamily="34" charset="0"/>
              </a:rPr>
              <a:t>Has every EL student been assured of equitable participation in All programs?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Goals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Identification Process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Home Language Survey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Screening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Parental Notification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Infinite Campus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Language Acquisition Plan (LAP)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Services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Annual Summative Assessment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Finding Reports and Data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Available </a:t>
            </a:r>
            <a:r>
              <a:rPr lang="en-US" sz="2800" dirty="0">
                <a:latin typeface="Century Gothic" panose="020B0502020202020204" pitchFamily="34" charset="0"/>
              </a:rPr>
              <a:t>Resources </a:t>
            </a:r>
            <a:endParaRPr lang="en-US" sz="2800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WIDA Website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W-APT Screener Test Docs &amp; Webinar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Training Course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Preparation Resources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Educator Resources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KG &amp; ALT Access Information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ELD Standards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Can-Do Descriptors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Sample Items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Manuals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Recorded webinars</a:t>
            </a: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5" y="2178169"/>
            <a:ext cx="3947661" cy="347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89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47" y="597493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WIDA AMS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Gothic" panose="020B0502020202020204" pitchFamily="34" charset="0"/>
              </a:rPr>
              <a:t>Set up Test Administrator and Technology Coordinator accounts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Gothic" panose="020B0502020202020204" pitchFamily="34" charset="0"/>
              </a:rPr>
              <a:t>Designate permissions for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Gothic" panose="020B0502020202020204" pitchFamily="34" charset="0"/>
              </a:rPr>
              <a:t>Select needed accommodations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Gothic" panose="020B0502020202020204" pitchFamily="34" charset="0"/>
              </a:rPr>
              <a:t>View Reports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1600" dirty="0" smtClean="0">
                <a:latin typeface="Century Gothic" panose="020B0502020202020204" pitchFamily="34" charset="0"/>
              </a:rPr>
              <a:t>View &amp; Print test tickets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Create test sessions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Use system to view technology preparation materials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Such as user guides &amp; technology  web-based modules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Download testing software from the system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0493"/>
            <a:ext cx="400039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165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Training Course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86000"/>
            <a:ext cx="4040188" cy="34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Secure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Each assessment has a separate training component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May be completed in one-sitting, or in as many sessions as necessary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One-two weeks prior to first administration of test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50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914400"/>
            <a:ext cx="9144000" cy="6096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WIDA Screener 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279935"/>
              </p:ext>
            </p:extLst>
          </p:nvPr>
        </p:nvGraphicFramePr>
        <p:xfrm>
          <a:off x="457200" y="2057400"/>
          <a:ext cx="8305800" cy="277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524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Quiz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Certification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24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Speaking Grade 1-5 Quiz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WIDA Screener,</a:t>
                      </a:r>
                      <a:r>
                        <a:rPr lang="en-US" baseline="0" dirty="0" smtClean="0"/>
                        <a:t> Speaking Test, Grades 1-5</a:t>
                      </a:r>
                      <a:endParaRPr lang="en-US" dirty="0"/>
                    </a:p>
                  </a:txBody>
                  <a:tcPr/>
                </a:tc>
              </a:tr>
              <a:tr h="780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Speaking Grades 6-12 Quiz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WIDA Screener,</a:t>
                      </a:r>
                      <a:r>
                        <a:rPr lang="en-US" baseline="0" dirty="0" smtClean="0"/>
                        <a:t> Speaking Test, Grades 6-12</a:t>
                      </a:r>
                      <a:endParaRPr lang="en-US" dirty="0"/>
                    </a:p>
                  </a:txBody>
                  <a:tcPr/>
                </a:tc>
              </a:tr>
              <a:tr h="4524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Writing Grades</a:t>
                      </a:r>
                      <a:r>
                        <a:rPr lang="en-US" baseline="0" dirty="0" smtClean="0"/>
                        <a:t> 1-5 Quiz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WIDA Screener, Writing Test, Grades 1-5</a:t>
                      </a:r>
                      <a:endParaRPr lang="en-US" dirty="0"/>
                    </a:p>
                  </a:txBody>
                  <a:tcPr/>
                </a:tc>
              </a:tr>
              <a:tr h="4524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Writing</a:t>
                      </a:r>
                      <a:r>
                        <a:rPr lang="en-US" baseline="0" dirty="0" smtClean="0"/>
                        <a:t> Grades 6-12 Quiz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WIDA Screener, Writing Test, Grades 6-12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10539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Quizzes must be passed with an 80% or higher to become certified to give the WIDA Online Screener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491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KG &amp; Alt. ACCESS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Training pages and videos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Kindergarten Quiz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80% or higher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NEW: </a:t>
            </a:r>
            <a:r>
              <a:rPr lang="en-US" b="1" dirty="0" smtClean="0">
                <a:latin typeface="Century Gothic" panose="020B0502020202020204" pitchFamily="34" charset="0"/>
              </a:rPr>
              <a:t>must take quiz annually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48200"/>
            <a:ext cx="2171700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4291" y="16002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Training pages and tutorial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Alternate Quiz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80 % or higher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Only need to complete this training if administering this test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9" y="4785423"/>
            <a:ext cx="2209800" cy="159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20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Century Gothic" panose="020B0502020202020204" pitchFamily="34" charset="0"/>
              </a:rPr>
              <a:t>ACCESS for ELLs 2.0 Online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Test preparation and administration tutorials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NEW</a:t>
            </a:r>
            <a:r>
              <a:rPr lang="en-US" sz="2800" b="1" dirty="0" smtClean="0">
                <a:latin typeface="Century Gothic" panose="020B0502020202020204" pitchFamily="34" charset="0"/>
              </a:rPr>
              <a:t>: Online Administration Quiz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80% or higher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209800" cy="1705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07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English Learner Summative Assessments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600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2" y="3429000"/>
            <a:ext cx="4038600" cy="19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464756"/>
            <a:ext cx="41739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Secure large-scale English language proficiency 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A</a:t>
            </a:r>
            <a:r>
              <a:rPr lang="en-US" sz="2800" dirty="0" smtClean="0">
                <a:latin typeface="Century Gothic" panose="020B0502020202020204" pitchFamily="34" charset="0"/>
              </a:rPr>
              <a:t>dministered to identified English learners in grades K-12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3590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ACCESS for ELLs 2.0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Grades 1-12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Online </a:t>
            </a:r>
          </a:p>
          <a:p>
            <a:r>
              <a:rPr lang="en-US" sz="2800" dirty="0" smtClean="0">
                <a:latin typeface="Century Gothic" panose="020B0502020202020204" pitchFamily="34" charset="0"/>
                <a:hlinkClick r:id="rId2" action="ppaction://hlinkfile"/>
              </a:rPr>
              <a:t>ACCESS for ELLs 2.0</a:t>
            </a:r>
            <a:endParaRPr lang="en-US" sz="2800" dirty="0" smtClean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Can be administered in a group setting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Staged Adaptive  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3590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Alternate</a:t>
            </a:r>
            <a:r>
              <a:rPr lang="en-US" sz="4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Unchanged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Paper-based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Participating students must have a Significant Cognitive Disability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Taking an Alternate State Content Assessment documented in an IEP (alternate curriculum)</a:t>
            </a:r>
            <a:endParaRPr lang="en-US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  <a:hlinkClick r:id="rId2"/>
              </a:rPr>
              <a:t>Participation </a:t>
            </a:r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  <a:hlinkClick r:id="rId2"/>
              </a:rPr>
              <a:t>Criteria</a:t>
            </a:r>
            <a:endParaRPr lang="en-US" sz="28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  <a:hlinkClick r:id="rId3" action="ppaction://hlinkfile"/>
              </a:rPr>
              <a:t>Alternate ACCESS for ELLs </a:t>
            </a:r>
            <a:endParaRPr lang="en-US" sz="28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75489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74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Kindergarten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Unchanged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Paper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Individually administered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Includes manipulatives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ALL components scored by Test Administrator during test administration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  <a:hlinkClick r:id="rId2" action="ppaction://hlinkfile"/>
              </a:rPr>
              <a:t>Kindergarten ACCESS for ELLs </a:t>
            </a:r>
            <a:endParaRPr lang="en-US" sz="28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0543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506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Identification Process  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10428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2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524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Annual Summative Assessment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Timelines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391400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715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*Reference handout for a more detailed timeline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5563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Reports and Data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Where to find it…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  <a:hlinkClick r:id="rId2"/>
              </a:rPr>
              <a:t>Infinite Campus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Assessment Tab – EL Tab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  <a:hlinkClick r:id="rId3"/>
              </a:rPr>
              <a:t>SD Stars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Reports Tab – Assessment Reports -  </a:t>
            </a:r>
          </a:p>
          <a:p>
            <a:pPr marL="1314450" lvl="3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ACCESS Test Takers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 smtClean="0">
                <a:latin typeface="Century Gothic" panose="020B0502020202020204" pitchFamily="34" charset="0"/>
                <a:hlinkClick r:id="rId4"/>
              </a:rPr>
              <a:t>WIDA AMS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All Application – Report Delivery – 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857250" lvl="2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	 </a:t>
            </a:r>
            <a:r>
              <a:rPr lang="en-US" sz="2000" dirty="0" smtClean="0">
                <a:latin typeface="Century Gothic" panose="020B0502020202020204" pitchFamily="34" charset="0"/>
              </a:rPr>
              <a:t>     On-Demand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2600"/>
            <a:ext cx="2819399" cy="14931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52799"/>
            <a:ext cx="2837935" cy="13991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876800"/>
            <a:ext cx="2837934" cy="13785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35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Reports and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Responsibilities for distributing and maintaining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File in student cumulative file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Share with student, their parents, and appropriate educational staff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District wide usage and monitoring  of data to support and alter EL programs</a:t>
            </a:r>
          </a:p>
        </p:txBody>
      </p:sp>
    </p:spTree>
    <p:extLst>
      <p:ext uri="{BB962C8B-B14F-4D97-AF65-F5344CB8AC3E}">
        <p14:creationId xmlns:p14="http://schemas.microsoft.com/office/powerpoint/2010/main" val="11882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7943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Available Resources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  <a:hlinkClick r:id="rId2"/>
              </a:rPr>
              <a:t>WIDA website download library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  <a:hlinkClick r:id="rId3"/>
              </a:rPr>
              <a:t>SDDOE Title III website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  <a:hlinkClick r:id="rId4"/>
              </a:rPr>
              <a:t>SDDOE WIDA Assessments website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  <a:hlinkClick r:id="rId5"/>
              </a:rPr>
              <a:t>İ</a:t>
            </a:r>
            <a:r>
              <a:rPr lang="en-US" dirty="0" err="1" smtClean="0">
                <a:latin typeface="Century Gothic" panose="020B0502020202020204" pitchFamily="34" charset="0"/>
                <a:hlinkClick r:id="rId5"/>
              </a:rPr>
              <a:t>Colorín</a:t>
            </a:r>
            <a:r>
              <a:rPr lang="en-US" dirty="0" smtClean="0">
                <a:latin typeface="Century Gothic" panose="020B0502020202020204" pitchFamily="34" charset="0"/>
                <a:hlinkClick r:id="rId5"/>
              </a:rPr>
              <a:t> Colorado!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WIDA &amp; DRC webinars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Free weekly webinars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Covers a range of pre, during, and post-testing topics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Organized to cover content relevant to particular roles</a:t>
            </a:r>
          </a:p>
          <a:p>
            <a:pPr marL="0" indent="0" algn="ctr">
              <a:buNone/>
            </a:pPr>
            <a:r>
              <a:rPr lang="en-US" sz="2800" dirty="0" smtClean="0">
                <a:latin typeface="Century Gothic" panose="020B0502020202020204" pitchFamily="34" charset="0"/>
                <a:hlinkClick r:id="rId2" action="ppaction://hlinkfile"/>
              </a:rPr>
              <a:t>Webinar Schedule 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6934200" cy="403225"/>
          </a:xfrm>
        </p:spPr>
        <p:txBody>
          <a:bodyPr/>
          <a:lstStyle/>
          <a:p>
            <a:r>
              <a:rPr lang="en-US" sz="5400" b="1" dirty="0" smtClean="0">
                <a:latin typeface="Century Gothic" panose="020B0502020202020204" pitchFamily="34" charset="0"/>
              </a:rPr>
              <a:t>Questions</a:t>
            </a:r>
            <a:r>
              <a:rPr lang="en-US" sz="4000" b="1" dirty="0" smtClean="0">
                <a:latin typeface="Century Gothic" panose="020B0502020202020204" pitchFamily="34" charset="0"/>
              </a:rPr>
              <a:t>?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4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Who to Contact?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862931"/>
            <a:ext cx="539115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541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Yutzil Becker</a:t>
            </a: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  <a:hlinkClick r:id="rId2"/>
              </a:rPr>
              <a:t>Yutzil.Becker@state.sd.us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605.773.4698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Joe Moran</a:t>
            </a: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  <a:hlinkClick r:id="rId3"/>
              </a:rPr>
              <a:t>Joe.Moran@state.sd.us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mtClean="0">
                <a:latin typeface="Century Gothic" panose="020B0502020202020204" pitchFamily="34" charset="0"/>
              </a:rPr>
              <a:t>605.773.3247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47171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Important Timelines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The identification process MUST take place…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30 </a:t>
            </a:r>
            <a:r>
              <a:rPr lang="en-US" dirty="0">
                <a:latin typeface="Century Gothic" panose="020B0502020202020204" pitchFamily="34" charset="0"/>
              </a:rPr>
              <a:t>days from the beginning of the school </a:t>
            </a:r>
            <a:r>
              <a:rPr lang="en-US" dirty="0" smtClean="0">
                <a:latin typeface="Century Gothic" panose="020B0502020202020204" pitchFamily="34" charset="0"/>
              </a:rPr>
              <a:t>year (ESEA Section 11.12 (A))</a:t>
            </a: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Or 2 </a:t>
            </a:r>
            <a:r>
              <a:rPr lang="en-US" dirty="0">
                <a:latin typeface="Century Gothic" panose="020B0502020202020204" pitchFamily="34" charset="0"/>
              </a:rPr>
              <a:t>weeks after </a:t>
            </a:r>
            <a:r>
              <a:rPr lang="en-US" dirty="0" smtClean="0">
                <a:latin typeface="Century Gothic" panose="020B0502020202020204" pitchFamily="34" charset="0"/>
              </a:rPr>
              <a:t>enrollment if student arrives after the beginning of the year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5720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4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Identification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Home language survey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	</a:t>
            </a:r>
            <a:r>
              <a:rPr lang="en-US" dirty="0" smtClean="0">
                <a:latin typeface="Century Gothic" panose="020B0502020202020204" pitchFamily="34" charset="0"/>
              </a:rPr>
              <a:t>- </a:t>
            </a:r>
            <a:r>
              <a:rPr lang="en-US" sz="2800" dirty="0" smtClean="0">
                <a:latin typeface="Century Gothic" panose="020B0502020202020204" pitchFamily="34" charset="0"/>
              </a:rPr>
              <a:t>given to ALL new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Four questions</a:t>
            </a:r>
          </a:p>
          <a:p>
            <a:pPr marL="457200" lvl="1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Century Gothic" panose="020B0502020202020204" pitchFamily="34" charset="0"/>
              <a:hlinkClick r:id="rId2"/>
            </a:endParaRP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2800" dirty="0" smtClean="0">
                <a:latin typeface="Century Gothic" panose="020B0502020202020204" pitchFamily="34" charset="0"/>
                <a:hlinkClick r:id="rId2"/>
              </a:rPr>
              <a:t>http</a:t>
            </a:r>
            <a:r>
              <a:rPr lang="en-US" sz="2800" dirty="0">
                <a:latin typeface="Century Gothic" panose="020B0502020202020204" pitchFamily="34" charset="0"/>
                <a:hlinkClick r:id="rId2"/>
              </a:rPr>
              <a:t>://</a:t>
            </a:r>
            <a:r>
              <a:rPr lang="en-US" sz="2800" dirty="0" smtClean="0">
                <a:latin typeface="Century Gothic" panose="020B0502020202020204" pitchFamily="34" charset="0"/>
                <a:hlinkClick r:id="rId2"/>
              </a:rPr>
              <a:t>doe.sd.gov/oess/TitleIIIela.aspx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/>
          <a:stretch/>
        </p:blipFill>
        <p:spPr bwMode="auto">
          <a:xfrm>
            <a:off x="762000" y="3581400"/>
            <a:ext cx="4891454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What is WIDA?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World-Class Instructional Design and </a:t>
            </a:r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Assessment</a:t>
            </a:r>
            <a:endParaRPr lang="en-US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A consortium of states dedicated to the design and implementation of high standards and equitable educational opportunities for </a:t>
            </a:r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English Learners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South Dakota is 1 of 39 states that are members of the WIDA consortium</a:t>
            </a:r>
            <a:endParaRPr lang="en-US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39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WIDA Consortium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Kindergarten W-APT (screener)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WIDA Screener 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ACCESS for ELLs 2.0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Alternate ACCESS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KG ACCESS</a:t>
            </a:r>
            <a:endParaRPr lang="en-US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Professional Development</a:t>
            </a:r>
          </a:p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ELP Standards</a:t>
            </a:r>
            <a:endParaRPr lang="en-US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6508"/>
          <a:stretch/>
        </p:blipFill>
        <p:spPr bwMode="auto">
          <a:xfrm>
            <a:off x="5472752" y="2965143"/>
            <a:ext cx="3238500" cy="10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1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Century Gothic" panose="020B0502020202020204" pitchFamily="34" charset="0"/>
              </a:rPr>
              <a:t>WIDA Identification Assessments 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67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 smtClean="0">
                <a:latin typeface="Century Gothic" panose="020B0502020202020204" pitchFamily="34" charset="0"/>
              </a:rPr>
              <a:t>Kindergarten W-APT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Paper-based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One-on-one administration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82804" y="1828800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 smtClean="0">
                <a:latin typeface="Century Gothic" panose="020B0502020202020204" pitchFamily="34" charset="0"/>
              </a:rPr>
              <a:t>WIDA Screener 1-12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Century Gothic" panose="020B0502020202020204" pitchFamily="34" charset="0"/>
              </a:rPr>
              <a:t>Online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Century Gothic" panose="020B0502020202020204" pitchFamily="34" charset="0"/>
              </a:rPr>
              <a:t>Same technology as ACCESS for ELLs 2.0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Century Gothic" panose="020B0502020202020204" pitchFamily="34" charset="0"/>
              </a:rPr>
              <a:t>Training required to become certified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58845"/>
            <a:ext cx="3907809" cy="5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South Dakota Entrance Criteria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  <a:hlinkClick r:id="rId2"/>
              </a:rPr>
              <a:t>SD EL entrance criteria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KG: Refer to DOE provided guidance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Grades 1-12: Screener score &lt; 5.0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996</Words>
  <Application>Microsoft Office PowerPoint</Application>
  <PresentationFormat>On-screen Show (4:3)</PresentationFormat>
  <Paragraphs>217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Theme1</vt:lpstr>
      <vt:lpstr>New Assessment Coordinator  Workshop: English Learners </vt:lpstr>
      <vt:lpstr>Goals</vt:lpstr>
      <vt:lpstr>Identification Process  </vt:lpstr>
      <vt:lpstr>Important Timelines </vt:lpstr>
      <vt:lpstr>Identification</vt:lpstr>
      <vt:lpstr>What is WIDA?</vt:lpstr>
      <vt:lpstr>WIDA Consortium</vt:lpstr>
      <vt:lpstr>WIDA Identification Assessments  </vt:lpstr>
      <vt:lpstr>South Dakota Entrance Criteria</vt:lpstr>
      <vt:lpstr>Annual Parent Notification Letter</vt:lpstr>
      <vt:lpstr>Infinite Campus</vt:lpstr>
      <vt:lpstr>First Year in Country Criteria</vt:lpstr>
      <vt:lpstr>First Year in Country</vt:lpstr>
      <vt:lpstr>EL Home Primary Language and Date Entered US School fields are populated on the student’s Demographics tab.  This must be completed prior to entering EL information of the EL tab.</vt:lpstr>
      <vt:lpstr>Where is the EL tab?</vt:lpstr>
      <vt:lpstr>EL Tab Continued… </vt:lpstr>
      <vt:lpstr>Language Acquisition Plan </vt:lpstr>
      <vt:lpstr>EL Services</vt:lpstr>
      <vt:lpstr>Core EL Program </vt:lpstr>
      <vt:lpstr>WIDA Website</vt:lpstr>
      <vt:lpstr>WIDA AMS</vt:lpstr>
      <vt:lpstr>Training Course</vt:lpstr>
      <vt:lpstr>WIDA Screener </vt:lpstr>
      <vt:lpstr>KG &amp; Alt. ACCESS</vt:lpstr>
      <vt:lpstr>ACCESS for ELLs 2.0 Online</vt:lpstr>
      <vt:lpstr>English Learner Summative Assessments</vt:lpstr>
      <vt:lpstr>ACCESS for ELLs 2.0 </vt:lpstr>
      <vt:lpstr>Alternate ACCESS</vt:lpstr>
      <vt:lpstr>Kindergarten ACCESS</vt:lpstr>
      <vt:lpstr>Annual Summative Assessment Timelines</vt:lpstr>
      <vt:lpstr>Reports and Data</vt:lpstr>
      <vt:lpstr>Reports and Data</vt:lpstr>
      <vt:lpstr>Available Resources</vt:lpstr>
      <vt:lpstr>WIDA &amp; DRC webinars</vt:lpstr>
      <vt:lpstr>Questions?</vt:lpstr>
      <vt:lpstr>Who to Contact?</vt:lpstr>
      <vt:lpstr>PowerPoint Presentation</vt:lpstr>
      <vt:lpstr>PowerPoint Presentation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Learner Basics 2017-2018 School Year</dc:title>
  <dc:creator>Becker Yutzil</dc:creator>
  <cp:lastModifiedBy>Becker Yutzil</cp:lastModifiedBy>
  <cp:revision>56</cp:revision>
  <dcterms:created xsi:type="dcterms:W3CDTF">2017-08-21T16:29:18Z</dcterms:created>
  <dcterms:modified xsi:type="dcterms:W3CDTF">2017-08-29T18:08:45Z</dcterms:modified>
</cp:coreProperties>
</file>