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2" r:id="rId4"/>
    <p:sldId id="273" r:id="rId5"/>
    <p:sldId id="264" r:id="rId6"/>
    <p:sldId id="259" r:id="rId7"/>
    <p:sldId id="292" r:id="rId8"/>
    <p:sldId id="288" r:id="rId9"/>
    <p:sldId id="268" r:id="rId10"/>
    <p:sldId id="261" r:id="rId11"/>
    <p:sldId id="290" r:id="rId12"/>
    <p:sldId id="298" r:id="rId13"/>
    <p:sldId id="300" r:id="rId14"/>
    <p:sldId id="301" r:id="rId15"/>
    <p:sldId id="299" r:id="rId16"/>
    <p:sldId id="297" r:id="rId17"/>
    <p:sldId id="293" r:id="rId18"/>
    <p:sldId id="294" r:id="rId19"/>
    <p:sldId id="295" r:id="rId20"/>
    <p:sldId id="296" r:id="rId21"/>
    <p:sldId id="262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8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8EEA8-780A-4CAB-92B2-571F0F2940AF}" type="datetimeFigureOut">
              <a:rPr lang="en-US" smtClean="0"/>
              <a:t>08/28/2017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9033A-FCEF-4139-AD25-B26A1E9E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9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521C6-9617-4C39-976E-18C53D9EFDDB}" type="datetimeFigureOut">
              <a:rPr lang="en-US" smtClean="0"/>
              <a:t>08/28/2017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F50BF-8C9A-4549-8D66-43E77DB9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6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know if you have alternate</a:t>
            </a:r>
            <a:r>
              <a:rPr lang="en-US" baseline="0" dirty="0" smtClean="0"/>
              <a:t> assessment students (in or out of district placements)?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50BF-8C9A-4549-8D66-43E77DB948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C720E-0D1D-45A0-B1C6-D5A7DFDFC3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9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Past</a:t>
            </a:r>
            <a:r>
              <a:rPr lang="en-US" baseline="0" dirty="0" smtClean="0"/>
              <a:t> was 1% of the district’s tested student population could count toward proficiency from the alternate assessment.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1% of the state population can participate.  This means if districts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50BF-8C9A-4549-8D66-43E77DB948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5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1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0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0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7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9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3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2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8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2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0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D09B6E5-6604-48AD-9105-FFC26C1F8937}" type="datetimeFigureOut">
              <a:rPr lang="en-US" smtClean="0"/>
              <a:t>08/28/2017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A079EB4-EBEC-41C4-9637-89CA39AA6EF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a.booth@state.sd.u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e.sd.gov/oess/instructionalSCD.asp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sa.Flor@state.sd.u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076450"/>
          </a:xfrm>
        </p:spPr>
        <p:txBody>
          <a:bodyPr/>
          <a:lstStyle/>
          <a:p>
            <a:r>
              <a:rPr lang="en-US" dirty="0" smtClean="0"/>
              <a:t>MSAA</a:t>
            </a:r>
            <a:br>
              <a:rPr lang="en-US" dirty="0" smtClean="0"/>
            </a:br>
            <a:r>
              <a:rPr lang="en-US" dirty="0" smtClean="0"/>
              <a:t>Multi-State Alternate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Test Coordinator Workshop</a:t>
            </a:r>
          </a:p>
          <a:p>
            <a:r>
              <a:rPr lang="en-US" dirty="0" smtClean="0"/>
              <a:t>August 30,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990600"/>
          </a:xfrm>
        </p:spPr>
        <p:txBody>
          <a:bodyPr/>
          <a:lstStyle/>
          <a:p>
            <a:r>
              <a:rPr lang="en-US" sz="3600" dirty="0" smtClean="0"/>
              <a:t>New: 1% Statewide Participation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(ESSA Requirement)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Districts must use the criteria for alternate assessment participation.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dirty="0" smtClean="0"/>
              <a:t>If district has more than 1% participation, then they will need to submit justification to the state. </a:t>
            </a:r>
            <a:r>
              <a:rPr lang="en-US" sz="3200" dirty="0"/>
              <a:t>It will be publicly reported. </a:t>
            </a:r>
          </a:p>
          <a:p>
            <a:pPr lvl="1"/>
            <a:r>
              <a:rPr lang="en-US" dirty="0" smtClean="0"/>
              <a:t>Note: South Dakota is working on the justification requirements.</a:t>
            </a:r>
          </a:p>
          <a:p>
            <a:r>
              <a:rPr lang="en-US" dirty="0" smtClean="0"/>
              <a:t>State will work with districts to evaluate and, if necessary, assist in reducing numbers. </a:t>
            </a:r>
          </a:p>
        </p:txBody>
      </p:sp>
    </p:spTree>
    <p:extLst>
      <p:ext uri="{BB962C8B-B14F-4D97-AF65-F5344CB8AC3E}">
        <p14:creationId xmlns:p14="http://schemas.microsoft.com/office/powerpoint/2010/main" val="23482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 smtClean="0"/>
              <a:t>Who Is Responsible?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4460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Test Coordinator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34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Provides </a:t>
            </a:r>
            <a:r>
              <a:rPr lang="en-US" dirty="0"/>
              <a:t>oversight and ensures assessment is administered as </a:t>
            </a:r>
            <a:r>
              <a:rPr lang="en-US" dirty="0" smtClean="0"/>
              <a:t>intended.</a:t>
            </a:r>
            <a:endParaRPr lang="en-US" dirty="0"/>
          </a:p>
          <a:p>
            <a:r>
              <a:rPr lang="en-US" dirty="0" smtClean="0"/>
              <a:t>Share with special education criteria and dates</a:t>
            </a:r>
          </a:p>
          <a:p>
            <a:r>
              <a:rPr lang="en-US" dirty="0" smtClean="0"/>
              <a:t>Ensure data for the alternate assessment students are entered for the data pull</a:t>
            </a:r>
          </a:p>
          <a:p>
            <a:r>
              <a:rPr lang="en-US" dirty="0" smtClean="0"/>
              <a:t>Pre-Assessment Modules</a:t>
            </a:r>
          </a:p>
          <a:p>
            <a:r>
              <a:rPr lang="en-US" dirty="0" smtClean="0"/>
              <a:t>Pull reports from MSAA site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4873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Test Administer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343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Certified and licensed </a:t>
            </a:r>
            <a:r>
              <a:rPr lang="en-US" dirty="0" smtClean="0"/>
              <a:t>teacher who works </a:t>
            </a:r>
            <a:r>
              <a:rPr lang="en-US" dirty="0"/>
              <a:t>with student </a:t>
            </a:r>
            <a:endParaRPr lang="en-US" dirty="0" smtClean="0"/>
          </a:p>
          <a:p>
            <a:r>
              <a:rPr lang="en-US" dirty="0" smtClean="0"/>
              <a:t>Pre-Assessment Modules</a:t>
            </a:r>
          </a:p>
          <a:p>
            <a:r>
              <a:rPr lang="en-US" dirty="0" smtClean="0"/>
              <a:t>Must pass with 80% accuracy</a:t>
            </a:r>
          </a:p>
          <a:p>
            <a:r>
              <a:rPr lang="en-US" dirty="0" smtClean="0"/>
              <a:t>Will </a:t>
            </a:r>
            <a:r>
              <a:rPr lang="en-US" dirty="0"/>
              <a:t>work one on one with student to complete the assessment</a:t>
            </a:r>
          </a:p>
          <a:p>
            <a:r>
              <a:rPr lang="en-US" dirty="0" smtClean="0"/>
              <a:t>Complete assessment by May 4,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State MSAA ELA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01" y="6172201"/>
            <a:ext cx="8229600" cy="30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 Includes BIE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55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9801" y="6172201"/>
            <a:ext cx="822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smtClean="0"/>
              <a:t>* Includes BIE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State MSAA Math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410200"/>
          </a:xfrm>
        </p:spPr>
        <p:txBody>
          <a:bodyPr/>
          <a:lstStyle/>
          <a:p>
            <a:r>
              <a:rPr lang="en-US" dirty="0" smtClean="0"/>
              <a:t>SD Stars Reports</a:t>
            </a:r>
          </a:p>
          <a:p>
            <a:pPr lvl="1"/>
            <a:r>
              <a:rPr lang="en-US" dirty="0" smtClean="0"/>
              <a:t>State Report Card</a:t>
            </a:r>
          </a:p>
          <a:p>
            <a:pPr lvl="2"/>
            <a:r>
              <a:rPr lang="en-US" dirty="0" smtClean="0"/>
              <a:t>MSAA students are listed in the rooster </a:t>
            </a:r>
          </a:p>
          <a:p>
            <a:pPr lvl="2"/>
            <a:r>
              <a:rPr lang="en-US" dirty="0" smtClean="0"/>
              <a:t>Scores in 1200 </a:t>
            </a:r>
          </a:p>
          <a:p>
            <a:pPr lvl="1"/>
            <a:r>
              <a:rPr lang="en-US" dirty="0" smtClean="0"/>
              <a:t>Special Education Reports</a:t>
            </a:r>
          </a:p>
          <a:p>
            <a:pPr lvl="2"/>
            <a:r>
              <a:rPr lang="en-US" dirty="0" smtClean="0"/>
              <a:t>Accountability, Participation and Proficiency </a:t>
            </a:r>
          </a:p>
          <a:p>
            <a:r>
              <a:rPr lang="en-US" dirty="0" smtClean="0"/>
              <a:t>South Dakota Assessment Portal</a:t>
            </a:r>
          </a:p>
          <a:p>
            <a:pPr lvl="1"/>
            <a:r>
              <a:rPr lang="en-US" dirty="0" smtClean="0"/>
              <a:t>State, district, and school data</a:t>
            </a:r>
          </a:p>
          <a:p>
            <a:pPr lvl="1"/>
            <a:r>
              <a:rPr lang="en-US" dirty="0" smtClean="0"/>
              <a:t>Individual student reports</a:t>
            </a:r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christina.booth@state.sd.us</a:t>
            </a:r>
            <a:r>
              <a:rPr lang="en-US" dirty="0" smtClean="0"/>
              <a:t> to have District Coordinator account transferred to you if necessary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 Cognitive Disabilities: Instruction and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1676399" y="76200"/>
            <a:ext cx="728719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Important information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990600"/>
            <a:ext cx="7724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284538"/>
            <a:ext cx="71818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2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533400" y="3048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Another Route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8486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214010" y="152400"/>
            <a:ext cx="8458200" cy="838200"/>
          </a:xfrm>
          <a:solidFill>
            <a:schemeClr val="accent5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  <a:defRPr/>
            </a:pPr>
            <a:r>
              <a:rPr lang="en-US" altLang="en-US" dirty="0" smtClean="0"/>
              <a:t>Alternate Assessment: </a:t>
            </a:r>
            <a:r>
              <a:rPr lang="en-US" altLang="en-US" sz="2000" dirty="0" smtClean="0"/>
              <a:t>http://doe.sd.gov/assessment/alternate.aspx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47800"/>
            <a:ext cx="8696324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 rot="21399989">
            <a:off x="4526136" y="1574847"/>
            <a:ext cx="1762991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1399989">
            <a:off x="6260999" y="2489247"/>
            <a:ext cx="1762991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1399989">
            <a:off x="3060598" y="3860847"/>
            <a:ext cx="1762991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 smtClean="0"/>
              <a:t>MSAA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sz="2800" dirty="0" smtClean="0"/>
              <a:t>Multi-State Alternate Assessment or MSAA </a:t>
            </a:r>
          </a:p>
          <a:p>
            <a:pPr lvl="1"/>
            <a:r>
              <a:rPr lang="en-US" sz="2400" dirty="0" smtClean="0"/>
              <a:t>Assesses English Language Arts (ELA) and Mathematics in grades 3-8, and 11</a:t>
            </a:r>
          </a:p>
          <a:p>
            <a:r>
              <a:rPr lang="en-US" sz="2800" dirty="0" smtClean="0"/>
              <a:t>Alternate Assessment based on Alternate Achievement Standards (AA-AAS) through use of Core Content Connectors</a:t>
            </a:r>
          </a:p>
          <a:p>
            <a:r>
              <a:rPr lang="en-US" sz="2800" dirty="0" smtClean="0"/>
              <a:t>Core Content Connectors (CCC) align to state’s content standards</a:t>
            </a:r>
          </a:p>
          <a:p>
            <a:pPr lvl="1"/>
            <a:r>
              <a:rPr lang="en-US" sz="2400" dirty="0" smtClean="0"/>
              <a:t>Academic content designed to frame instruction and assessment of students with the most significant cognitive disabilities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0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0" y="1342110"/>
            <a:ext cx="8743950" cy="52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447800" y="0"/>
            <a:ext cx="7496175" cy="1477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</a:rPr>
              <a:t>Instructional Supports for </a:t>
            </a:r>
            <a:br>
              <a:rPr lang="en-US" altLang="en-US" sz="2800" b="1" dirty="0" smtClean="0">
                <a:solidFill>
                  <a:schemeClr val="bg1"/>
                </a:solidFill>
              </a:rPr>
            </a:br>
            <a:r>
              <a:rPr lang="en-US" altLang="en-US" sz="2800" b="1" dirty="0" smtClean="0">
                <a:solidFill>
                  <a:schemeClr val="bg1"/>
                </a:solidFill>
              </a:rPr>
              <a:t>Students with Significant Disabilities: </a:t>
            </a:r>
            <a:r>
              <a:rPr lang="en-US" altLang="en-US" sz="2400" dirty="0" smtClean="0">
                <a:hlinkClick r:id="rId3"/>
              </a:rPr>
              <a:t>http://doe.sd.gov/oess/instructionalSCD.aspx</a:t>
            </a:r>
            <a:endParaRPr lang="en-US" altLang="en-US" sz="2800" dirty="0" smtClean="0"/>
          </a:p>
        </p:txBody>
      </p:sp>
      <p:sp>
        <p:nvSpPr>
          <p:cNvPr id="2" name="Left Arrow 1"/>
          <p:cNvSpPr/>
          <p:nvPr/>
        </p:nvSpPr>
        <p:spPr>
          <a:xfrm rot="19892659">
            <a:off x="2875756" y="1880791"/>
            <a:ext cx="978408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808406">
            <a:off x="6474912" y="3860847"/>
            <a:ext cx="1762991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0843481">
            <a:off x="2910320" y="4704852"/>
            <a:ext cx="1483968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1399989">
            <a:off x="2635866" y="5918247"/>
            <a:ext cx="1762991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 bwMode="auto">
          <a:xfrm>
            <a:off x="609600" y="457200"/>
            <a:ext cx="77724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Alternate Assessments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2667000"/>
            <a:ext cx="64008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Melissa Flor</a:t>
            </a:r>
          </a:p>
          <a:p>
            <a:r>
              <a:rPr lang="en-US" altLang="en-US" smtClean="0"/>
              <a:t>Alternate Assessment Coordinator</a:t>
            </a:r>
          </a:p>
          <a:p>
            <a:r>
              <a:rPr lang="en-US" altLang="en-US" smtClean="0"/>
              <a:t>Special Education Programs</a:t>
            </a:r>
          </a:p>
          <a:p>
            <a:r>
              <a:rPr lang="en-US" altLang="en-US" smtClean="0">
                <a:hlinkClick r:id="rId2"/>
              </a:rPr>
              <a:t>Melissa.Flor@state.sd.us</a:t>
            </a:r>
            <a:endParaRPr lang="en-US" altLang="en-US" smtClean="0"/>
          </a:p>
          <a:p>
            <a:r>
              <a:rPr lang="en-US" altLang="en-US" smtClean="0"/>
              <a:t>605.773.6119</a:t>
            </a:r>
          </a:p>
        </p:txBody>
      </p:sp>
    </p:spTree>
    <p:extLst>
      <p:ext uri="{BB962C8B-B14F-4D97-AF65-F5344CB8AC3E}">
        <p14:creationId xmlns:p14="http://schemas.microsoft.com/office/powerpoint/2010/main" val="407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381000" y="9144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MSAA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Grades assessed – 3-8 and 11 in Math and ELA (reading and writing)</a:t>
            </a:r>
          </a:p>
          <a:p>
            <a:r>
              <a:rPr lang="en-US" altLang="en-US" dirty="0" smtClean="0"/>
              <a:t>Assessment will be online</a:t>
            </a:r>
          </a:p>
          <a:p>
            <a:r>
              <a:rPr lang="en-US" altLang="en-US" dirty="0" smtClean="0"/>
              <a:t>4 tiers of questions</a:t>
            </a:r>
          </a:p>
          <a:p>
            <a:r>
              <a:rPr lang="en-US" altLang="en-US" dirty="0" smtClean="0"/>
              <a:t>Teacher will complete </a:t>
            </a:r>
            <a:r>
              <a:rPr lang="en-US" altLang="en-US" dirty="0" smtClean="0"/>
              <a:t>7 </a:t>
            </a:r>
            <a:r>
              <a:rPr lang="en-US" altLang="en-US" dirty="0" smtClean="0"/>
              <a:t>Trainings Modules prior to administering </a:t>
            </a:r>
            <a:r>
              <a:rPr lang="en-US" altLang="en-US" dirty="0" smtClean="0"/>
              <a:t>assessment</a:t>
            </a:r>
          </a:p>
          <a:p>
            <a:r>
              <a:rPr lang="en-US" altLang="en-US" dirty="0" smtClean="0"/>
              <a:t>Test Coordinator complete 6 modules</a:t>
            </a:r>
            <a:endParaRPr lang="en-US" altLang="en-US" dirty="0" smtClean="0"/>
          </a:p>
          <a:p>
            <a:r>
              <a:rPr lang="en-US" altLang="en-US" dirty="0" smtClean="0"/>
              <a:t>Scripted </a:t>
            </a:r>
            <a:r>
              <a:rPr lang="en-US" altLang="en-US" dirty="0" smtClean="0"/>
              <a:t>assessment and one-on-one</a:t>
            </a:r>
            <a:endParaRPr lang="en-US" altLang="en-US" dirty="0" smtClean="0"/>
          </a:p>
          <a:p>
            <a:r>
              <a:rPr lang="en-US" altLang="en-US" dirty="0" smtClean="0"/>
              <a:t>Testing window March 19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through May 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48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Assessment Format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05000"/>
            <a:ext cx="82296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Selected Response – Student selects answer choice</a:t>
            </a:r>
          </a:p>
          <a:p>
            <a:r>
              <a:rPr lang="en-US" altLang="en-US" dirty="0" smtClean="0"/>
              <a:t>Constructed Response – Students creates response</a:t>
            </a:r>
          </a:p>
          <a:p>
            <a:r>
              <a:rPr lang="en-US" altLang="en-US" dirty="0" smtClean="0"/>
              <a:t>Open Response – Students communicate answer </a:t>
            </a:r>
          </a:p>
          <a:p>
            <a:r>
              <a:rPr lang="en-US" altLang="en-US" dirty="0" smtClean="0"/>
              <a:t>Written Response – Student writing with appropriate supports</a:t>
            </a:r>
          </a:p>
        </p:txBody>
      </p:sp>
    </p:spTree>
    <p:extLst>
      <p:ext uri="{BB962C8B-B14F-4D97-AF65-F5344CB8AC3E}">
        <p14:creationId xmlns:p14="http://schemas.microsoft.com/office/powerpoint/2010/main" val="24250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Who are your Alternate Assessment Eligible Students?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010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655638"/>
          </a:xfrm>
        </p:spPr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Ensure special education director and/or special education staff know about updated guideline criteria.</a:t>
            </a:r>
          </a:p>
          <a:p>
            <a:r>
              <a:rPr lang="en-US" sz="2800" dirty="0" smtClean="0"/>
              <a:t>IEP team decision based on documented evidence</a:t>
            </a:r>
          </a:p>
          <a:p>
            <a:pPr lvl="1"/>
            <a:r>
              <a:rPr lang="en-US" altLang="en-US" sz="2400" dirty="0"/>
              <a:t>Student has a significant cognitive disability</a:t>
            </a:r>
          </a:p>
          <a:p>
            <a:pPr lvl="1"/>
            <a:r>
              <a:rPr lang="en-US" altLang="en-US" sz="2400" dirty="0"/>
              <a:t>The student is learning content linked to States Content </a:t>
            </a:r>
            <a:r>
              <a:rPr lang="en-US" altLang="en-US" sz="2400" dirty="0" smtClean="0"/>
              <a:t>Standards via Core Content Connectors (CCC)</a:t>
            </a:r>
            <a:endParaRPr lang="en-US" altLang="en-US" sz="2400" dirty="0"/>
          </a:p>
          <a:p>
            <a:pPr lvl="1"/>
            <a:r>
              <a:rPr lang="en-US" altLang="en-US" sz="2400" dirty="0"/>
              <a:t>The student requires extensive direct individualized instruction and substantial supports to achieve measureable gains in the grade-and age- appropriate curriculum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IEP Team will determine accommodations</a:t>
            </a:r>
            <a:endParaRPr lang="en-US" dirty="0"/>
          </a:p>
          <a:p>
            <a:pPr>
              <a:defRPr/>
            </a:pPr>
            <a:r>
              <a:rPr lang="en-US" dirty="0" smtClean="0"/>
              <a:t>Any accommodation used must be documented in the IEP.</a:t>
            </a:r>
          </a:p>
          <a:p>
            <a:pPr>
              <a:defRPr/>
            </a:pPr>
            <a:r>
              <a:rPr lang="en-US" dirty="0" smtClean="0"/>
              <a:t>Ideally, accommodations should guide day-to-day instruction, which allows a seamless transition to the assessment.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If Yes, student will take the Alt.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752600"/>
            <a:ext cx="8229600" cy="444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smtClean="0"/>
              <a:t>Staff notify the campus person.</a:t>
            </a:r>
          </a:p>
          <a:p>
            <a:r>
              <a:rPr lang="en-US" altLang="en-US" sz="2400" dirty="0" smtClean="0"/>
              <a:t>Campus person will go the enrollment tab.</a:t>
            </a:r>
          </a:p>
          <a:p>
            <a:r>
              <a:rPr lang="en-US" altLang="en-US" sz="2400" dirty="0" smtClean="0"/>
              <a:t>Check the box “Participates in the Alt Assessment”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3124200"/>
            <a:ext cx="8520113" cy="3371850"/>
            <a:chOff x="381000" y="2819400"/>
            <a:chExt cx="8520113" cy="367665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19400"/>
              <a:ext cx="8367713" cy="367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81000" y="4728146"/>
              <a:ext cx="2362200" cy="1162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5004029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Used for the Assessment Pull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13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Every Student Succeeds Act (ESSA)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28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Every Student Succeeds Act replaces ESEA starting in the 17-18 school year</a:t>
            </a:r>
          </a:p>
          <a:p>
            <a:r>
              <a:rPr lang="en-US" altLang="en-US" dirty="0" smtClean="0"/>
              <a:t>Districts in the past are allowed to count 1% </a:t>
            </a:r>
            <a:r>
              <a:rPr lang="en-US" altLang="en-US" b="1" i="1" u="sng" dirty="0" smtClean="0"/>
              <a:t>proficient</a:t>
            </a:r>
            <a:r>
              <a:rPr lang="en-US" altLang="en-US" dirty="0" smtClean="0"/>
              <a:t> scores of their tested population</a:t>
            </a:r>
          </a:p>
          <a:p>
            <a:r>
              <a:rPr lang="en-US" altLang="en-US" dirty="0" smtClean="0"/>
              <a:t>ESSA changes so that the state is allowed to have 1% of their tested population </a:t>
            </a:r>
            <a:r>
              <a:rPr lang="en-US" altLang="en-US" b="1" i="1" u="sng" dirty="0" smtClean="0"/>
              <a:t>participate</a:t>
            </a:r>
            <a:r>
              <a:rPr lang="en-US" altLang="en-US" dirty="0" smtClean="0"/>
              <a:t> in the alternate assessment in each content area (Math and ELA)</a:t>
            </a:r>
          </a:p>
        </p:txBody>
      </p:sp>
    </p:spTree>
    <p:extLst>
      <p:ext uri="{BB962C8B-B14F-4D97-AF65-F5344CB8AC3E}">
        <p14:creationId xmlns:p14="http://schemas.microsoft.com/office/powerpoint/2010/main" val="29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161</TotalTime>
  <Words>659</Words>
  <Application>Microsoft Office PowerPoint</Application>
  <PresentationFormat>On-screen Show (4:3)</PresentationFormat>
  <Paragraphs>94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Theme3</vt:lpstr>
      <vt:lpstr>MSAA Multi-State Alternate Assessment</vt:lpstr>
      <vt:lpstr>MSAA Overview</vt:lpstr>
      <vt:lpstr> MSAA</vt:lpstr>
      <vt:lpstr>Assessment Format</vt:lpstr>
      <vt:lpstr>Who are your Alternate Assessment Eligible Students? </vt:lpstr>
      <vt:lpstr>Identification</vt:lpstr>
      <vt:lpstr>Accommodations</vt:lpstr>
      <vt:lpstr>If Yes, student will take the Alt.</vt:lpstr>
      <vt:lpstr>Every Student Succeeds Act (ESSA)</vt:lpstr>
      <vt:lpstr>New: 1% Statewide Participation (ESSA Requirement)</vt:lpstr>
      <vt:lpstr>Who Is Responsible? </vt:lpstr>
      <vt:lpstr>Data</vt:lpstr>
      <vt:lpstr>State MSAA ELA </vt:lpstr>
      <vt:lpstr>State MSAA Math</vt:lpstr>
      <vt:lpstr>PowerPoint Presentation</vt:lpstr>
      <vt:lpstr>Resources </vt:lpstr>
      <vt:lpstr>Important information</vt:lpstr>
      <vt:lpstr>Another Route</vt:lpstr>
      <vt:lpstr>PowerPoint Presentation</vt:lpstr>
      <vt:lpstr>Instructional Supports for  Students with Significant Disabilities: http://doe.sd.gov/oess/instructionalSCD.aspx</vt:lpstr>
      <vt:lpstr> Alternate Assessments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MSAA Multi-State Alternate Assessment</dc:title>
  <dc:creator>Booth, Christina</dc:creator>
  <cp:lastModifiedBy>Martin, Jan  (DOE)</cp:lastModifiedBy>
  <cp:revision>27</cp:revision>
  <cp:lastPrinted>2017-08-25T21:01:51Z</cp:lastPrinted>
  <dcterms:created xsi:type="dcterms:W3CDTF">2017-08-25T18:05:17Z</dcterms:created>
  <dcterms:modified xsi:type="dcterms:W3CDTF">2017-08-28T21:57:18Z</dcterms:modified>
</cp:coreProperties>
</file>