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2.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3.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4.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1" r:id="rId4"/>
  </p:sldMasterIdLst>
  <p:notesMasterIdLst>
    <p:notesMasterId r:id="rId79"/>
  </p:notesMasterIdLst>
  <p:sldIdLst>
    <p:sldId id="256" r:id="rId5"/>
    <p:sldId id="267"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23" autoAdjust="0"/>
    <p:restoredTop sz="86376" autoAdjust="0"/>
  </p:normalViewPr>
  <p:slideViewPr>
    <p:cSldViewPr snapToGrid="0">
      <p:cViewPr varScale="1">
        <p:scale>
          <a:sx n="47" d="100"/>
          <a:sy n="47" d="100"/>
        </p:scale>
        <p:origin x="78" y="948"/>
      </p:cViewPr>
      <p:guideLst/>
    </p:cSldViewPr>
  </p:slideViewPr>
  <p:outlineViewPr>
    <p:cViewPr>
      <p:scale>
        <a:sx n="33" d="100"/>
        <a:sy n="33" d="100"/>
      </p:scale>
      <p:origin x="0" y="-206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4A750F-AD5B-844F-BAE8-E7FB5531189A}" type="doc">
      <dgm:prSet loTypeId="urn:microsoft.com/office/officeart/2005/8/layout/venn1" loCatId="" qsTypeId="urn:microsoft.com/office/officeart/2005/8/quickstyle/simple4" qsCatId="simple" csTypeId="urn:microsoft.com/office/officeart/2005/8/colors/accent1_2" csCatId="accent1" phldr="1"/>
      <dgm:spPr/>
    </dgm:pt>
    <dgm:pt modelId="{7C356FD3-3FD0-9D4E-B0E5-30AEC354A8F2}">
      <dgm:prSet phldrT="[Text]" custT="1"/>
      <dgm:spPr/>
      <dgm:t>
        <a:bodyPr/>
        <a:lstStyle/>
        <a:p>
          <a:r>
            <a:rPr lang="en-US" sz="2000" dirty="0"/>
            <a:t>Formal Observations</a:t>
          </a:r>
        </a:p>
      </dgm:t>
      <dgm:extLst>
        <a:ext uri="{E40237B7-FDA0-4F09-8148-C483321AD2D9}">
          <dgm14:cNvPr xmlns:dgm14="http://schemas.microsoft.com/office/drawing/2010/diagram" id="0" name="" descr="Formal Observations&#10;Informal Observations/Walkthroughs&#10;Teacher Artifacts&#10;"/>
        </a:ext>
      </dgm:extLst>
    </dgm:pt>
    <dgm:pt modelId="{2489F0C1-E050-3C43-85E0-4CC087AA0EDC}" type="parTrans" cxnId="{46EEAC26-923F-2549-B9E7-D2818217B55E}">
      <dgm:prSet/>
      <dgm:spPr/>
      <dgm:t>
        <a:bodyPr/>
        <a:lstStyle/>
        <a:p>
          <a:endParaRPr lang="en-US"/>
        </a:p>
      </dgm:t>
    </dgm:pt>
    <dgm:pt modelId="{4722FA9E-791F-784B-896E-A7B65A07D80C}" type="sibTrans" cxnId="{46EEAC26-923F-2549-B9E7-D2818217B55E}">
      <dgm:prSet/>
      <dgm:spPr/>
      <dgm:t>
        <a:bodyPr/>
        <a:lstStyle/>
        <a:p>
          <a:endParaRPr lang="en-US"/>
        </a:p>
      </dgm:t>
    </dgm:pt>
    <dgm:pt modelId="{2D594A80-26EF-5E4F-97E9-0BBDB2B468F3}">
      <dgm:prSet phldrT="[Text]" custT="1"/>
      <dgm:spPr/>
      <dgm:t>
        <a:bodyPr/>
        <a:lstStyle/>
        <a:p>
          <a:r>
            <a:rPr lang="en-US" sz="2000" dirty="0"/>
            <a:t>Informal Observations/Walkthroughs</a:t>
          </a:r>
        </a:p>
      </dgm:t>
      <dgm:extLst>
        <a:ext uri="{E40237B7-FDA0-4F09-8148-C483321AD2D9}">
          <dgm14:cNvPr xmlns:dgm14="http://schemas.microsoft.com/office/drawing/2010/diagram" id="0" name="" descr="Formal Observations&#10;Informal Observations/Walkthroughs&#10;Teacher Artifacts&#10;"/>
        </a:ext>
      </dgm:extLst>
    </dgm:pt>
    <dgm:pt modelId="{93A8B310-A48E-7A43-B118-179D9748A277}" type="parTrans" cxnId="{5F028B6F-7A9D-344C-9761-38F325908A14}">
      <dgm:prSet/>
      <dgm:spPr/>
      <dgm:t>
        <a:bodyPr/>
        <a:lstStyle/>
        <a:p>
          <a:endParaRPr lang="en-US"/>
        </a:p>
      </dgm:t>
    </dgm:pt>
    <dgm:pt modelId="{F3BB8DFB-E8F0-1648-91AE-9FC475B40DF8}" type="sibTrans" cxnId="{5F028B6F-7A9D-344C-9761-38F325908A14}">
      <dgm:prSet/>
      <dgm:spPr/>
      <dgm:t>
        <a:bodyPr/>
        <a:lstStyle/>
        <a:p>
          <a:endParaRPr lang="en-US"/>
        </a:p>
      </dgm:t>
    </dgm:pt>
    <dgm:pt modelId="{7D8687D2-E374-2940-9562-54069C603CC4}">
      <dgm:prSet phldrT="[Text]" custT="1"/>
      <dgm:spPr/>
      <dgm:t>
        <a:bodyPr/>
        <a:lstStyle/>
        <a:p>
          <a:r>
            <a:rPr lang="en-US" sz="2000" dirty="0"/>
            <a:t>Teacher Artifacts</a:t>
          </a:r>
        </a:p>
      </dgm:t>
      <dgm:extLst>
        <a:ext uri="{E40237B7-FDA0-4F09-8148-C483321AD2D9}">
          <dgm14:cNvPr xmlns:dgm14="http://schemas.microsoft.com/office/drawing/2010/diagram" id="0" name="" descr="Formal Observations&#10;Informal Observations/Walkthroughs&#10;Teacher Artifacts&#10;"/>
        </a:ext>
      </dgm:extLst>
    </dgm:pt>
    <dgm:pt modelId="{DA9C2E7A-37B5-FE48-8C8D-69A50866E506}" type="parTrans" cxnId="{DE4BCFAD-11E0-5E42-AA9E-81FB000E0804}">
      <dgm:prSet/>
      <dgm:spPr/>
      <dgm:t>
        <a:bodyPr/>
        <a:lstStyle/>
        <a:p>
          <a:endParaRPr lang="en-US"/>
        </a:p>
      </dgm:t>
    </dgm:pt>
    <dgm:pt modelId="{9A363DD1-A51D-F349-926F-FB7F2318DCCC}" type="sibTrans" cxnId="{DE4BCFAD-11E0-5E42-AA9E-81FB000E0804}">
      <dgm:prSet/>
      <dgm:spPr/>
      <dgm:t>
        <a:bodyPr/>
        <a:lstStyle/>
        <a:p>
          <a:endParaRPr lang="en-US"/>
        </a:p>
      </dgm:t>
    </dgm:pt>
    <dgm:pt modelId="{4B7AF4C4-0A4F-8E42-9C3B-38DBD1130EE2}" type="pres">
      <dgm:prSet presAssocID="{C14A750F-AD5B-844F-BAE8-E7FB5531189A}" presName="compositeShape" presStyleCnt="0">
        <dgm:presLayoutVars>
          <dgm:chMax val="7"/>
          <dgm:dir/>
          <dgm:resizeHandles val="exact"/>
        </dgm:presLayoutVars>
      </dgm:prSet>
      <dgm:spPr/>
    </dgm:pt>
    <dgm:pt modelId="{76774CC5-70ED-DB46-A1B1-E07EC7ED1B9F}" type="pres">
      <dgm:prSet presAssocID="{7C356FD3-3FD0-9D4E-B0E5-30AEC354A8F2}" presName="circ1" presStyleLbl="vennNode1" presStyleIdx="0" presStyleCnt="3"/>
      <dgm:spPr/>
    </dgm:pt>
    <dgm:pt modelId="{50D2F693-B633-EF48-ACC4-460EC1B7A27D}" type="pres">
      <dgm:prSet presAssocID="{7C356FD3-3FD0-9D4E-B0E5-30AEC354A8F2}" presName="circ1Tx" presStyleLbl="revTx" presStyleIdx="0" presStyleCnt="0">
        <dgm:presLayoutVars>
          <dgm:chMax val="0"/>
          <dgm:chPref val="0"/>
          <dgm:bulletEnabled val="1"/>
        </dgm:presLayoutVars>
      </dgm:prSet>
      <dgm:spPr/>
    </dgm:pt>
    <dgm:pt modelId="{02A00851-5CA1-EE49-8537-B3D73E1A4C05}" type="pres">
      <dgm:prSet presAssocID="{2D594A80-26EF-5E4F-97E9-0BBDB2B468F3}" presName="circ2" presStyleLbl="vennNode1" presStyleIdx="1" presStyleCnt="3" custLinFactNeighborX="-2174" custLinFactNeighborY="-1449"/>
      <dgm:spPr/>
    </dgm:pt>
    <dgm:pt modelId="{5AE053EC-1603-8545-B9DE-E61A8BA187A4}" type="pres">
      <dgm:prSet presAssocID="{2D594A80-26EF-5E4F-97E9-0BBDB2B468F3}" presName="circ2Tx" presStyleLbl="revTx" presStyleIdx="0" presStyleCnt="0">
        <dgm:presLayoutVars>
          <dgm:chMax val="0"/>
          <dgm:chPref val="0"/>
          <dgm:bulletEnabled val="1"/>
        </dgm:presLayoutVars>
      </dgm:prSet>
      <dgm:spPr/>
    </dgm:pt>
    <dgm:pt modelId="{9FC0C19E-9801-DE4F-80AC-D2D52A85257D}" type="pres">
      <dgm:prSet presAssocID="{7D8687D2-E374-2940-9562-54069C603CC4}" presName="circ3" presStyleLbl="vennNode1" presStyleIdx="2" presStyleCnt="3"/>
      <dgm:spPr/>
    </dgm:pt>
    <dgm:pt modelId="{165B6A2E-B42E-2A40-90DA-1D47457BF487}" type="pres">
      <dgm:prSet presAssocID="{7D8687D2-E374-2940-9562-54069C603CC4}" presName="circ3Tx" presStyleLbl="revTx" presStyleIdx="0" presStyleCnt="0">
        <dgm:presLayoutVars>
          <dgm:chMax val="0"/>
          <dgm:chPref val="0"/>
          <dgm:bulletEnabled val="1"/>
        </dgm:presLayoutVars>
      </dgm:prSet>
      <dgm:spPr/>
    </dgm:pt>
  </dgm:ptLst>
  <dgm:cxnLst>
    <dgm:cxn modelId="{DB4EC204-2188-524E-ABA4-914FCB080F40}" type="presOf" srcId="{2D594A80-26EF-5E4F-97E9-0BBDB2B468F3}" destId="{5AE053EC-1603-8545-B9DE-E61A8BA187A4}" srcOrd="1" destOrd="0" presId="urn:microsoft.com/office/officeart/2005/8/layout/venn1"/>
    <dgm:cxn modelId="{46EEAC26-923F-2549-B9E7-D2818217B55E}" srcId="{C14A750F-AD5B-844F-BAE8-E7FB5531189A}" destId="{7C356FD3-3FD0-9D4E-B0E5-30AEC354A8F2}" srcOrd="0" destOrd="0" parTransId="{2489F0C1-E050-3C43-85E0-4CC087AA0EDC}" sibTransId="{4722FA9E-791F-784B-896E-A7B65A07D80C}"/>
    <dgm:cxn modelId="{F5C82B2F-5F63-CA45-8DFF-AC9DA9D3128E}" type="presOf" srcId="{7C356FD3-3FD0-9D4E-B0E5-30AEC354A8F2}" destId="{76774CC5-70ED-DB46-A1B1-E07EC7ED1B9F}" srcOrd="0" destOrd="0" presId="urn:microsoft.com/office/officeart/2005/8/layout/venn1"/>
    <dgm:cxn modelId="{5F028B6F-7A9D-344C-9761-38F325908A14}" srcId="{C14A750F-AD5B-844F-BAE8-E7FB5531189A}" destId="{2D594A80-26EF-5E4F-97E9-0BBDB2B468F3}" srcOrd="1" destOrd="0" parTransId="{93A8B310-A48E-7A43-B118-179D9748A277}" sibTransId="{F3BB8DFB-E8F0-1648-91AE-9FC475B40DF8}"/>
    <dgm:cxn modelId="{837DF35A-6D85-3645-B246-08B036A4071B}" type="presOf" srcId="{7C356FD3-3FD0-9D4E-B0E5-30AEC354A8F2}" destId="{50D2F693-B633-EF48-ACC4-460EC1B7A27D}" srcOrd="1" destOrd="0" presId="urn:microsoft.com/office/officeart/2005/8/layout/venn1"/>
    <dgm:cxn modelId="{9FCC508D-3EB3-E24C-BAC8-638C71B979D2}" type="presOf" srcId="{2D594A80-26EF-5E4F-97E9-0BBDB2B468F3}" destId="{02A00851-5CA1-EE49-8537-B3D73E1A4C05}" srcOrd="0" destOrd="0" presId="urn:microsoft.com/office/officeart/2005/8/layout/venn1"/>
    <dgm:cxn modelId="{DE4BCFAD-11E0-5E42-AA9E-81FB000E0804}" srcId="{C14A750F-AD5B-844F-BAE8-E7FB5531189A}" destId="{7D8687D2-E374-2940-9562-54069C603CC4}" srcOrd="2" destOrd="0" parTransId="{DA9C2E7A-37B5-FE48-8C8D-69A50866E506}" sibTransId="{9A363DD1-A51D-F349-926F-FB7F2318DCCC}"/>
    <dgm:cxn modelId="{33B075C8-881F-774C-AEFD-514E18B98E4C}" type="presOf" srcId="{7D8687D2-E374-2940-9562-54069C603CC4}" destId="{9FC0C19E-9801-DE4F-80AC-D2D52A85257D}" srcOrd="0" destOrd="0" presId="urn:microsoft.com/office/officeart/2005/8/layout/venn1"/>
    <dgm:cxn modelId="{2F6A21D6-0022-F84F-A3EE-636DECC27A97}" type="presOf" srcId="{7D8687D2-E374-2940-9562-54069C603CC4}" destId="{165B6A2E-B42E-2A40-90DA-1D47457BF487}" srcOrd="1" destOrd="0" presId="urn:microsoft.com/office/officeart/2005/8/layout/venn1"/>
    <dgm:cxn modelId="{83BADADE-150E-704D-91D0-C99D3B72827E}" type="presOf" srcId="{C14A750F-AD5B-844F-BAE8-E7FB5531189A}" destId="{4B7AF4C4-0A4F-8E42-9C3B-38DBD1130EE2}" srcOrd="0" destOrd="0" presId="urn:microsoft.com/office/officeart/2005/8/layout/venn1"/>
    <dgm:cxn modelId="{C8F73DD4-9E8C-F144-A8AF-1D61E694EFB5}" type="presParOf" srcId="{4B7AF4C4-0A4F-8E42-9C3B-38DBD1130EE2}" destId="{76774CC5-70ED-DB46-A1B1-E07EC7ED1B9F}" srcOrd="0" destOrd="0" presId="urn:microsoft.com/office/officeart/2005/8/layout/venn1"/>
    <dgm:cxn modelId="{547DFF91-A381-AC40-86D8-AE4B7675AC85}" type="presParOf" srcId="{4B7AF4C4-0A4F-8E42-9C3B-38DBD1130EE2}" destId="{50D2F693-B633-EF48-ACC4-460EC1B7A27D}" srcOrd="1" destOrd="0" presId="urn:microsoft.com/office/officeart/2005/8/layout/venn1"/>
    <dgm:cxn modelId="{9220D8DD-B8C1-4549-B85E-C1BD9F739A95}" type="presParOf" srcId="{4B7AF4C4-0A4F-8E42-9C3B-38DBD1130EE2}" destId="{02A00851-5CA1-EE49-8537-B3D73E1A4C05}" srcOrd="2" destOrd="0" presId="urn:microsoft.com/office/officeart/2005/8/layout/venn1"/>
    <dgm:cxn modelId="{83FB38FA-B63B-1946-A828-01C99A85B883}" type="presParOf" srcId="{4B7AF4C4-0A4F-8E42-9C3B-38DBD1130EE2}" destId="{5AE053EC-1603-8545-B9DE-E61A8BA187A4}" srcOrd="3" destOrd="0" presId="urn:microsoft.com/office/officeart/2005/8/layout/venn1"/>
    <dgm:cxn modelId="{2B4B1823-D69F-C545-BFC6-88BA0C9D59D2}" type="presParOf" srcId="{4B7AF4C4-0A4F-8E42-9C3B-38DBD1130EE2}" destId="{9FC0C19E-9801-DE4F-80AC-D2D52A85257D}" srcOrd="4" destOrd="0" presId="urn:microsoft.com/office/officeart/2005/8/layout/venn1"/>
    <dgm:cxn modelId="{93874A2D-4E31-574D-8061-1C70D38FBC81}" type="presParOf" srcId="{4B7AF4C4-0A4F-8E42-9C3B-38DBD1130EE2}" destId="{165B6A2E-B42E-2A40-90DA-1D47457BF48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F5B7B2-E887-6D43-98C5-9BAE79EF34F9}"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15529A7D-1AED-8C49-9B19-C938E5DCBCBB}">
      <dgm:prSet phldrT="[Text]"/>
      <dgm:spPr/>
      <dgm:t>
        <a:bodyPr/>
        <a:lstStyle/>
        <a:p>
          <a:r>
            <a:rPr lang="en-US" dirty="0"/>
            <a:t>trends</a:t>
          </a:r>
        </a:p>
      </dgm:t>
    </dgm:pt>
    <dgm:pt modelId="{60727B4C-56C0-CE4D-B661-A53814E01325}" type="parTrans" cxnId="{1521573B-8B57-6547-86B8-AB7A2FFCC12C}">
      <dgm:prSet/>
      <dgm:spPr/>
      <dgm:t>
        <a:bodyPr/>
        <a:lstStyle/>
        <a:p>
          <a:endParaRPr lang="en-US"/>
        </a:p>
      </dgm:t>
    </dgm:pt>
    <dgm:pt modelId="{64D0FC6A-FB05-B843-AA36-897CCA1E6F06}" type="sibTrans" cxnId="{1521573B-8B57-6547-86B8-AB7A2FFCC12C}">
      <dgm:prSet/>
      <dgm:spPr/>
      <dgm:t>
        <a:bodyPr/>
        <a:lstStyle/>
        <a:p>
          <a:endParaRPr lang="en-US"/>
        </a:p>
      </dgm:t>
    </dgm:pt>
    <dgm:pt modelId="{46E93E21-BC70-3047-B80C-A2109D202EAA}">
      <dgm:prSet phldrT="[Text]"/>
      <dgm:spPr/>
      <dgm:t>
        <a:bodyPr/>
        <a:lstStyle/>
        <a:p>
          <a:r>
            <a:rPr lang="en-US" dirty="0"/>
            <a:t>Are there any discernible trends in strengths and weaknesses?</a:t>
          </a:r>
        </a:p>
      </dgm:t>
    </dgm:pt>
    <dgm:pt modelId="{7BD633B1-8F3F-314F-B300-74B80200C5F5}" type="parTrans" cxnId="{4FF9C95E-C2E4-E240-93A7-48D18E4E322C}">
      <dgm:prSet/>
      <dgm:spPr/>
      <dgm:t>
        <a:bodyPr/>
        <a:lstStyle/>
        <a:p>
          <a:endParaRPr lang="en-US"/>
        </a:p>
      </dgm:t>
    </dgm:pt>
    <dgm:pt modelId="{5E464A77-4E8D-8E48-B71C-3FFD2F5E161D}" type="sibTrans" cxnId="{4FF9C95E-C2E4-E240-93A7-48D18E4E322C}">
      <dgm:prSet/>
      <dgm:spPr/>
      <dgm:t>
        <a:bodyPr/>
        <a:lstStyle/>
        <a:p>
          <a:endParaRPr lang="en-US"/>
        </a:p>
      </dgm:t>
    </dgm:pt>
    <dgm:pt modelId="{D932FD0B-F55C-BD42-9641-30069848F986}">
      <dgm:prSet phldrT="[Text]"/>
      <dgm:spPr/>
      <dgm:t>
        <a:bodyPr/>
        <a:lstStyle/>
        <a:p>
          <a:r>
            <a:rPr lang="en-US" dirty="0"/>
            <a:t>Across grade levels?  Content areas?  Standards?</a:t>
          </a:r>
        </a:p>
      </dgm:t>
    </dgm:pt>
    <dgm:pt modelId="{3AC371D1-C7AD-E343-BEAA-DDCE065D77EB}" type="parTrans" cxnId="{90A949CC-812A-DE45-B6EF-545554D85247}">
      <dgm:prSet/>
      <dgm:spPr/>
      <dgm:t>
        <a:bodyPr/>
        <a:lstStyle/>
        <a:p>
          <a:endParaRPr lang="en-US"/>
        </a:p>
      </dgm:t>
    </dgm:pt>
    <dgm:pt modelId="{52C9B11A-A812-6540-B234-518E05979515}" type="sibTrans" cxnId="{90A949CC-812A-DE45-B6EF-545554D85247}">
      <dgm:prSet/>
      <dgm:spPr/>
      <dgm:t>
        <a:bodyPr/>
        <a:lstStyle/>
        <a:p>
          <a:endParaRPr lang="en-US"/>
        </a:p>
      </dgm:t>
    </dgm:pt>
    <dgm:pt modelId="{C61F5E64-84ED-1F46-A88C-3E591B2A42BE}">
      <dgm:prSet phldrT="[Text]"/>
      <dgm:spPr/>
      <dgm:t>
        <a:bodyPr/>
        <a:lstStyle/>
        <a:p>
          <a:r>
            <a:rPr lang="en-US" dirty="0"/>
            <a:t>standards</a:t>
          </a:r>
        </a:p>
      </dgm:t>
    </dgm:pt>
    <dgm:pt modelId="{124252F3-043A-2D43-8BD3-2D537C94BB62}" type="parTrans" cxnId="{93D1A4C5-23EA-0F4C-BC9B-C39EADE9473F}">
      <dgm:prSet/>
      <dgm:spPr/>
      <dgm:t>
        <a:bodyPr/>
        <a:lstStyle/>
        <a:p>
          <a:endParaRPr lang="en-US"/>
        </a:p>
      </dgm:t>
    </dgm:pt>
    <dgm:pt modelId="{35328967-654B-E54C-A321-1D932D6D3391}" type="sibTrans" cxnId="{93D1A4C5-23EA-0F4C-BC9B-C39EADE9473F}">
      <dgm:prSet/>
      <dgm:spPr/>
      <dgm:t>
        <a:bodyPr/>
        <a:lstStyle/>
        <a:p>
          <a:endParaRPr lang="en-US"/>
        </a:p>
      </dgm:t>
    </dgm:pt>
    <dgm:pt modelId="{5AC46CB3-EFF8-5349-B809-459F90EBDD0B}">
      <dgm:prSet phldrT="[Text]"/>
      <dgm:spPr/>
      <dgm:t>
        <a:bodyPr/>
        <a:lstStyle/>
        <a:p>
          <a:r>
            <a:rPr lang="en-US" dirty="0"/>
            <a:t>What standards , claims, or targets encompass the areas of concern?</a:t>
          </a:r>
        </a:p>
      </dgm:t>
    </dgm:pt>
    <dgm:pt modelId="{7EC41DE0-643D-B64C-A3F6-9A523EF6E603}" type="parTrans" cxnId="{91BA1CAF-6492-8244-94C6-A0F14ACA4CA5}">
      <dgm:prSet/>
      <dgm:spPr/>
      <dgm:t>
        <a:bodyPr/>
        <a:lstStyle/>
        <a:p>
          <a:endParaRPr lang="en-US"/>
        </a:p>
      </dgm:t>
    </dgm:pt>
    <dgm:pt modelId="{8D3954B5-515B-1347-94C4-227C6299EA25}" type="sibTrans" cxnId="{91BA1CAF-6492-8244-94C6-A0F14ACA4CA5}">
      <dgm:prSet/>
      <dgm:spPr/>
      <dgm:t>
        <a:bodyPr/>
        <a:lstStyle/>
        <a:p>
          <a:endParaRPr lang="en-US"/>
        </a:p>
      </dgm:t>
    </dgm:pt>
    <dgm:pt modelId="{FE9FAE8A-E773-794E-851B-4AFD3123916B}">
      <dgm:prSet phldrT="[Text]"/>
      <dgm:spPr/>
      <dgm:t>
        <a:bodyPr/>
        <a:lstStyle/>
        <a:p>
          <a:r>
            <a:rPr lang="en-US" dirty="0"/>
            <a:t>What curriculum and materials are usually used to teach these standards?</a:t>
          </a:r>
        </a:p>
      </dgm:t>
    </dgm:pt>
    <dgm:pt modelId="{E3DC17AC-6333-064D-97FD-112A49039CE0}" type="parTrans" cxnId="{B2A98182-6623-B449-8E1B-886E19CA369E}">
      <dgm:prSet/>
      <dgm:spPr/>
      <dgm:t>
        <a:bodyPr/>
        <a:lstStyle/>
        <a:p>
          <a:endParaRPr lang="en-US"/>
        </a:p>
      </dgm:t>
    </dgm:pt>
    <dgm:pt modelId="{6184BD0C-C055-E446-B9E0-2F89EF24BB70}" type="sibTrans" cxnId="{B2A98182-6623-B449-8E1B-886E19CA369E}">
      <dgm:prSet/>
      <dgm:spPr/>
      <dgm:t>
        <a:bodyPr/>
        <a:lstStyle/>
        <a:p>
          <a:endParaRPr lang="en-US"/>
        </a:p>
      </dgm:t>
    </dgm:pt>
    <dgm:pt modelId="{0AF1CF02-1499-AE44-ADA5-A6C5F8E5231D}">
      <dgm:prSet phldrT="[Text]"/>
      <dgm:spPr/>
      <dgm:t>
        <a:bodyPr/>
        <a:lstStyle/>
        <a:p>
          <a:r>
            <a:rPr lang="en-US" dirty="0"/>
            <a:t>instruction</a:t>
          </a:r>
        </a:p>
      </dgm:t>
    </dgm:pt>
    <dgm:pt modelId="{97FFF4C5-E17B-9747-9301-5B3AC5A091A9}" type="parTrans" cxnId="{709CB4A6-52D2-164C-9009-81B8893ED6AD}">
      <dgm:prSet/>
      <dgm:spPr/>
      <dgm:t>
        <a:bodyPr/>
        <a:lstStyle/>
        <a:p>
          <a:endParaRPr lang="en-US"/>
        </a:p>
      </dgm:t>
    </dgm:pt>
    <dgm:pt modelId="{995C5ACC-7D5F-824F-BE0B-0563964C1C24}" type="sibTrans" cxnId="{709CB4A6-52D2-164C-9009-81B8893ED6AD}">
      <dgm:prSet/>
      <dgm:spPr/>
      <dgm:t>
        <a:bodyPr/>
        <a:lstStyle/>
        <a:p>
          <a:endParaRPr lang="en-US"/>
        </a:p>
      </dgm:t>
    </dgm:pt>
    <dgm:pt modelId="{B8805D46-3111-5446-8F2E-3D37200C07B0}">
      <dgm:prSet phldrT="[Text]"/>
      <dgm:spPr/>
      <dgm:t>
        <a:bodyPr/>
        <a:lstStyle/>
        <a:p>
          <a:r>
            <a:rPr lang="en-US" dirty="0"/>
            <a:t>What instructional strategies are generally used to teach this content?</a:t>
          </a:r>
        </a:p>
      </dgm:t>
    </dgm:pt>
    <dgm:pt modelId="{BE0B6DA4-1449-044C-B3B6-66433924E403}" type="parTrans" cxnId="{6DF000CB-DF22-5E4E-AB34-84D469B35E1D}">
      <dgm:prSet/>
      <dgm:spPr/>
      <dgm:t>
        <a:bodyPr/>
        <a:lstStyle/>
        <a:p>
          <a:endParaRPr lang="en-US"/>
        </a:p>
      </dgm:t>
    </dgm:pt>
    <dgm:pt modelId="{3B8C7BC5-740B-FC43-8AC3-75FC555BCEA4}" type="sibTrans" cxnId="{6DF000CB-DF22-5E4E-AB34-84D469B35E1D}">
      <dgm:prSet/>
      <dgm:spPr/>
      <dgm:t>
        <a:bodyPr/>
        <a:lstStyle/>
        <a:p>
          <a:endParaRPr lang="en-US"/>
        </a:p>
      </dgm:t>
    </dgm:pt>
    <dgm:pt modelId="{A6F1963E-FA5B-A44A-8513-FE03786F786F}">
      <dgm:prSet phldrT="[Text]"/>
      <dgm:spPr/>
      <dgm:t>
        <a:bodyPr/>
        <a:lstStyle/>
        <a:p>
          <a:r>
            <a:rPr lang="en-US" dirty="0"/>
            <a:t>Does the instruction match the expectation of the standards and how they will be assessed?</a:t>
          </a:r>
        </a:p>
      </dgm:t>
    </dgm:pt>
    <dgm:pt modelId="{7D053EC5-2F6A-7049-9BB9-401AF802C7E3}" type="parTrans" cxnId="{8025CD11-5DE4-594D-9AA2-8E9E6ECD48CA}">
      <dgm:prSet/>
      <dgm:spPr/>
      <dgm:t>
        <a:bodyPr/>
        <a:lstStyle/>
        <a:p>
          <a:endParaRPr lang="en-US"/>
        </a:p>
      </dgm:t>
    </dgm:pt>
    <dgm:pt modelId="{D5F404DB-DC50-E945-A213-78F2A309EB93}" type="sibTrans" cxnId="{8025CD11-5DE4-594D-9AA2-8E9E6ECD48CA}">
      <dgm:prSet/>
      <dgm:spPr/>
      <dgm:t>
        <a:bodyPr/>
        <a:lstStyle/>
        <a:p>
          <a:endParaRPr lang="en-US"/>
        </a:p>
      </dgm:t>
    </dgm:pt>
    <dgm:pt modelId="{415A4D7A-11E1-2D40-B093-2B276847467E}" type="pres">
      <dgm:prSet presAssocID="{B3F5B7B2-E887-6D43-98C5-9BAE79EF34F9}" presName="linearFlow" presStyleCnt="0">
        <dgm:presLayoutVars>
          <dgm:dir/>
          <dgm:animLvl val="lvl"/>
          <dgm:resizeHandles val="exact"/>
        </dgm:presLayoutVars>
      </dgm:prSet>
      <dgm:spPr/>
    </dgm:pt>
    <dgm:pt modelId="{6FBADC35-0CF0-9940-A480-732588A27A4E}" type="pres">
      <dgm:prSet presAssocID="{15529A7D-1AED-8C49-9B19-C938E5DCBCBB}" presName="composite" presStyleCnt="0"/>
      <dgm:spPr/>
    </dgm:pt>
    <dgm:pt modelId="{6F011223-092F-9D48-8840-AA64773B372F}" type="pres">
      <dgm:prSet presAssocID="{15529A7D-1AED-8C49-9B19-C938E5DCBCBB}" presName="parentText" presStyleLbl="alignNode1" presStyleIdx="0" presStyleCnt="3">
        <dgm:presLayoutVars>
          <dgm:chMax val="1"/>
          <dgm:bulletEnabled val="1"/>
        </dgm:presLayoutVars>
      </dgm:prSet>
      <dgm:spPr/>
    </dgm:pt>
    <dgm:pt modelId="{7ACE6E65-B91D-8C4A-8E69-809CAC869DC2}" type="pres">
      <dgm:prSet presAssocID="{15529A7D-1AED-8C49-9B19-C938E5DCBCBB}" presName="descendantText" presStyleLbl="alignAcc1" presStyleIdx="0" presStyleCnt="3">
        <dgm:presLayoutVars>
          <dgm:bulletEnabled val="1"/>
        </dgm:presLayoutVars>
      </dgm:prSet>
      <dgm:spPr/>
    </dgm:pt>
    <dgm:pt modelId="{5B918D83-4F4A-194B-A0E2-16B7161A38E8}" type="pres">
      <dgm:prSet presAssocID="{64D0FC6A-FB05-B843-AA36-897CCA1E6F06}" presName="sp" presStyleCnt="0"/>
      <dgm:spPr/>
    </dgm:pt>
    <dgm:pt modelId="{52F3400A-27A7-6240-BD5D-7B8D449C4B4D}" type="pres">
      <dgm:prSet presAssocID="{C61F5E64-84ED-1F46-A88C-3E591B2A42BE}" presName="composite" presStyleCnt="0"/>
      <dgm:spPr/>
    </dgm:pt>
    <dgm:pt modelId="{8AC4E2C8-8BEB-2249-BD2B-01C8C31E244B}" type="pres">
      <dgm:prSet presAssocID="{C61F5E64-84ED-1F46-A88C-3E591B2A42BE}" presName="parentText" presStyleLbl="alignNode1" presStyleIdx="1" presStyleCnt="3">
        <dgm:presLayoutVars>
          <dgm:chMax val="1"/>
          <dgm:bulletEnabled val="1"/>
        </dgm:presLayoutVars>
      </dgm:prSet>
      <dgm:spPr/>
    </dgm:pt>
    <dgm:pt modelId="{CE9362D9-ADAA-9340-86BF-DCE20C5384A1}" type="pres">
      <dgm:prSet presAssocID="{C61F5E64-84ED-1F46-A88C-3E591B2A42BE}" presName="descendantText" presStyleLbl="alignAcc1" presStyleIdx="1" presStyleCnt="3">
        <dgm:presLayoutVars>
          <dgm:bulletEnabled val="1"/>
        </dgm:presLayoutVars>
      </dgm:prSet>
      <dgm:spPr/>
    </dgm:pt>
    <dgm:pt modelId="{0A8A72AF-06A9-8446-923B-DD8F6A17395B}" type="pres">
      <dgm:prSet presAssocID="{35328967-654B-E54C-A321-1D932D6D3391}" presName="sp" presStyleCnt="0"/>
      <dgm:spPr/>
    </dgm:pt>
    <dgm:pt modelId="{5EF6760D-FBC9-0E4C-ABCA-58DC095FBAD7}" type="pres">
      <dgm:prSet presAssocID="{0AF1CF02-1499-AE44-ADA5-A6C5F8E5231D}" presName="composite" presStyleCnt="0"/>
      <dgm:spPr/>
    </dgm:pt>
    <dgm:pt modelId="{47234868-4D14-3B46-A93E-0846C10DD14E}" type="pres">
      <dgm:prSet presAssocID="{0AF1CF02-1499-AE44-ADA5-A6C5F8E5231D}" presName="parentText" presStyleLbl="alignNode1" presStyleIdx="2" presStyleCnt="3">
        <dgm:presLayoutVars>
          <dgm:chMax val="1"/>
          <dgm:bulletEnabled val="1"/>
        </dgm:presLayoutVars>
      </dgm:prSet>
      <dgm:spPr/>
    </dgm:pt>
    <dgm:pt modelId="{563CE000-90DB-4145-B5A6-C67E49F1A3E7}" type="pres">
      <dgm:prSet presAssocID="{0AF1CF02-1499-AE44-ADA5-A6C5F8E5231D}" presName="descendantText" presStyleLbl="alignAcc1" presStyleIdx="2" presStyleCnt="3">
        <dgm:presLayoutVars>
          <dgm:bulletEnabled val="1"/>
        </dgm:presLayoutVars>
      </dgm:prSet>
      <dgm:spPr/>
    </dgm:pt>
  </dgm:ptLst>
  <dgm:cxnLst>
    <dgm:cxn modelId="{DC391808-8327-C946-B4BB-3192320A52B8}" type="presOf" srcId="{15529A7D-1AED-8C49-9B19-C938E5DCBCBB}" destId="{6F011223-092F-9D48-8840-AA64773B372F}" srcOrd="0" destOrd="0" presId="urn:microsoft.com/office/officeart/2005/8/layout/chevron2"/>
    <dgm:cxn modelId="{8025CD11-5DE4-594D-9AA2-8E9E6ECD48CA}" srcId="{0AF1CF02-1499-AE44-ADA5-A6C5F8E5231D}" destId="{A6F1963E-FA5B-A44A-8513-FE03786F786F}" srcOrd="1" destOrd="0" parTransId="{7D053EC5-2F6A-7049-9BB9-401AF802C7E3}" sibTransId="{D5F404DB-DC50-E945-A213-78F2A309EB93}"/>
    <dgm:cxn modelId="{B5A1A61E-5893-9D46-B398-2159CB9DDC84}" type="presOf" srcId="{5AC46CB3-EFF8-5349-B809-459F90EBDD0B}" destId="{CE9362D9-ADAA-9340-86BF-DCE20C5384A1}" srcOrd="0" destOrd="0" presId="urn:microsoft.com/office/officeart/2005/8/layout/chevron2"/>
    <dgm:cxn modelId="{6AD74937-1A34-FA49-B2F5-EB554B68C273}" type="presOf" srcId="{0AF1CF02-1499-AE44-ADA5-A6C5F8E5231D}" destId="{47234868-4D14-3B46-A93E-0846C10DD14E}" srcOrd="0" destOrd="0" presId="urn:microsoft.com/office/officeart/2005/8/layout/chevron2"/>
    <dgm:cxn modelId="{1521573B-8B57-6547-86B8-AB7A2FFCC12C}" srcId="{B3F5B7B2-E887-6D43-98C5-9BAE79EF34F9}" destId="{15529A7D-1AED-8C49-9B19-C938E5DCBCBB}" srcOrd="0" destOrd="0" parTransId="{60727B4C-56C0-CE4D-B661-A53814E01325}" sibTransId="{64D0FC6A-FB05-B843-AA36-897CCA1E6F06}"/>
    <dgm:cxn modelId="{4FF9C95E-C2E4-E240-93A7-48D18E4E322C}" srcId="{15529A7D-1AED-8C49-9B19-C938E5DCBCBB}" destId="{46E93E21-BC70-3047-B80C-A2109D202EAA}" srcOrd="0" destOrd="0" parTransId="{7BD633B1-8F3F-314F-B300-74B80200C5F5}" sibTransId="{5E464A77-4E8D-8E48-B71C-3FFD2F5E161D}"/>
    <dgm:cxn modelId="{9FE17274-8071-294B-B2C8-97A07F30B765}" type="presOf" srcId="{D932FD0B-F55C-BD42-9641-30069848F986}" destId="{7ACE6E65-B91D-8C4A-8E69-809CAC869DC2}" srcOrd="0" destOrd="1" presId="urn:microsoft.com/office/officeart/2005/8/layout/chevron2"/>
    <dgm:cxn modelId="{378C7B77-68C7-7E41-959C-5151A38138E5}" type="presOf" srcId="{FE9FAE8A-E773-794E-851B-4AFD3123916B}" destId="{CE9362D9-ADAA-9340-86BF-DCE20C5384A1}" srcOrd="0" destOrd="1" presId="urn:microsoft.com/office/officeart/2005/8/layout/chevron2"/>
    <dgm:cxn modelId="{B2A98182-6623-B449-8E1B-886E19CA369E}" srcId="{C61F5E64-84ED-1F46-A88C-3E591B2A42BE}" destId="{FE9FAE8A-E773-794E-851B-4AFD3123916B}" srcOrd="1" destOrd="0" parTransId="{E3DC17AC-6333-064D-97FD-112A49039CE0}" sibTransId="{6184BD0C-C055-E446-B9E0-2F89EF24BB70}"/>
    <dgm:cxn modelId="{18EE8A9F-48FD-2A46-9E1D-01CDB342E63F}" type="presOf" srcId="{B3F5B7B2-E887-6D43-98C5-9BAE79EF34F9}" destId="{415A4D7A-11E1-2D40-B093-2B276847467E}" srcOrd="0" destOrd="0" presId="urn:microsoft.com/office/officeart/2005/8/layout/chevron2"/>
    <dgm:cxn modelId="{709CB4A6-52D2-164C-9009-81B8893ED6AD}" srcId="{B3F5B7B2-E887-6D43-98C5-9BAE79EF34F9}" destId="{0AF1CF02-1499-AE44-ADA5-A6C5F8E5231D}" srcOrd="2" destOrd="0" parTransId="{97FFF4C5-E17B-9747-9301-5B3AC5A091A9}" sibTransId="{995C5ACC-7D5F-824F-BE0B-0563964C1C24}"/>
    <dgm:cxn modelId="{91BA1CAF-6492-8244-94C6-A0F14ACA4CA5}" srcId="{C61F5E64-84ED-1F46-A88C-3E591B2A42BE}" destId="{5AC46CB3-EFF8-5349-B809-459F90EBDD0B}" srcOrd="0" destOrd="0" parTransId="{7EC41DE0-643D-B64C-A3F6-9A523EF6E603}" sibTransId="{8D3954B5-515B-1347-94C4-227C6299EA25}"/>
    <dgm:cxn modelId="{307F1BB6-D18C-DA44-BF30-D808661A8B31}" type="presOf" srcId="{A6F1963E-FA5B-A44A-8513-FE03786F786F}" destId="{563CE000-90DB-4145-B5A6-C67E49F1A3E7}" srcOrd="0" destOrd="1" presId="urn:microsoft.com/office/officeart/2005/8/layout/chevron2"/>
    <dgm:cxn modelId="{93D1A4C5-23EA-0F4C-BC9B-C39EADE9473F}" srcId="{B3F5B7B2-E887-6D43-98C5-9BAE79EF34F9}" destId="{C61F5E64-84ED-1F46-A88C-3E591B2A42BE}" srcOrd="1" destOrd="0" parTransId="{124252F3-043A-2D43-8BD3-2D537C94BB62}" sibTransId="{35328967-654B-E54C-A321-1D932D6D3391}"/>
    <dgm:cxn modelId="{6DF000CB-DF22-5E4E-AB34-84D469B35E1D}" srcId="{0AF1CF02-1499-AE44-ADA5-A6C5F8E5231D}" destId="{B8805D46-3111-5446-8F2E-3D37200C07B0}" srcOrd="0" destOrd="0" parTransId="{BE0B6DA4-1449-044C-B3B6-66433924E403}" sibTransId="{3B8C7BC5-740B-FC43-8AC3-75FC555BCEA4}"/>
    <dgm:cxn modelId="{90A949CC-812A-DE45-B6EF-545554D85247}" srcId="{15529A7D-1AED-8C49-9B19-C938E5DCBCBB}" destId="{D932FD0B-F55C-BD42-9641-30069848F986}" srcOrd="1" destOrd="0" parTransId="{3AC371D1-C7AD-E343-BEAA-DDCE065D77EB}" sibTransId="{52C9B11A-A812-6540-B234-518E05979515}"/>
    <dgm:cxn modelId="{B1F417EE-E970-A044-ABBA-BBD502720C4C}" type="presOf" srcId="{C61F5E64-84ED-1F46-A88C-3E591B2A42BE}" destId="{8AC4E2C8-8BEB-2249-BD2B-01C8C31E244B}" srcOrd="0" destOrd="0" presId="urn:microsoft.com/office/officeart/2005/8/layout/chevron2"/>
    <dgm:cxn modelId="{F1D9BBF3-2AE7-7549-8104-BC127977C505}" type="presOf" srcId="{46E93E21-BC70-3047-B80C-A2109D202EAA}" destId="{7ACE6E65-B91D-8C4A-8E69-809CAC869DC2}" srcOrd="0" destOrd="0" presId="urn:microsoft.com/office/officeart/2005/8/layout/chevron2"/>
    <dgm:cxn modelId="{A36B6AF5-06AD-4246-8BC0-192E77FAD51E}" type="presOf" srcId="{B8805D46-3111-5446-8F2E-3D37200C07B0}" destId="{563CE000-90DB-4145-B5A6-C67E49F1A3E7}" srcOrd="0" destOrd="0" presId="urn:microsoft.com/office/officeart/2005/8/layout/chevron2"/>
    <dgm:cxn modelId="{315D92EA-8407-6E48-8426-CC07BA78E883}" type="presParOf" srcId="{415A4D7A-11E1-2D40-B093-2B276847467E}" destId="{6FBADC35-0CF0-9940-A480-732588A27A4E}" srcOrd="0" destOrd="0" presId="urn:microsoft.com/office/officeart/2005/8/layout/chevron2"/>
    <dgm:cxn modelId="{6D3845E7-565C-8347-8443-B6C8256C4AD4}" type="presParOf" srcId="{6FBADC35-0CF0-9940-A480-732588A27A4E}" destId="{6F011223-092F-9D48-8840-AA64773B372F}" srcOrd="0" destOrd="0" presId="urn:microsoft.com/office/officeart/2005/8/layout/chevron2"/>
    <dgm:cxn modelId="{D058A214-7033-A24C-8177-02E49BC61BA7}" type="presParOf" srcId="{6FBADC35-0CF0-9940-A480-732588A27A4E}" destId="{7ACE6E65-B91D-8C4A-8E69-809CAC869DC2}" srcOrd="1" destOrd="0" presId="urn:microsoft.com/office/officeart/2005/8/layout/chevron2"/>
    <dgm:cxn modelId="{7D0DEE7C-5090-4346-8C1A-5CD41F82F198}" type="presParOf" srcId="{415A4D7A-11E1-2D40-B093-2B276847467E}" destId="{5B918D83-4F4A-194B-A0E2-16B7161A38E8}" srcOrd="1" destOrd="0" presId="urn:microsoft.com/office/officeart/2005/8/layout/chevron2"/>
    <dgm:cxn modelId="{CBF58E6D-E73F-904C-BE80-792E103545A8}" type="presParOf" srcId="{415A4D7A-11E1-2D40-B093-2B276847467E}" destId="{52F3400A-27A7-6240-BD5D-7B8D449C4B4D}" srcOrd="2" destOrd="0" presId="urn:microsoft.com/office/officeart/2005/8/layout/chevron2"/>
    <dgm:cxn modelId="{0F299C66-07CC-424D-916C-C381A556D296}" type="presParOf" srcId="{52F3400A-27A7-6240-BD5D-7B8D449C4B4D}" destId="{8AC4E2C8-8BEB-2249-BD2B-01C8C31E244B}" srcOrd="0" destOrd="0" presId="urn:microsoft.com/office/officeart/2005/8/layout/chevron2"/>
    <dgm:cxn modelId="{6EE9078C-0A89-1A4D-A9DA-481B1B14AA02}" type="presParOf" srcId="{52F3400A-27A7-6240-BD5D-7B8D449C4B4D}" destId="{CE9362D9-ADAA-9340-86BF-DCE20C5384A1}" srcOrd="1" destOrd="0" presId="urn:microsoft.com/office/officeart/2005/8/layout/chevron2"/>
    <dgm:cxn modelId="{80D5CF63-677C-E045-9FE8-0D622EB2BEDA}" type="presParOf" srcId="{415A4D7A-11E1-2D40-B093-2B276847467E}" destId="{0A8A72AF-06A9-8446-923B-DD8F6A17395B}" srcOrd="3" destOrd="0" presId="urn:microsoft.com/office/officeart/2005/8/layout/chevron2"/>
    <dgm:cxn modelId="{41F6D7D7-B1AE-FF4C-B2E1-E624AA5747AD}" type="presParOf" srcId="{415A4D7A-11E1-2D40-B093-2B276847467E}" destId="{5EF6760D-FBC9-0E4C-ABCA-58DC095FBAD7}" srcOrd="4" destOrd="0" presId="urn:microsoft.com/office/officeart/2005/8/layout/chevron2"/>
    <dgm:cxn modelId="{7C242911-438E-0B4D-B17F-AEE653F28329}" type="presParOf" srcId="{5EF6760D-FBC9-0E4C-ABCA-58DC095FBAD7}" destId="{47234868-4D14-3B46-A93E-0846C10DD14E}" srcOrd="0" destOrd="0" presId="urn:microsoft.com/office/officeart/2005/8/layout/chevron2"/>
    <dgm:cxn modelId="{741B8715-3822-084B-B014-BEE54A8A641E}" type="presParOf" srcId="{5EF6760D-FBC9-0E4C-ABCA-58DC095FBAD7}" destId="{563CE000-90DB-4145-B5A6-C67E49F1A3E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74CC5-70ED-DB46-A1B1-E07EC7ED1B9F}">
      <dsp:nvSpPr>
        <dsp:cNvPr id="0" name=""/>
        <dsp:cNvSpPr/>
      </dsp:nvSpPr>
      <dsp:spPr>
        <a:xfrm>
          <a:off x="2800386" y="127059"/>
          <a:ext cx="2628826" cy="2628826"/>
        </a:xfrm>
        <a:prstGeom prst="ellipse">
          <a:avLst/>
        </a:prstGeom>
        <a:gradFill rotWithShape="0">
          <a:gsLst>
            <a:gs pos="0">
              <a:schemeClr val="accent1">
                <a:alpha val="50000"/>
                <a:hueOff val="0"/>
                <a:satOff val="0"/>
                <a:lumOff val="0"/>
                <a:alphaOff val="0"/>
                <a:tint val="98000"/>
                <a:lumMod val="114000"/>
              </a:schemeClr>
            </a:gs>
            <a:gs pos="100000">
              <a:schemeClr val="accent1">
                <a:alpha val="50000"/>
                <a:hueOff val="0"/>
                <a:satOff val="0"/>
                <a:lumOff val="0"/>
                <a:alphaOff val="0"/>
                <a:shade val="90000"/>
                <a:lumMod val="8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Formal Observations</a:t>
          </a:r>
        </a:p>
      </dsp:txBody>
      <dsp:txXfrm>
        <a:off x="3150896" y="587104"/>
        <a:ext cx="1927806" cy="1182971"/>
      </dsp:txXfrm>
    </dsp:sp>
    <dsp:sp modelId="{02A00851-5CA1-EE49-8537-B3D73E1A4C05}">
      <dsp:nvSpPr>
        <dsp:cNvPr id="0" name=""/>
        <dsp:cNvSpPr/>
      </dsp:nvSpPr>
      <dsp:spPr>
        <a:xfrm>
          <a:off x="3691804" y="1731984"/>
          <a:ext cx="2628826" cy="2628826"/>
        </a:xfrm>
        <a:prstGeom prst="ellipse">
          <a:avLst/>
        </a:prstGeom>
        <a:gradFill rotWithShape="0">
          <a:gsLst>
            <a:gs pos="0">
              <a:schemeClr val="accent1">
                <a:alpha val="50000"/>
                <a:hueOff val="0"/>
                <a:satOff val="0"/>
                <a:lumOff val="0"/>
                <a:alphaOff val="0"/>
                <a:tint val="98000"/>
                <a:lumMod val="114000"/>
              </a:schemeClr>
            </a:gs>
            <a:gs pos="100000">
              <a:schemeClr val="accent1">
                <a:alpha val="50000"/>
                <a:hueOff val="0"/>
                <a:satOff val="0"/>
                <a:lumOff val="0"/>
                <a:alphaOff val="0"/>
                <a:shade val="90000"/>
                <a:lumMod val="8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Informal Observations/Walkthroughs</a:t>
          </a:r>
        </a:p>
      </dsp:txBody>
      <dsp:txXfrm>
        <a:off x="4495787" y="2411098"/>
        <a:ext cx="1577295" cy="1445854"/>
      </dsp:txXfrm>
    </dsp:sp>
    <dsp:sp modelId="{9FC0C19E-9801-DE4F-80AC-D2D52A85257D}">
      <dsp:nvSpPr>
        <dsp:cNvPr id="0" name=""/>
        <dsp:cNvSpPr/>
      </dsp:nvSpPr>
      <dsp:spPr>
        <a:xfrm>
          <a:off x="1851818" y="1770076"/>
          <a:ext cx="2628826" cy="2628826"/>
        </a:xfrm>
        <a:prstGeom prst="ellipse">
          <a:avLst/>
        </a:prstGeom>
        <a:gradFill rotWithShape="0">
          <a:gsLst>
            <a:gs pos="0">
              <a:schemeClr val="accent1">
                <a:alpha val="50000"/>
                <a:hueOff val="0"/>
                <a:satOff val="0"/>
                <a:lumOff val="0"/>
                <a:alphaOff val="0"/>
                <a:tint val="98000"/>
                <a:lumMod val="114000"/>
              </a:schemeClr>
            </a:gs>
            <a:gs pos="100000">
              <a:schemeClr val="accent1">
                <a:alpha val="50000"/>
                <a:hueOff val="0"/>
                <a:satOff val="0"/>
                <a:lumOff val="0"/>
                <a:alphaOff val="0"/>
                <a:shade val="90000"/>
                <a:lumMod val="8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Teacher Artifacts</a:t>
          </a:r>
        </a:p>
      </dsp:txBody>
      <dsp:txXfrm>
        <a:off x="2099366" y="2449190"/>
        <a:ext cx="1577295" cy="1445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11223-092F-9D48-8840-AA64773B372F}">
      <dsp:nvSpPr>
        <dsp:cNvPr id="0" name=""/>
        <dsp:cNvSpPr/>
      </dsp:nvSpPr>
      <dsp:spPr>
        <a:xfrm rot="5400000">
          <a:off x="-250906" y="252937"/>
          <a:ext cx="1672707" cy="1170895"/>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trends</a:t>
          </a:r>
        </a:p>
      </dsp:txBody>
      <dsp:txXfrm rot="-5400000">
        <a:off x="1" y="587479"/>
        <a:ext cx="1170895" cy="501812"/>
      </dsp:txXfrm>
    </dsp:sp>
    <dsp:sp modelId="{7ACE6E65-B91D-8C4A-8E69-809CAC869DC2}">
      <dsp:nvSpPr>
        <dsp:cNvPr id="0" name=""/>
        <dsp:cNvSpPr/>
      </dsp:nvSpPr>
      <dsp:spPr>
        <a:xfrm rot="5400000">
          <a:off x="3639851" y="-2466924"/>
          <a:ext cx="1087260" cy="6025171"/>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Are there any discernible trends in strengths and weaknesses?</a:t>
          </a:r>
        </a:p>
        <a:p>
          <a:pPr marL="171450" lvl="1" indent="-171450" algn="l" defTabSz="711200">
            <a:lnSpc>
              <a:spcPct val="90000"/>
            </a:lnSpc>
            <a:spcBef>
              <a:spcPct val="0"/>
            </a:spcBef>
            <a:spcAft>
              <a:spcPct val="15000"/>
            </a:spcAft>
            <a:buChar char="•"/>
          </a:pPr>
          <a:r>
            <a:rPr lang="en-US" sz="1600" kern="1200" dirty="0"/>
            <a:t>Across grade levels?  Content areas?  Standards?</a:t>
          </a:r>
        </a:p>
      </dsp:txBody>
      <dsp:txXfrm rot="-5400000">
        <a:off x="1170896" y="55107"/>
        <a:ext cx="5972095" cy="981108"/>
      </dsp:txXfrm>
    </dsp:sp>
    <dsp:sp modelId="{8AC4E2C8-8BEB-2249-BD2B-01C8C31E244B}">
      <dsp:nvSpPr>
        <dsp:cNvPr id="0" name=""/>
        <dsp:cNvSpPr/>
      </dsp:nvSpPr>
      <dsp:spPr>
        <a:xfrm rot="5400000">
          <a:off x="-250906" y="1732350"/>
          <a:ext cx="1672707" cy="1170895"/>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standards</a:t>
          </a:r>
        </a:p>
      </dsp:txBody>
      <dsp:txXfrm rot="-5400000">
        <a:off x="1" y="2066892"/>
        <a:ext cx="1170895" cy="501812"/>
      </dsp:txXfrm>
    </dsp:sp>
    <dsp:sp modelId="{CE9362D9-ADAA-9340-86BF-DCE20C5384A1}">
      <dsp:nvSpPr>
        <dsp:cNvPr id="0" name=""/>
        <dsp:cNvSpPr/>
      </dsp:nvSpPr>
      <dsp:spPr>
        <a:xfrm rot="5400000">
          <a:off x="3639851" y="-987511"/>
          <a:ext cx="1087260" cy="6025171"/>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What standards , claims, or targets encompass the areas of concern?</a:t>
          </a:r>
        </a:p>
        <a:p>
          <a:pPr marL="171450" lvl="1" indent="-171450" algn="l" defTabSz="711200">
            <a:lnSpc>
              <a:spcPct val="90000"/>
            </a:lnSpc>
            <a:spcBef>
              <a:spcPct val="0"/>
            </a:spcBef>
            <a:spcAft>
              <a:spcPct val="15000"/>
            </a:spcAft>
            <a:buChar char="•"/>
          </a:pPr>
          <a:r>
            <a:rPr lang="en-US" sz="1600" kern="1200" dirty="0"/>
            <a:t>What curriculum and materials are usually used to teach these standards?</a:t>
          </a:r>
        </a:p>
      </dsp:txBody>
      <dsp:txXfrm rot="-5400000">
        <a:off x="1170896" y="1534520"/>
        <a:ext cx="5972095" cy="981108"/>
      </dsp:txXfrm>
    </dsp:sp>
    <dsp:sp modelId="{47234868-4D14-3B46-A93E-0846C10DD14E}">
      <dsp:nvSpPr>
        <dsp:cNvPr id="0" name=""/>
        <dsp:cNvSpPr/>
      </dsp:nvSpPr>
      <dsp:spPr>
        <a:xfrm rot="5400000">
          <a:off x="-250906" y="3211763"/>
          <a:ext cx="1672707" cy="1170895"/>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instruction</a:t>
          </a:r>
        </a:p>
      </dsp:txBody>
      <dsp:txXfrm rot="-5400000">
        <a:off x="1" y="3546305"/>
        <a:ext cx="1170895" cy="501812"/>
      </dsp:txXfrm>
    </dsp:sp>
    <dsp:sp modelId="{563CE000-90DB-4145-B5A6-C67E49F1A3E7}">
      <dsp:nvSpPr>
        <dsp:cNvPr id="0" name=""/>
        <dsp:cNvSpPr/>
      </dsp:nvSpPr>
      <dsp:spPr>
        <a:xfrm rot="5400000">
          <a:off x="3639851" y="491901"/>
          <a:ext cx="1087260" cy="6025171"/>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What instructional strategies are generally used to teach this content?</a:t>
          </a:r>
        </a:p>
        <a:p>
          <a:pPr marL="171450" lvl="1" indent="-171450" algn="l" defTabSz="711200">
            <a:lnSpc>
              <a:spcPct val="90000"/>
            </a:lnSpc>
            <a:spcBef>
              <a:spcPct val="0"/>
            </a:spcBef>
            <a:spcAft>
              <a:spcPct val="15000"/>
            </a:spcAft>
            <a:buChar char="•"/>
          </a:pPr>
          <a:r>
            <a:rPr lang="en-US" sz="1600" kern="1200" dirty="0"/>
            <a:t>Does the instruction match the expectation of the standards and how they will be assessed?</a:t>
          </a:r>
        </a:p>
      </dsp:txBody>
      <dsp:txXfrm rot="-5400000">
        <a:off x="1170896" y="3013932"/>
        <a:ext cx="5972095" cy="98110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40AE5-62AD-406B-8677-28C2D410D8D8}" type="datetimeFigureOut">
              <a:rPr lang="en-US" smtClean="0"/>
              <a:t>01/08/2024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0C95D4-A00F-4F8D-9E0C-7DD8D96491FE}" type="slidenum">
              <a:rPr lang="en-US" smtClean="0"/>
              <a:t>‹#›</a:t>
            </a:fld>
            <a:endParaRPr lang="en-US"/>
          </a:p>
        </p:txBody>
      </p:sp>
    </p:spTree>
    <p:extLst>
      <p:ext uri="{BB962C8B-B14F-4D97-AF65-F5344CB8AC3E}">
        <p14:creationId xmlns:p14="http://schemas.microsoft.com/office/powerpoint/2010/main" val="36553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a:t>
            </a:r>
            <a:r>
              <a:rPr lang="en-US" baseline="0" dirty="0"/>
              <a:t> of this PowerPoint is to assist participants in developing an awareness of the SD Teacher Effectiveness System.  Topics included in this short overview: </a:t>
            </a:r>
          </a:p>
          <a:p>
            <a:r>
              <a:rPr lang="en-US" baseline="0" dirty="0"/>
              <a:t>*The history of Teacher Effectiveness</a:t>
            </a:r>
          </a:p>
          <a:p>
            <a:r>
              <a:rPr lang="en-US" baseline="0" dirty="0"/>
              <a:t>*System requirements and recommendations</a:t>
            </a:r>
          </a:p>
          <a:p>
            <a:r>
              <a:rPr lang="en-US" baseline="0" dirty="0"/>
              <a:t>*What is included in the Teacher Effectiveness Model</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a:t>
            </a:fld>
            <a:endParaRPr lang="en-US"/>
          </a:p>
        </p:txBody>
      </p:sp>
    </p:spTree>
    <p:extLst>
      <p:ext uri="{BB962C8B-B14F-4D97-AF65-F5344CB8AC3E}">
        <p14:creationId xmlns:p14="http://schemas.microsoft.com/office/powerpoint/2010/main" val="908263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the model recommendation and the minimum requirements include a measure</a:t>
            </a:r>
            <a:r>
              <a:rPr lang="en-US" baseline="0" dirty="0"/>
              <a:t> of student growth. Most often Student Learning Objectives are used to determine the student growth rating.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10</a:t>
            </a:fld>
            <a:endParaRPr lang="en-US"/>
          </a:p>
        </p:txBody>
      </p:sp>
    </p:spTree>
    <p:extLst>
      <p:ext uri="{BB962C8B-B14F-4D97-AF65-F5344CB8AC3E}">
        <p14:creationId xmlns:p14="http://schemas.microsoft.com/office/powerpoint/2010/main" val="1666553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the model recommendation and the minimum requirements include a measure</a:t>
            </a:r>
            <a:r>
              <a:rPr lang="en-US" baseline="0" dirty="0"/>
              <a:t> of student growth. Most often Student Learning Objectives are used to determine the student growth rating.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11</a:t>
            </a:fld>
            <a:endParaRPr lang="en-US"/>
          </a:p>
        </p:txBody>
      </p:sp>
    </p:spTree>
    <p:extLst>
      <p:ext uri="{BB962C8B-B14F-4D97-AF65-F5344CB8AC3E}">
        <p14:creationId xmlns:p14="http://schemas.microsoft.com/office/powerpoint/2010/main" val="3000627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recommendation culminates</a:t>
            </a:r>
            <a:r>
              <a:rPr lang="en-US" baseline="0" dirty="0"/>
              <a:t> in teachers earning a summative teacher effectiveness rating that is determined by combining a teacher’s earned professional practice rating with his/her student growth rating.  The summative teacher effectiveness rating will always be differentiated into three categories: below expectations, meets expectations, and exceeds expectations.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Districts are not required to combine the Professional Practice Rating and the Student Growth Rating into a Summative Teacher Effectiveness Rating, though.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12</a:t>
            </a:fld>
            <a:endParaRPr lang="en-US"/>
          </a:p>
        </p:txBody>
      </p:sp>
    </p:spTree>
    <p:extLst>
      <p:ext uri="{BB962C8B-B14F-4D97-AF65-F5344CB8AC3E}">
        <p14:creationId xmlns:p14="http://schemas.microsoft.com/office/powerpoint/2010/main" val="1650138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While districts or attendance centers within districts may select different professional practice components or even different numbers of components and various methods for generating a student growth rating, both of those components make up the evaluation requirements. </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only difference between the minimum requirements and the model recommendations is that districts are no longer required to combine the Professional Practice Rating and the School Growth Rating into</a:t>
            </a:r>
            <a:r>
              <a:rPr lang="en-US" baseline="0" dirty="0"/>
              <a:t> a Summative Effectiveness Rating.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13</a:t>
            </a:fld>
            <a:endParaRPr lang="en-US"/>
          </a:p>
        </p:txBody>
      </p:sp>
    </p:spTree>
    <p:extLst>
      <p:ext uri="{BB962C8B-B14F-4D97-AF65-F5344CB8AC3E}">
        <p14:creationId xmlns:p14="http://schemas.microsoft.com/office/powerpoint/2010/main" val="574433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evaluation timeline refers</a:t>
            </a:r>
            <a:r>
              <a:rPr lang="en-US" baseline="0" dirty="0"/>
              <a:t> to the general frequency with which a teacher may be evaluated.  Districts should refer to their current policies and negotiated agreements to ensure their frequency of evaluation meets the minimum requirements.  Districts may evaluate more frequently as desired for both tenured and non tenured staff.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14</a:t>
            </a:fld>
            <a:endParaRPr lang="en-US"/>
          </a:p>
        </p:txBody>
      </p:sp>
    </p:spTree>
    <p:extLst>
      <p:ext uri="{BB962C8B-B14F-4D97-AF65-F5344CB8AC3E}">
        <p14:creationId xmlns:p14="http://schemas.microsoft.com/office/powerpoint/2010/main" val="2235594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concludes the Teacher Effectiveness System Overview. </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15</a:t>
            </a:fld>
            <a:endParaRPr lang="en-US"/>
          </a:p>
        </p:txBody>
      </p:sp>
    </p:spTree>
    <p:extLst>
      <p:ext uri="{BB962C8B-B14F-4D97-AF65-F5344CB8AC3E}">
        <p14:creationId xmlns:p14="http://schemas.microsoft.com/office/powerpoint/2010/main" val="1070221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second section of the teacher effectiveness system series will focus on Professional Practices.</a:t>
            </a:r>
            <a:r>
              <a:rPr lang="en-US" baseline="0" dirty="0"/>
              <a:t> </a:t>
            </a:r>
            <a:r>
              <a:rPr lang="en-US" sz="1200" kern="1200" dirty="0">
                <a:solidFill>
                  <a:schemeClr val="tx1"/>
                </a:solidFill>
                <a:effectLst/>
                <a:latin typeface="+mn-lt"/>
                <a:ea typeface="+mn-ea"/>
                <a:cs typeface="+mn-cs"/>
              </a:rPr>
              <a:t>Improving teaching performance begins with a clear definition of effective teaching. The South Dakota Framework for Teaching based on the Danielson Framework offers a description of professional practices that, based on research and empirical evidence, have been shown to promote student learning. Evaluations of professional practice relative to the Framework contribute to the Summative Teacher Effectiveness Rating and serve as a basis for developing individual professional growth plans focused on improving instruction. </a:t>
            </a:r>
            <a:endParaRPr lang="en-US" dirty="0"/>
          </a:p>
          <a:p>
            <a:r>
              <a:rPr lang="en-US" dirty="0"/>
              <a:t>Also</a:t>
            </a:r>
            <a:r>
              <a:rPr lang="en-US" baseline="0" dirty="0"/>
              <a:t> included in this PowerPoint are methods of gathering evidence and artifacts as they pertain to the components and information on scoring the components.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16</a:t>
            </a:fld>
            <a:endParaRPr lang="en-US"/>
          </a:p>
        </p:txBody>
      </p:sp>
    </p:spTree>
    <p:extLst>
      <p:ext uri="{BB962C8B-B14F-4D97-AF65-F5344CB8AC3E}">
        <p14:creationId xmlns:p14="http://schemas.microsoft.com/office/powerpoint/2010/main" val="1996164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a:t>
            </a:r>
            <a:r>
              <a:rPr lang="en-US" sz="1200" kern="1200" baseline="0" dirty="0">
                <a:solidFill>
                  <a:schemeClr val="tx1"/>
                </a:solidFill>
                <a:effectLst/>
                <a:latin typeface="+mn-lt"/>
                <a:ea typeface="+mn-ea"/>
                <a:cs typeface="+mn-cs"/>
              </a:rPr>
              <a:t> we review this graphic, you will see the left side highlights the SD Framework for Teaching and its flow into the professional practices rating. </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17</a:t>
            </a:fld>
            <a:endParaRPr lang="en-US"/>
          </a:p>
        </p:txBody>
      </p:sp>
    </p:spTree>
    <p:extLst>
      <p:ext uri="{BB962C8B-B14F-4D97-AF65-F5344CB8AC3E}">
        <p14:creationId xmlns:p14="http://schemas.microsoft.com/office/powerpoint/2010/main" val="1400611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Again, </a:t>
            </a:r>
            <a:r>
              <a:rPr lang="en-US" sz="1200" kern="1200" dirty="0">
                <a:solidFill>
                  <a:schemeClr val="tx1"/>
                </a:solidFill>
                <a:effectLst/>
                <a:latin typeface="+mn-lt"/>
                <a:ea typeface="+mn-ea"/>
                <a:cs typeface="+mn-cs"/>
              </a:rPr>
              <a:t>The South Dakota Framework for Teaching is divided into four domains of teaching practice. Within the four domains are 22 components and 76 elements that identify the skills and knowledge associated with that domain. Minimum requirement</a:t>
            </a:r>
            <a:r>
              <a:rPr lang="en-US" sz="1200" kern="1200" baseline="0" dirty="0">
                <a:solidFill>
                  <a:schemeClr val="tx1"/>
                </a:solidFill>
                <a:effectLst/>
                <a:latin typeface="+mn-lt"/>
                <a:ea typeface="+mn-ea"/>
                <a:cs typeface="+mn-cs"/>
              </a:rPr>
              <a:t> is to select 4 of the 22 components, one from each domain and to assign a professional practice rating based on the proficiency demonstrated in the 4 selected components. </a:t>
            </a:r>
            <a:endParaRPr lang="en-US" dirty="0">
              <a:effectLs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18</a:t>
            </a:fld>
            <a:endParaRPr lang="en-US"/>
          </a:p>
        </p:txBody>
      </p:sp>
    </p:spTree>
    <p:extLst>
      <p:ext uri="{BB962C8B-B14F-4D97-AF65-F5344CB8AC3E}">
        <p14:creationId xmlns:p14="http://schemas.microsoft.com/office/powerpoint/2010/main" val="2118051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complete listing of the 4 domains and 22</a:t>
            </a:r>
            <a:r>
              <a:rPr lang="en-US" sz="1200" kern="1200" baseline="0" dirty="0">
                <a:solidFill>
                  <a:schemeClr val="tx1"/>
                </a:solidFill>
                <a:effectLst/>
                <a:latin typeface="+mn-lt"/>
                <a:ea typeface="+mn-ea"/>
                <a:cs typeface="+mn-cs"/>
              </a:rPr>
              <a:t> components appears here.  Please note that the minimum requirement for component selection is 4, but the CTL recommends using 8 components.  </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CTL recognizes and appreciates the holistic view of teaching represented by the research-based South Dakota Framework for Teaching. Teacher evaluations based on the full Framework should result in high levels of professional feedback and dialogue, setting the stage for all teachers to continually improve their instruction. For South Dakota public school districts where consideration of the full Framework is not immediately feasible, the Commission recommends basing Professional Practice Ratings on a minimum of eight components, including at least one component from each of the four domains.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19</a:t>
            </a:fld>
            <a:endParaRPr lang="en-US"/>
          </a:p>
        </p:txBody>
      </p:sp>
    </p:spTree>
    <p:extLst>
      <p:ext uri="{BB962C8B-B14F-4D97-AF65-F5344CB8AC3E}">
        <p14:creationId xmlns:p14="http://schemas.microsoft.com/office/powerpoint/2010/main" val="119622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South Dakota Teacher Effectiveness Model is a collection of recommended practices that serves as guidance toward successful implementation of high-quality teacher evaluation systems. Practices outlined in the model are not required. Public school districts have the freedom to implement evaluation systems that differ from the model, provided a locally-developed system complies with all minimum state requirements. South Dakota’s Teacher Effectiveness Model establishes clear performance expectations, identifies multiple performance measures, includes recommendations for evidence collection and provides guidance to meaningfully determine and differentiate teaching performance.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the recommended model, public school districts will separately determine a Professional Practice Rating and a Student Growth Rating. The two separate ratings are combined by using the Summative Rating Matrix, a tool that provides educators the opportunity to exercise professional judgment prior to classifying teacher performance into one of the three performance categories. </a:t>
            </a:r>
            <a:endParaRPr lang="en-US" dirty="0"/>
          </a:p>
          <a:p>
            <a:r>
              <a:rPr lang="en-US" sz="1200" kern="1200" dirty="0">
                <a:solidFill>
                  <a:schemeClr val="tx1"/>
                </a:solidFill>
                <a:effectLst/>
                <a:latin typeface="+mn-lt"/>
                <a:ea typeface="+mn-ea"/>
                <a:cs typeface="+mn-cs"/>
              </a:rPr>
              <a:t>This model of combining the two ratings does not rely on a uniform formula to calculate a Summative Teacher Effectiveness Rating. Instead, the model prioritizes evaluations based on the South Dakota Framework for Teaching, while incorporating the evaluation of student growth as one significant factor in the rating system.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a:t>
            </a:fld>
            <a:endParaRPr lang="en-US"/>
          </a:p>
        </p:txBody>
      </p:sp>
    </p:spTree>
    <p:extLst>
      <p:ext uri="{BB962C8B-B14F-4D97-AF65-F5344CB8AC3E}">
        <p14:creationId xmlns:p14="http://schemas.microsoft.com/office/powerpoint/2010/main" val="1954825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Teaching is a complex act that requires the execution of many skills simultaneously.  While classroom environment</a:t>
            </a:r>
            <a:r>
              <a:rPr lang="en-US" baseline="0" dirty="0"/>
              <a:t> and the act of instructing are obvious acts of teaching, planning and preparation and professional responsibilities that occur outside the classroom are equally important.  Because not everything a teacher does happens during instruction, the SD Framework for Teaching Domains are identified as observable, domains 2 -3, and unobservable domains 1 and 4.  Let’s review how evidence and artifacts may be collected for both observable and unobservable domains.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20</a:t>
            </a:fld>
            <a:endParaRPr lang="en-US"/>
          </a:p>
        </p:txBody>
      </p:sp>
    </p:spTree>
    <p:extLst>
      <p:ext uri="{BB962C8B-B14F-4D97-AF65-F5344CB8AC3E}">
        <p14:creationId xmlns:p14="http://schemas.microsoft.com/office/powerpoint/2010/main" val="2287879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desired components for all domains have been selected, evaluators will gather evidence on the observable</a:t>
            </a:r>
            <a:r>
              <a:rPr lang="en-US" baseline="0" dirty="0"/>
              <a:t> domains 2-3 through classroom observations, formal and informal evaluations and walkthroughs.  Teachers and administrators will identify a set of agreed upon teacher-submitted artifacts for the selected components in domains 1 and 4.  Further guidance on component and artifact selection will be highlighted in section 3 of this series.  Additional resources can be found on the DOE website.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21</a:t>
            </a:fld>
            <a:endParaRPr lang="en-US"/>
          </a:p>
        </p:txBody>
      </p:sp>
    </p:spTree>
    <p:extLst>
      <p:ext uri="{BB962C8B-B14F-4D97-AF65-F5344CB8AC3E}">
        <p14:creationId xmlns:p14="http://schemas.microsoft.com/office/powerpoint/2010/main" val="1435942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EVALUATING PRACTICE USING EVIDENCE PROVIDED BY CLASSROOM OBSERVATION </a:t>
            </a:r>
            <a:endParaRPr lang="en-US" dirty="0"/>
          </a:p>
          <a:p>
            <a:r>
              <a:rPr lang="en-US" sz="1200" kern="1200" dirty="0">
                <a:solidFill>
                  <a:schemeClr val="tx1"/>
                </a:solidFill>
                <a:effectLst/>
                <a:latin typeface="+mn-lt"/>
                <a:ea typeface="+mn-ea"/>
                <a:cs typeface="+mn-cs"/>
              </a:rPr>
              <a:t>Evaluations of professional practice relative to Domain 2 (Classroom Environment) and Domain 3 (Instruction) of the South Dakota Framework for Teaching are supported primarily by evidence collected through classroom observation. </a:t>
            </a:r>
            <a:endParaRPr lang="en-US" dirty="0"/>
          </a:p>
          <a:p>
            <a:r>
              <a:rPr lang="en-US" sz="1200" kern="1200" dirty="0">
                <a:solidFill>
                  <a:schemeClr val="tx1"/>
                </a:solidFill>
                <a:effectLst/>
                <a:latin typeface="+mn-lt"/>
                <a:ea typeface="+mn-ea"/>
                <a:cs typeface="+mn-cs"/>
              </a:rPr>
              <a:t>Formal Observations </a:t>
            </a:r>
            <a:endParaRPr lang="en-US" dirty="0"/>
          </a:p>
          <a:p>
            <a:r>
              <a:rPr lang="en-US" sz="1200" kern="1200" dirty="0">
                <a:solidFill>
                  <a:schemeClr val="tx1"/>
                </a:solidFill>
                <a:effectLst/>
                <a:latin typeface="+mn-lt"/>
                <a:ea typeface="+mn-ea"/>
                <a:cs typeface="+mn-cs"/>
              </a:rPr>
              <a:t>A formal observation is at least 15 minutes in length, is conducted by the teacher’s evaluator, and includes structured conversations before and after the observation. A pre-observation conference provides the evaluator and teacher time to discuss the upcoming formal observation, including any lesson plans, assessments, or differentiation strategies that will be used. A post-observation conference is an opportunity for feedback, reflection, and analysis, giving the evaluator and teacher time to engage in a professional dialogue. </a:t>
            </a:r>
            <a:endParaRPr lang="en-US" dirty="0"/>
          </a:p>
          <a:p>
            <a:r>
              <a:rPr lang="en-US" sz="1200" kern="1200" dirty="0">
                <a:solidFill>
                  <a:schemeClr val="tx1"/>
                </a:solidFill>
                <a:effectLst/>
                <a:latin typeface="+mn-lt"/>
                <a:ea typeface="+mn-ea"/>
                <a:cs typeface="+mn-cs"/>
              </a:rPr>
              <a:t>Informal Observations </a:t>
            </a:r>
            <a:endParaRPr lang="en-US" dirty="0"/>
          </a:p>
          <a:p>
            <a:r>
              <a:rPr lang="en-US" sz="1200" kern="1200" dirty="0">
                <a:solidFill>
                  <a:schemeClr val="tx1"/>
                </a:solidFill>
                <a:effectLst/>
                <a:latin typeface="+mn-lt"/>
                <a:ea typeface="+mn-ea"/>
                <a:cs typeface="+mn-cs"/>
              </a:rPr>
              <a:t>An informal observation, commonly referred to as a drop-in, is an observation that is at least five minutes in length and results in feedback to the teacher. Informal observations may or may not be announced. </a:t>
            </a:r>
            <a:endParaRPr lang="en-US" dirty="0"/>
          </a:p>
          <a:p>
            <a:endParaRPr lang="en-US" dirty="0"/>
          </a:p>
          <a:p>
            <a:r>
              <a:rPr lang="en-US" sz="1200" kern="1200" dirty="0">
                <a:solidFill>
                  <a:schemeClr val="tx1"/>
                </a:solidFill>
                <a:effectLst/>
                <a:latin typeface="+mn-lt"/>
                <a:ea typeface="+mn-ea"/>
                <a:cs typeface="+mn-cs"/>
              </a:rPr>
              <a:t>EVALUATING PRACTICE USING EVIDENCE PROVIDED BY ARTIFACTS </a:t>
            </a:r>
            <a:endParaRPr lang="en-US" dirty="0"/>
          </a:p>
          <a:p>
            <a:r>
              <a:rPr lang="en-US" sz="1200" kern="1200" dirty="0">
                <a:solidFill>
                  <a:schemeClr val="tx1"/>
                </a:solidFill>
                <a:effectLst/>
                <a:latin typeface="+mn-lt"/>
                <a:ea typeface="+mn-ea"/>
                <a:cs typeface="+mn-cs"/>
              </a:rPr>
              <a:t>Professional practice evaluations also require the consideration of evidence that cannot be collected through classroom observation. Components that are not observable are supported by the collection of artifacts. Artifacts are documents, materials, processes, strategies, and other information that demonstrate performance relative to a component of professional teaching practice. It is up to the teacher and his or her evaluator to determine how artifacts will be collected. To ensure expectations are established and artifact collection is focused, evaluators and teachers should discuss which artifacts support the evaluation. In many cases, artifacts stem from a teacher’s day-to-day work, and teachers do not need to create documentation specifically to support the evaluation process.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22</a:t>
            </a:fld>
            <a:endParaRPr lang="en-US"/>
          </a:p>
        </p:txBody>
      </p:sp>
    </p:spTree>
    <p:extLst>
      <p:ext uri="{BB962C8B-B14F-4D97-AF65-F5344CB8AC3E}">
        <p14:creationId xmlns:p14="http://schemas.microsoft.com/office/powerpoint/2010/main" val="1784662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USING STANDARDS-BASED RUBRICS TO EVALUATE TEACHING PERFORMANCE </a:t>
            </a:r>
            <a:endParaRPr lang="en-US" dirty="0"/>
          </a:p>
          <a:p>
            <a:r>
              <a:rPr lang="en-US" sz="1200" kern="1200" dirty="0">
                <a:solidFill>
                  <a:schemeClr val="tx1"/>
                </a:solidFill>
                <a:effectLst/>
                <a:latin typeface="+mn-lt"/>
                <a:ea typeface="+mn-ea"/>
                <a:cs typeface="+mn-cs"/>
              </a:rPr>
              <a:t>A collection of standards-based performance rubrics aligned to the South Dakota Framework for Teaching support transparent, accurate, and consistent assessments of teaching performance. Each rubric contains performance indicators and critical attributes that differentiate performance across a four-tiered continuum of performance: Unsatisfactory, Basic, Proficient, and Distinguished. </a:t>
            </a:r>
            <a:endParaRPr lang="en-US" dirty="0"/>
          </a:p>
          <a:p>
            <a:endParaRPr lang="en-US" dirty="0"/>
          </a:p>
          <a:p>
            <a:r>
              <a:rPr lang="en-US" sz="1200" kern="1200" dirty="0">
                <a:solidFill>
                  <a:schemeClr val="tx1"/>
                </a:solidFill>
                <a:effectLst/>
                <a:latin typeface="+mn-lt"/>
                <a:ea typeface="+mn-ea"/>
                <a:cs typeface="+mn-cs"/>
              </a:rPr>
              <a:t>PROFESSIONAL PRACTICE RATING DESCRIPTIONS </a:t>
            </a:r>
            <a:endParaRPr lang="en-US" dirty="0"/>
          </a:p>
          <a:p>
            <a:r>
              <a:rPr lang="en-US" sz="1200" kern="1200" dirty="0">
                <a:solidFill>
                  <a:schemeClr val="tx1"/>
                </a:solidFill>
                <a:effectLst/>
                <a:latin typeface="+mn-lt"/>
                <a:ea typeface="+mn-ea"/>
                <a:cs typeface="+mn-cs"/>
              </a:rPr>
              <a:t>Each of the four final Professional Practice Ratings – Unsatisfactory, Basic, Proficient and Distinguished – is defined in general terms to illustrate the continuum of possible performance relative to the rigorous professional teaching components outlined in the South Dakota Framework for Teaching. </a:t>
            </a:r>
            <a:endParaRPr lang="en-US" dirty="0"/>
          </a:p>
          <a:p>
            <a:r>
              <a:rPr lang="en-US" sz="1200" dirty="0">
                <a:effectLst/>
                <a:latin typeface="Wingdings"/>
              </a:rPr>
              <a:t>  </a:t>
            </a:r>
            <a:r>
              <a:rPr lang="en-US" sz="1200" kern="1200" dirty="0">
                <a:solidFill>
                  <a:schemeClr val="tx1"/>
                </a:solidFill>
                <a:effectLst/>
                <a:latin typeface="+mn-lt"/>
                <a:ea typeface="+mn-ea"/>
                <a:cs typeface="+mn-cs"/>
              </a:rPr>
              <a:t>Unsatisfactory: A teacher performing at the Unsatisfactory level does not appear to understand the underlying concepts represented by the Framework. Performance at this level requires significant intervention and coaching to improve the teacher’s performance. </a:t>
            </a:r>
            <a:endParaRPr lang="en-US" dirty="0">
              <a:effectLst/>
            </a:endParaRPr>
          </a:p>
          <a:p>
            <a:r>
              <a:rPr lang="en-US" sz="1200" dirty="0">
                <a:effectLst/>
                <a:latin typeface="Wingdings"/>
              </a:rPr>
              <a:t>  </a:t>
            </a:r>
            <a:r>
              <a:rPr lang="en-US" sz="1200" kern="1200" dirty="0">
                <a:solidFill>
                  <a:schemeClr val="tx1"/>
                </a:solidFill>
                <a:effectLst/>
                <a:latin typeface="+mn-lt"/>
                <a:ea typeface="+mn-ea"/>
                <a:cs typeface="+mn-cs"/>
              </a:rPr>
              <a:t>Basic: A teacher performing at the Basic level appears to understand the Framework conceptually but struggles to implement the standards into professional practice. Performance at this level is generally considered minimally competent for teachers early in their careers and improvement is expected to occur with experience. </a:t>
            </a:r>
            <a:endParaRPr lang="en-US" dirty="0">
              <a:effectLst/>
            </a:endParaRPr>
          </a:p>
          <a:p>
            <a:r>
              <a:rPr lang="en-US" sz="1200" dirty="0">
                <a:effectLst/>
                <a:latin typeface="Wingdings"/>
              </a:rPr>
              <a:t>  </a:t>
            </a:r>
            <a:r>
              <a:rPr lang="en-US" sz="1200" kern="1200" dirty="0">
                <a:solidFill>
                  <a:schemeClr val="tx1"/>
                </a:solidFill>
                <a:effectLst/>
                <a:latin typeface="+mn-lt"/>
                <a:ea typeface="+mn-ea"/>
                <a:cs typeface="+mn-cs"/>
              </a:rPr>
              <a:t>Proficient: A teacher performing at the Proficient level clearly understands the concepts represented by the Framework and implements them well. Teachers performing at this level are qualified in the craft of teaching and work to continually improve practice. </a:t>
            </a:r>
            <a:endParaRPr lang="en-US" dirty="0">
              <a:effectLst/>
            </a:endParaRPr>
          </a:p>
          <a:p>
            <a:r>
              <a:rPr lang="en-US" sz="1200" dirty="0">
                <a:effectLst/>
                <a:latin typeface="Wingdings"/>
              </a:rPr>
              <a:t>  </a:t>
            </a:r>
            <a:r>
              <a:rPr lang="en-US" sz="1200" kern="1200" dirty="0">
                <a:solidFill>
                  <a:schemeClr val="tx1"/>
                </a:solidFill>
                <a:effectLst/>
                <a:latin typeface="+mn-lt"/>
                <a:ea typeface="+mn-ea"/>
                <a:cs typeface="+mn-cs"/>
              </a:rPr>
              <a:t>Distinguished: A teacher performing at the Distinguished level is a master teacher and makes a contribution to the field, both inside and outside the classroom. While all teachers strive to attain Distinguished-level performance, this level is considered difficult to attain consistently.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23</a:t>
            </a:fld>
            <a:endParaRPr lang="en-US"/>
          </a:p>
        </p:txBody>
      </p:sp>
    </p:spTree>
    <p:extLst>
      <p:ext uri="{BB962C8B-B14F-4D97-AF65-F5344CB8AC3E}">
        <p14:creationId xmlns:p14="http://schemas.microsoft.com/office/powerpoint/2010/main" val="3976763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Again, </a:t>
            </a:r>
            <a:r>
              <a:rPr lang="en-US" sz="1200" kern="1200" dirty="0">
                <a:solidFill>
                  <a:schemeClr val="tx1"/>
                </a:solidFill>
                <a:effectLst/>
                <a:latin typeface="+mn-lt"/>
                <a:ea typeface="+mn-ea"/>
                <a:cs typeface="+mn-cs"/>
              </a:rPr>
              <a:t>The South Dakota Framework for Teaching is divided into four domains of teaching practice. Within the four domains are 22 components and 76 elements that identify the skills and knowledge associated with that domain. Minimum requirement</a:t>
            </a:r>
            <a:r>
              <a:rPr lang="en-US" sz="1200" kern="1200" baseline="0" dirty="0">
                <a:solidFill>
                  <a:schemeClr val="tx1"/>
                </a:solidFill>
                <a:effectLst/>
                <a:latin typeface="+mn-lt"/>
                <a:ea typeface="+mn-ea"/>
                <a:cs typeface="+mn-cs"/>
              </a:rPr>
              <a:t> is to select 4 of the 22 components, one from each domain and to assign a professional practice rating based on the proficiency demonstrated in the 4 selected components. </a:t>
            </a:r>
            <a:endParaRPr lang="en-US" dirty="0">
              <a:effectLs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24</a:t>
            </a:fld>
            <a:endParaRPr lang="en-US"/>
          </a:p>
        </p:txBody>
      </p:sp>
    </p:spTree>
    <p:extLst>
      <p:ext uri="{BB962C8B-B14F-4D97-AF65-F5344CB8AC3E}">
        <p14:creationId xmlns:p14="http://schemas.microsoft.com/office/powerpoint/2010/main" val="2717700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To review,</a:t>
            </a:r>
            <a:r>
              <a:rPr lang="en-US" baseline="0" dirty="0">
                <a:latin typeface="Calibri" charset="0"/>
              </a:rPr>
              <a:t> Professional Practices ratings are based on the proficiency demonstrated in the selected Danielson component.   The minimum requirement is to select 4 components, one from each domain.  Proficiency is determined by evidence collected through classroom observations and teacher-submitted artifacts, which are then scored using the standards-based rubrics.  The next section will provide suggestions for component and artifact selection. </a:t>
            </a:r>
            <a:endParaRPr lang="en-US" dirty="0">
              <a:latin typeface="Calibri" charset="0"/>
            </a:endParaRP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25</a:t>
            </a:fld>
            <a:endParaRPr lang="en-US"/>
          </a:p>
        </p:txBody>
      </p:sp>
    </p:spTree>
    <p:extLst>
      <p:ext uri="{BB962C8B-B14F-4D97-AF65-F5344CB8AC3E}">
        <p14:creationId xmlns:p14="http://schemas.microsoft.com/office/powerpoint/2010/main" val="1778694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third section of the TE System will briefly share recommendations</a:t>
            </a:r>
            <a:r>
              <a:rPr lang="en-US" baseline="0" dirty="0"/>
              <a:t> for both component and accompanying artifact selection.  It is imperative to note that districts are encouraged to select components and artifacts which best represent local goals and priorities.  The following information is meant to be used as a recommendation only.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26</a:t>
            </a:fld>
            <a:endParaRPr lang="en-US"/>
          </a:p>
        </p:txBody>
      </p:sp>
    </p:spTree>
    <p:extLst>
      <p:ext uri="{BB962C8B-B14F-4D97-AF65-F5344CB8AC3E}">
        <p14:creationId xmlns:p14="http://schemas.microsoft.com/office/powerpoint/2010/main" val="3979336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Teaching is a complex act that requires the execution of many skills simultaneously.  While classroom environment</a:t>
            </a:r>
            <a:r>
              <a:rPr lang="en-US" baseline="0" dirty="0"/>
              <a:t> and the act of instructing are obvious acts of teaching, planning and preparation and professional responsibilities that occur outside the classroom are equally important.  Because not everything a teacher does happens during instruction, the SD Framework for Teaching Domains are identified as observable, domains 2 and 3, and unobservable domains 1 and 4.  We will now review some recommendations for component selection and how evidence and artifacts may be collected for both observable and unobservable domains.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27</a:t>
            </a:fld>
            <a:endParaRPr lang="en-US"/>
          </a:p>
        </p:txBody>
      </p:sp>
    </p:spTree>
    <p:extLst>
      <p:ext uri="{BB962C8B-B14F-4D97-AF65-F5344CB8AC3E}">
        <p14:creationId xmlns:p14="http://schemas.microsoft.com/office/powerpoint/2010/main" val="3637197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remember from</a:t>
            </a:r>
            <a:r>
              <a:rPr lang="en-US" baseline="0" dirty="0"/>
              <a:t> previous slides that t</a:t>
            </a:r>
            <a:r>
              <a:rPr lang="en-US" dirty="0"/>
              <a:t>he</a:t>
            </a:r>
            <a:r>
              <a:rPr lang="en-US" baseline="0" dirty="0"/>
              <a:t> model system recommends selecting 8 of 22 Danielson components. The minimum requirement is to select 4 professional practice components that will be the basis of teacher evaluations. It is recommended that district level and/or school level personnel carefully review data sources and the rubrics that accompany each one of the components to best select the components that will have the greatest impact on student success.  The Danielson rubrics can be found on the DOE website.  The Integrated 8 components shown on this slide represents 8 components that overlap among lists generated as CTL recommendations and to best fit State Math and ELA standards and SLOs. General Component selection guidance is addressed in trainings on the General Overview of the Teacher Effectiveness System and more information can be found in the TE handbook on the DOE website.  This section will focus on specific guidance on component selection for schools in improvement. </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28</a:t>
            </a:fld>
            <a:endParaRPr lang="en-US"/>
          </a:p>
        </p:txBody>
      </p:sp>
    </p:spTree>
    <p:extLst>
      <p:ext uri="{BB962C8B-B14F-4D97-AF65-F5344CB8AC3E}">
        <p14:creationId xmlns:p14="http://schemas.microsoft.com/office/powerpoint/2010/main" val="3207920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step in component selection</a:t>
            </a:r>
            <a:r>
              <a:rPr lang="en-US" baseline="0" dirty="0"/>
              <a:t> for schools in improvement is to complete a comprehensive data analysis to determine areas for growth.  Simply put, what factors led to the status of being placed in school improvement?  Most likely, it will be one or more of the above factors identified for elementary, middle, and/or high schools which causes schools to be placed in improvement.  Once the factors determining school improvement status have been identified and areas of strength and weakness have been determined, the next step will be to align those factors to Danielson components.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29</a:t>
            </a:fld>
            <a:endParaRPr lang="en-US"/>
          </a:p>
        </p:txBody>
      </p:sp>
    </p:spTree>
    <p:extLst>
      <p:ext uri="{BB962C8B-B14F-4D97-AF65-F5344CB8AC3E}">
        <p14:creationId xmlns:p14="http://schemas.microsoft.com/office/powerpoint/2010/main" val="2657833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Teacher Effectiveness System should result in the following outcomes if implemented with fidelity: </a:t>
            </a:r>
            <a:endParaRPr lang="en-US" dirty="0"/>
          </a:p>
          <a:p>
            <a:r>
              <a:rPr lang="en-US" sz="1200" kern="1200" dirty="0">
                <a:solidFill>
                  <a:schemeClr val="tx1"/>
                </a:solidFill>
                <a:effectLst/>
                <a:latin typeface="+mn-lt"/>
                <a:ea typeface="+mn-ea"/>
                <a:cs typeface="+mn-cs"/>
              </a:rPr>
              <a:t>  Improved student success through the implementation of research-based educational practices. </a:t>
            </a:r>
            <a:endParaRPr lang="en-US" dirty="0">
              <a:effectLst/>
            </a:endParaRPr>
          </a:p>
          <a:p>
            <a:r>
              <a:rPr lang="en-US" sz="1200" kern="1200" dirty="0">
                <a:solidFill>
                  <a:schemeClr val="tx1"/>
                </a:solidFill>
                <a:effectLst/>
                <a:latin typeface="+mn-lt"/>
                <a:ea typeface="+mn-ea"/>
                <a:cs typeface="+mn-cs"/>
              </a:rPr>
              <a:t>  Improved student success through teachers’ professional growth and accountability. </a:t>
            </a:r>
            <a:endParaRPr lang="en-US" dirty="0">
              <a:effectLst/>
            </a:endParaRPr>
          </a:p>
          <a:p>
            <a:r>
              <a:rPr lang="en-US" sz="1200" kern="1200" dirty="0">
                <a:solidFill>
                  <a:schemeClr val="tx1"/>
                </a:solidFill>
                <a:effectLst/>
                <a:latin typeface="+mn-lt"/>
                <a:ea typeface="+mn-ea"/>
                <a:cs typeface="+mn-cs"/>
              </a:rPr>
              <a:t>  A record of facts and assessments for personnel decisions to ensure every public school in South </a:t>
            </a:r>
            <a:endParaRPr lang="en-US" dirty="0">
              <a:effectLst/>
            </a:endParaRPr>
          </a:p>
          <a:p>
            <a:r>
              <a:rPr lang="en-US" sz="1200" kern="1200" dirty="0">
                <a:solidFill>
                  <a:schemeClr val="tx1"/>
                </a:solidFill>
                <a:effectLst/>
                <a:latin typeface="+mn-lt"/>
                <a:ea typeface="+mn-ea"/>
                <a:cs typeface="+mn-cs"/>
              </a:rPr>
              <a:t>Dakota has effective teachers. </a:t>
            </a:r>
            <a:endParaRPr lang="en-US" dirty="0">
              <a:effectLst/>
            </a:endParaRPr>
          </a:p>
          <a:p>
            <a:r>
              <a:rPr lang="en-US" sz="1200" kern="1200" dirty="0">
                <a:solidFill>
                  <a:schemeClr val="tx1"/>
                </a:solidFill>
                <a:effectLst/>
                <a:latin typeface="+mn-lt"/>
                <a:ea typeface="+mn-ea"/>
                <a:cs typeface="+mn-cs"/>
              </a:rPr>
              <a:t>Continuous improvement is at the core of the annual appraisal cycle, with professional growth and accountability embedded in the use of rubrics. Student and school data, as well as other sources of evidence, will lead to a teacher’s professional growth plan. Data collected through the teacher evaluation process can help guide discussions about professional growth, especially as it relates to teachers early in their</a:t>
            </a:r>
            <a:r>
              <a:rPr lang="en-US" sz="1200" kern="1200" baseline="0" dirty="0">
                <a:solidFill>
                  <a:schemeClr val="tx1"/>
                </a:solidFill>
                <a:effectLst/>
                <a:latin typeface="+mn-lt"/>
                <a:ea typeface="+mn-ea"/>
                <a:cs typeface="+mn-cs"/>
              </a:rPr>
              <a:t> careers</a:t>
            </a:r>
            <a:r>
              <a:rPr lang="en-US" sz="1200" kern="1200" dirty="0">
                <a:solidFill>
                  <a:schemeClr val="tx1"/>
                </a:solidFill>
                <a:effectLst/>
                <a:latin typeface="+mn-lt"/>
                <a:ea typeface="+mn-ea"/>
                <a:cs typeface="+mn-cs"/>
              </a:rPr>
              <a:t>. Assignment to performance levels will help teachers know what skills they need to develop to move to the next performance level.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a:t>
            </a:fld>
            <a:endParaRPr lang="en-US"/>
          </a:p>
        </p:txBody>
      </p:sp>
    </p:spTree>
    <p:extLst>
      <p:ext uri="{BB962C8B-B14F-4D97-AF65-F5344CB8AC3E}">
        <p14:creationId xmlns:p14="http://schemas.microsoft.com/office/powerpoint/2010/main" val="3387881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a:t>
            </a:r>
            <a:r>
              <a:rPr lang="en-US" baseline="0" dirty="0"/>
              <a:t> a</a:t>
            </a:r>
            <a:r>
              <a:rPr lang="en-US" dirty="0"/>
              <a:t>dditional factors that contribute to school improvement</a:t>
            </a:r>
            <a:r>
              <a:rPr lang="en-US" baseline="0" dirty="0"/>
              <a:t> status are specific to Title I schools as listed above.  Please note that any high school with a graduation rate of 60% or less for 2 consecutive years, regardless of Title I status can be placed on Improvement status.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30</a:t>
            </a:fld>
            <a:endParaRPr lang="en-US"/>
          </a:p>
        </p:txBody>
      </p:sp>
    </p:spTree>
    <p:extLst>
      <p:ext uri="{BB962C8B-B14F-4D97-AF65-F5344CB8AC3E}">
        <p14:creationId xmlns:p14="http://schemas.microsoft.com/office/powerpoint/2010/main" val="403488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SD-STARS </a:t>
            </a:r>
            <a:r>
              <a:rPr lang="en-US" baseline="0" dirty="0"/>
              <a:t>(</a:t>
            </a:r>
            <a:r>
              <a:rPr lang="en-US" dirty="0"/>
              <a:t>South Dakota Student</a:t>
            </a:r>
            <a:r>
              <a:rPr lang="en-US" baseline="0" dirty="0"/>
              <a:t> Teacher Accountability and Reporting System)</a:t>
            </a:r>
            <a:r>
              <a:rPr lang="en-US" dirty="0"/>
              <a:t> is</a:t>
            </a:r>
            <a:r>
              <a:rPr lang="en-US" baseline="0" dirty="0"/>
              <a:t> the statewide longitudinal data system.  This online data system is available to all SD school district personnel.  SD-STARS houses multiple data sources in one place to facilitate systematic data analysis and identifying factors that could contribute to improvement school status. SD-STARS also houses each district and school’s accountability data, including School Performance Index, AMOs, and other district statistical data in one convenient location.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31</a:t>
            </a:fld>
            <a:endParaRPr lang="en-US"/>
          </a:p>
        </p:txBody>
      </p:sp>
    </p:spTree>
    <p:extLst>
      <p:ext uri="{BB962C8B-B14F-4D97-AF65-F5344CB8AC3E}">
        <p14:creationId xmlns:p14="http://schemas.microsoft.com/office/powerpoint/2010/main" val="3556237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Thinking back to the general</a:t>
            </a:r>
            <a:r>
              <a:rPr lang="en-US" baseline="0" dirty="0"/>
              <a:t> factors that contribute to improvement status, which include attendance, student achievement, graduation rate, and career and college readiness, you can see that </a:t>
            </a:r>
            <a:r>
              <a:rPr lang="en-US" dirty="0"/>
              <a:t>SD-STARS </a:t>
            </a:r>
            <a:r>
              <a:rPr lang="en-US" baseline="0" dirty="0"/>
              <a:t>(</a:t>
            </a:r>
            <a:r>
              <a:rPr lang="en-US" dirty="0"/>
              <a:t>South Dakota Student</a:t>
            </a:r>
            <a:r>
              <a:rPr lang="en-US" baseline="0" dirty="0"/>
              <a:t> Teacher Accountability and Reporting System) houses multiple reports that contain valuable information about factors that contribute to school improvement status. More information about SD-STARS is available on the DOE website</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32</a:t>
            </a:fld>
            <a:endParaRPr lang="en-US"/>
          </a:p>
        </p:txBody>
      </p:sp>
    </p:spTree>
    <p:extLst>
      <p:ext uri="{BB962C8B-B14F-4D97-AF65-F5344CB8AC3E}">
        <p14:creationId xmlns:p14="http://schemas.microsoft.com/office/powerpoint/2010/main" val="378470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Districts and schools should also carefully examine local data sources as they pertain to curriculum, assessments, instructions, school programs and structures,</a:t>
            </a:r>
            <a:r>
              <a:rPr lang="en-US" baseline="0" dirty="0"/>
              <a:t> family and community involvement, and professional practices such as teacher and principal evaluation in order to develop a clear picture of factors that contribute to school improvement status.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33</a:t>
            </a:fld>
            <a:endParaRPr lang="en-US"/>
          </a:p>
        </p:txBody>
      </p:sp>
    </p:spTree>
    <p:extLst>
      <p:ext uri="{BB962C8B-B14F-4D97-AF65-F5344CB8AC3E}">
        <p14:creationId xmlns:p14="http://schemas.microsoft.com/office/powerpoint/2010/main" val="40282229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take another look at the Danielson components and think back to general</a:t>
            </a:r>
            <a:r>
              <a:rPr lang="en-US" baseline="0" dirty="0"/>
              <a:t> factors that contribute to school improvement status: student achievement, attendance, graduation rate, and career and college readiness.  As we begin to align Danielson components to factors that contribute to school improvement status, you will begin to notice that there are many overlaps between each area.  Additionally, as each school district and attendance center is completely unique, a comprehensive data analysis will assist in aligning components based on factors that contribute to school improvement status and the justification of each component selected.  Bottom line, the selected components must be meaningful to the staff and students at each school.  With that in mind, the following suggestions are meant to serve as a guide through the component selection process. Finally, it is crucial to point out that all of the above components are teacher and/or school controlled.  Many factors related to students are outside teacher control, but teachers and the districts for whom they work DO control the 22 components listed on the screen.  Every teacher can make a choice to create an environment of respect and rapport or not; to be reflective in his/her practice or not; to use assessment data to drive instruction or not.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34</a:t>
            </a:fld>
            <a:endParaRPr lang="en-US"/>
          </a:p>
        </p:txBody>
      </p:sp>
    </p:spTree>
    <p:extLst>
      <p:ext uri="{BB962C8B-B14F-4D97-AF65-F5344CB8AC3E}">
        <p14:creationId xmlns:p14="http://schemas.microsoft.com/office/powerpoint/2010/main" val="1619255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105" charset="-128"/>
              </a:rPr>
              <a:t>This graphic shows all 22 Danielson components, divided into their 4 domains.  We will now focus on components</a:t>
            </a:r>
            <a:r>
              <a:rPr lang="en-US" baseline="0" dirty="0">
                <a:latin typeface="Arial" pitchFamily="34" charset="0"/>
                <a:ea typeface="ＭＳ Ｐゴシック" pitchFamily="-105" charset="-128"/>
              </a:rPr>
              <a:t> that might logically align to student achievement.  There are valid arguments that would show that ALL 22 components would contribute to student achievement.  For our component selection guidance today, we will narrow the scope and select components that might best align with student achievement as it pertains to curriculum, instruction, and assessment rather than other factors that contribute to school improvement.  After identifying the selected components, the next slides will provide further information about the components selected. </a:t>
            </a:r>
            <a:endParaRPr lang="en-US" dirty="0">
              <a:latin typeface="Arial" pitchFamily="34" charset="0"/>
              <a:ea typeface="ＭＳ Ｐゴシック" pitchFamily="-105"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35</a:t>
            </a:fld>
            <a:endParaRPr lang="en-US"/>
          </a:p>
        </p:txBody>
      </p:sp>
    </p:spTree>
    <p:extLst>
      <p:ext uri="{BB962C8B-B14F-4D97-AF65-F5344CB8AC3E}">
        <p14:creationId xmlns:p14="http://schemas.microsoft.com/office/powerpoint/2010/main" val="1674318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105" charset="-128"/>
              </a:rPr>
              <a:t>The components in domain</a:t>
            </a:r>
            <a:r>
              <a:rPr lang="en-US" baseline="0" dirty="0">
                <a:latin typeface="Arial" pitchFamily="34" charset="0"/>
                <a:ea typeface="ＭＳ Ｐゴシック" pitchFamily="-105" charset="-128"/>
              </a:rPr>
              <a:t> one that might align with curriculum as it pertains to student achievement are 1a, 1c, and 1d.  It is important to consider the teachers at the school and confirm that they are experts in their content and are able to identify content related resources to use as they align their content in a way that is sequential and leads to student mastery.</a:t>
            </a:r>
            <a:endParaRPr lang="en-US" dirty="0">
              <a:latin typeface="Arial" pitchFamily="34" charset="0"/>
              <a:ea typeface="ＭＳ Ｐゴシック" pitchFamily="-105"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36</a:t>
            </a:fld>
            <a:endParaRPr lang="en-US"/>
          </a:p>
        </p:txBody>
      </p:sp>
    </p:spTree>
    <p:extLst>
      <p:ext uri="{BB962C8B-B14F-4D97-AF65-F5344CB8AC3E}">
        <p14:creationId xmlns:p14="http://schemas.microsoft.com/office/powerpoint/2010/main" val="28691930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105" charset="-128"/>
              </a:rPr>
              <a:t>Teachers</a:t>
            </a:r>
            <a:r>
              <a:rPr lang="en-US" baseline="0" dirty="0">
                <a:latin typeface="Arial" pitchFamily="34" charset="0"/>
                <a:ea typeface="ＭＳ Ｐゴシック" pitchFamily="-105" charset="-128"/>
              </a:rPr>
              <a:t> who demonstrate commitment to growing and developing professionally continue to seek knowledge, training, resources, and other content-area teachers for collaboration. Teachers committed to the professional work to develop a deeper understanding of their content and curriculum.  Are your teachers participating in professional development opportunities, content related work groups like standards revision or local or statewide professional organizations?  Are your teachers collaborating with content-related peers?</a:t>
            </a:r>
            <a:endParaRPr lang="en-US" dirty="0">
              <a:latin typeface="Arial" pitchFamily="34" charset="0"/>
              <a:ea typeface="ＭＳ Ｐゴシック" pitchFamily="-105"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37</a:t>
            </a:fld>
            <a:endParaRPr lang="en-US"/>
          </a:p>
        </p:txBody>
      </p:sp>
    </p:spTree>
    <p:extLst>
      <p:ext uri="{BB962C8B-B14F-4D97-AF65-F5344CB8AC3E}">
        <p14:creationId xmlns:p14="http://schemas.microsoft.com/office/powerpoint/2010/main" val="28214284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105" charset="-128"/>
              </a:rPr>
              <a:t>With an entire</a:t>
            </a:r>
            <a:r>
              <a:rPr lang="en-US" baseline="0" dirty="0">
                <a:latin typeface="Arial" pitchFamily="34" charset="0"/>
                <a:ea typeface="ＭＳ Ｐゴシック" pitchFamily="-105" charset="-128"/>
              </a:rPr>
              <a:t> domain devoted to instruction, it is obvious that all the components are included in a discussion about how instruction drives student achievement.  You will also notice that component 4a is highlighted. </a:t>
            </a:r>
            <a:endParaRPr lang="en-US" dirty="0">
              <a:latin typeface="Arial" pitchFamily="34" charset="0"/>
              <a:ea typeface="ＭＳ Ｐゴシック" pitchFamily="-105"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38</a:t>
            </a:fld>
            <a:endParaRPr lang="en-US"/>
          </a:p>
        </p:txBody>
      </p:sp>
    </p:spTree>
    <p:extLst>
      <p:ext uri="{BB962C8B-B14F-4D97-AF65-F5344CB8AC3E}">
        <p14:creationId xmlns:p14="http://schemas.microsoft.com/office/powerpoint/2010/main" val="589593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105" charset="-128"/>
              </a:rPr>
              <a:t>The components in domain</a:t>
            </a:r>
            <a:r>
              <a:rPr lang="en-US" baseline="0" dirty="0">
                <a:latin typeface="Arial" pitchFamily="34" charset="0"/>
                <a:ea typeface="ＭＳ Ｐゴシック" pitchFamily="-105" charset="-128"/>
              </a:rPr>
              <a:t> three that might align with instruction as it pertains to student achievement are 3a, 3b, and 3c.  Regardless of grade levels or content areas, high quality instruction is characterized by effective use of instructional techniques designed to engage students in active learning and differentiate to meet student needs. </a:t>
            </a:r>
            <a:endParaRPr lang="en-US" dirty="0">
              <a:latin typeface="Arial" pitchFamily="34" charset="0"/>
              <a:ea typeface="ＭＳ Ｐゴシック" pitchFamily="-105"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39</a:t>
            </a:fld>
            <a:endParaRPr lang="en-US"/>
          </a:p>
        </p:txBody>
      </p:sp>
    </p:spTree>
    <p:extLst>
      <p:ext uri="{BB962C8B-B14F-4D97-AF65-F5344CB8AC3E}">
        <p14:creationId xmlns:p14="http://schemas.microsoft.com/office/powerpoint/2010/main" val="1548975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on developing a teacher evaluation model began in response</a:t>
            </a:r>
            <a:r>
              <a:rPr lang="en-US" baseline="0" dirty="0"/>
              <a:t> to legislation passed in 2010 requiring teacher evaluations in SD school districts.  Prior to the passing of that legislation, there was no requirement that teachers be evaluated.  This led to the creation of a standards work group charged with identifying a research-based set of professional teaching standards upon which to build our teacher evaluation system.  The work group recommended the Danielson Framework, which was adopted as our SD professional teaching standards.  That work group then became known as the SD Commission on Teaching and Learning.  The CTL brought together education stakeholders from k-12 and higher education, SDDOE, USDOE, and SDEA.  The CTL worked to develop a Teacher Effectiveness System that would meet the requirements of the ESEA waiver and hold true to the needs of administrators, teachers, and students in our schools.  The TE System has been piloted for multiple years in districts across SD and is now in full implementation.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a:t>
            </a:fld>
            <a:endParaRPr lang="en-US"/>
          </a:p>
        </p:txBody>
      </p:sp>
    </p:spTree>
    <p:extLst>
      <p:ext uri="{BB962C8B-B14F-4D97-AF65-F5344CB8AC3E}">
        <p14:creationId xmlns:p14="http://schemas.microsoft.com/office/powerpoint/2010/main" val="30492457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105" charset="-128"/>
              </a:rPr>
              <a:t>Using assessment in instruction can fall in both the instruction and assessment categories.  Are</a:t>
            </a:r>
            <a:r>
              <a:rPr lang="en-US" baseline="0" dirty="0">
                <a:latin typeface="Arial" pitchFamily="34" charset="0"/>
                <a:ea typeface="ＭＳ Ｐゴシック" pitchFamily="-105" charset="-128"/>
              </a:rPr>
              <a:t> your teachers constantly taking the pulse of their students to check for understanding?  Are they providing clear criteria of what is expected and providing feedback to students so the students can continue to grow academically?  Are your teachers analyzing assessment data to make adjustments along the way and reflecting on what did or did not work in the classroom and making changes based on that information?</a:t>
            </a:r>
            <a:endParaRPr lang="en-US" dirty="0">
              <a:latin typeface="Arial" pitchFamily="34" charset="0"/>
              <a:ea typeface="ＭＳ Ｐゴシック" pitchFamily="-105"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40</a:t>
            </a:fld>
            <a:endParaRPr lang="en-US"/>
          </a:p>
        </p:txBody>
      </p:sp>
    </p:spTree>
    <p:extLst>
      <p:ext uri="{BB962C8B-B14F-4D97-AF65-F5344CB8AC3E}">
        <p14:creationId xmlns:p14="http://schemas.microsoft.com/office/powerpoint/2010/main" val="780301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105" charset="-128"/>
              </a:rPr>
              <a:t>3d Using assessment</a:t>
            </a:r>
            <a:r>
              <a:rPr lang="en-US" baseline="0" dirty="0">
                <a:latin typeface="Arial" pitchFamily="34" charset="0"/>
                <a:ea typeface="ＭＳ Ｐゴシック" pitchFamily="-105" charset="-128"/>
              </a:rPr>
              <a:t> in instruction can fit in both the instructional category as discussed on the previous slide, or in the planning category. </a:t>
            </a:r>
            <a:endParaRPr lang="en-US" dirty="0">
              <a:latin typeface="Arial" pitchFamily="34" charset="0"/>
              <a:ea typeface="ＭＳ Ｐゴシック" pitchFamily="-105"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41</a:t>
            </a:fld>
            <a:endParaRPr lang="en-US"/>
          </a:p>
        </p:txBody>
      </p:sp>
    </p:spTree>
    <p:extLst>
      <p:ext uri="{BB962C8B-B14F-4D97-AF65-F5344CB8AC3E}">
        <p14:creationId xmlns:p14="http://schemas.microsoft.com/office/powerpoint/2010/main" val="40954043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105" charset="-128"/>
              </a:rPr>
              <a:t>Designing assessments is a very complex skills.  Assessments must</a:t>
            </a:r>
            <a:r>
              <a:rPr lang="en-US" baseline="0" dirty="0">
                <a:latin typeface="Arial" pitchFamily="34" charset="0"/>
                <a:ea typeface="ＭＳ Ｐゴシック" pitchFamily="-105" charset="-128"/>
              </a:rPr>
              <a:t> align to standards, Webb levels, and mastery criteria expectations, Formative assessments should be brief enough to serve as a check for understanding.  Summative assessments should be broad enough to indicate the mastery of a complete course or content area.  Are your teachers accurately assessing what they are teaching?  DO their assessments provide them with adequate data to make instructional decisions?  </a:t>
            </a:r>
            <a:endParaRPr lang="en-US" dirty="0">
              <a:latin typeface="Arial" pitchFamily="34" charset="0"/>
              <a:ea typeface="ＭＳ Ｐゴシック" pitchFamily="-105"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42</a:t>
            </a:fld>
            <a:endParaRPr lang="en-US"/>
          </a:p>
        </p:txBody>
      </p:sp>
    </p:spTree>
    <p:extLst>
      <p:ext uri="{BB962C8B-B14F-4D97-AF65-F5344CB8AC3E}">
        <p14:creationId xmlns:p14="http://schemas.microsoft.com/office/powerpoint/2010/main" val="37950714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105" charset="-128"/>
              </a:rPr>
              <a:t>For our purposes,</a:t>
            </a:r>
            <a:r>
              <a:rPr lang="en-US" baseline="0" dirty="0">
                <a:latin typeface="Arial" pitchFamily="34" charset="0"/>
                <a:ea typeface="ＭＳ Ｐゴシック" pitchFamily="-105" charset="-128"/>
              </a:rPr>
              <a:t> we will consider attendance and graduation rate together.  Graduation rate could be aligned to curriculum, instruction, and assessment in situations where students have consistent attendance, but are not able to pass courses in order to meet state graduation requirements. Courses taught by teachers who are not skilled in their content areas and best practices in instruction can lead to student failure, apathy, poor attendance, loss of credit, and eventual drop out. it is  likely that a school is identified for improvement status for graduation rate due to drop out percentages.  The goal is for students to graduate with their age level cohort peers and graduate in 4 years.  High schools with a low graduation rate will need to carefully analyze data to best determine what are the actual causes.   it is  likely that a school is identified for improvement status for graduation rate due to drop out percentages.  The goal is for students to graduate with their age level cohort peers and graduate in 4 years. There are many factors outside the control of teachers and schools at play in poor attendance and low graduate rates.  </a:t>
            </a:r>
            <a:endParaRPr lang="en-US" dirty="0">
              <a:latin typeface="Arial" pitchFamily="34" charset="0"/>
              <a:ea typeface="ＭＳ Ｐゴシック" pitchFamily="-105"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43</a:t>
            </a:fld>
            <a:endParaRPr lang="en-US"/>
          </a:p>
        </p:txBody>
      </p:sp>
    </p:spTree>
    <p:extLst>
      <p:ext uri="{BB962C8B-B14F-4D97-AF65-F5344CB8AC3E}">
        <p14:creationId xmlns:p14="http://schemas.microsoft.com/office/powerpoint/2010/main" val="19680833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105" charset="-128"/>
              </a:rPr>
              <a:t>Demonstrating knowledge of students</a:t>
            </a:r>
            <a:r>
              <a:rPr lang="en-US" baseline="0" dirty="0">
                <a:latin typeface="Arial" pitchFamily="34" charset="0"/>
                <a:ea typeface="ＭＳ Ｐゴシック" pitchFamily="-105" charset="-128"/>
              </a:rPr>
              <a:t> is obviously key in high quality instruction, but it is also vital to developing relationships with students.  Students who feel there are adults at school who care for them are more likely to have better attendance.  Do your teachers make an effort to learn about their students’ interests and culture?  Do your teachers gather enough knowledge about their students to provide instruction that is differentiated to best meet students’ needs?  School and family partnerships are vital to student success.  Families who feel included in their child’s education will often be more supportive of the educational program and strive to help their child reach her highest potential.  Do your teachers reach out to families to share information about the instructional program and each child’s progress?  Do your teacher reach out to families in a positive manner to share good news on a regular basis?  </a:t>
            </a:r>
            <a:endParaRPr lang="en-US" dirty="0">
              <a:latin typeface="Arial" pitchFamily="34" charset="0"/>
              <a:ea typeface="ＭＳ Ｐゴシック" pitchFamily="-105"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44</a:t>
            </a:fld>
            <a:endParaRPr lang="en-US"/>
          </a:p>
        </p:txBody>
      </p:sp>
    </p:spTree>
    <p:extLst>
      <p:ext uri="{BB962C8B-B14F-4D97-AF65-F5344CB8AC3E}">
        <p14:creationId xmlns:p14="http://schemas.microsoft.com/office/powerpoint/2010/main" val="3965205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105" charset="-128"/>
              </a:rPr>
              <a:t>A</a:t>
            </a:r>
            <a:r>
              <a:rPr lang="en-US" baseline="0" dirty="0">
                <a:latin typeface="Arial" pitchFamily="34" charset="0"/>
                <a:ea typeface="ＭＳ Ｐゴシック" pitchFamily="-105" charset="-128"/>
              </a:rPr>
              <a:t> well-managed classroom where students feel comfortable and confident in taking chances with their learning can facilitate student attendance.  Do your teachers engage in respectful behavior with their students and expect students to behave respectfully with each other?  Do your teachers communicate the importance of what they are teaching and stress high expectations for all students?  Are the classrooms well-organized with little loss of instruction time during transitions or interruptions?</a:t>
            </a:r>
            <a:endParaRPr lang="en-US" dirty="0">
              <a:latin typeface="Arial" pitchFamily="34" charset="0"/>
              <a:ea typeface="ＭＳ Ｐゴシック" pitchFamily="-105"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45</a:t>
            </a:fld>
            <a:endParaRPr lang="en-US"/>
          </a:p>
        </p:txBody>
      </p:sp>
    </p:spTree>
    <p:extLst>
      <p:ext uri="{BB962C8B-B14F-4D97-AF65-F5344CB8AC3E}">
        <p14:creationId xmlns:p14="http://schemas.microsoft.com/office/powerpoint/2010/main" val="5228384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105" charset="-128"/>
              </a:rPr>
              <a:t>Managing student behavior and physical space</a:t>
            </a:r>
            <a:r>
              <a:rPr lang="en-US" baseline="0" dirty="0">
                <a:latin typeface="Arial" pitchFamily="34" charset="0"/>
                <a:ea typeface="ＭＳ Ｐゴシック" pitchFamily="-105" charset="-128"/>
              </a:rPr>
              <a:t> can assist with creating a safe space for students. </a:t>
            </a:r>
            <a:r>
              <a:rPr lang="en-US" dirty="0">
                <a:latin typeface="Arial" pitchFamily="34" charset="0"/>
                <a:ea typeface="ＭＳ Ｐゴシック" pitchFamily="-105" charset="-128"/>
              </a:rPr>
              <a:t>Do teachers</a:t>
            </a:r>
            <a:r>
              <a:rPr lang="en-US" baseline="0" dirty="0">
                <a:latin typeface="Arial" pitchFamily="34" charset="0"/>
                <a:ea typeface="ＭＳ Ｐゴシック" pitchFamily="-105" charset="-128"/>
              </a:rPr>
              <a:t> clearly state expectations of student behavior and respond consistently and without sarcasm or favoritism in instances of student misbehavior? Does school staff maintain a clean and orderly facility? Are furniture and physical resources arranged and/or stored safely? </a:t>
            </a:r>
            <a:endParaRPr lang="en-US" dirty="0">
              <a:latin typeface="Arial" pitchFamily="34" charset="0"/>
              <a:ea typeface="ＭＳ Ｐゴシック" pitchFamily="-105"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46</a:t>
            </a:fld>
            <a:endParaRPr lang="en-US"/>
          </a:p>
        </p:txBody>
      </p:sp>
    </p:spTree>
    <p:extLst>
      <p:ext uri="{BB962C8B-B14F-4D97-AF65-F5344CB8AC3E}">
        <p14:creationId xmlns:p14="http://schemas.microsoft.com/office/powerpoint/2010/main" val="36089202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105" charset="-128"/>
              </a:rPr>
              <a:t>The components highlighted here as</a:t>
            </a:r>
            <a:r>
              <a:rPr lang="en-US" baseline="0" dirty="0">
                <a:latin typeface="Arial" pitchFamily="34" charset="0"/>
                <a:ea typeface="ＭＳ Ｐゴシック" pitchFamily="-105" charset="-128"/>
              </a:rPr>
              <a:t> impacting career and college readiness will already be familiar, as they have been previously discussed during this section as part of curriculum and instruction.  In order for students to be career and college ready, they need to engage in a rigorous curriculum and high quality instruction.  Are the students in your school challenged with  rigorous curriculum and coursework that will best prepare them to be career and college ready?  Are protocols in place to assist students with creating a personal learning plan that maps out their high school schedules and coursework that will support their post-secondary plans?  Do teachers set high expectations for all students?</a:t>
            </a:r>
            <a:endParaRPr lang="en-US" dirty="0">
              <a:latin typeface="Arial" pitchFamily="34" charset="0"/>
              <a:ea typeface="ＭＳ Ｐゴシック" pitchFamily="-105"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47</a:t>
            </a:fld>
            <a:endParaRPr lang="en-US"/>
          </a:p>
        </p:txBody>
      </p:sp>
    </p:spTree>
    <p:extLst>
      <p:ext uri="{BB962C8B-B14F-4D97-AF65-F5344CB8AC3E}">
        <p14:creationId xmlns:p14="http://schemas.microsoft.com/office/powerpoint/2010/main" val="25289091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48</a:t>
            </a:fld>
            <a:endParaRPr lang="en-US"/>
          </a:p>
        </p:txBody>
      </p:sp>
    </p:spTree>
    <p:extLst>
      <p:ext uri="{BB962C8B-B14F-4D97-AF65-F5344CB8AC3E}">
        <p14:creationId xmlns:p14="http://schemas.microsoft.com/office/powerpoint/2010/main" val="41144492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Domains</a:t>
            </a:r>
            <a:r>
              <a:rPr lang="en-US" baseline="0" dirty="0"/>
              <a:t> 1 and4 are considered the unobservable domains.  Therefore, artifacts must be used to demonstrate proficiency in the components selected from these 2 domains. </a:t>
            </a:r>
            <a:r>
              <a:rPr lang="en-US" sz="1200" kern="1200" dirty="0">
                <a:solidFill>
                  <a:schemeClr val="tx1"/>
                </a:solidFill>
                <a:effectLst/>
                <a:latin typeface="+mn-lt"/>
                <a:ea typeface="+mn-ea"/>
                <a:cs typeface="+mn-cs"/>
              </a:rPr>
              <a:t>EVALUATING PRACTICE USING EVIDENCE PROVIDED BY ARTIFACTS </a:t>
            </a:r>
            <a:endParaRPr lang="en-US" dirty="0"/>
          </a:p>
          <a:p>
            <a:r>
              <a:rPr lang="en-US" sz="1200" kern="1200" dirty="0">
                <a:solidFill>
                  <a:schemeClr val="tx1"/>
                </a:solidFill>
                <a:effectLst/>
                <a:latin typeface="+mn-lt"/>
                <a:ea typeface="+mn-ea"/>
                <a:cs typeface="+mn-cs"/>
              </a:rPr>
              <a:t>Professional practice evaluations also require the consideration of evidence that cannot be collected through classroom observation. Components that are not observable are supported by the collection of artifacts. Artifacts are documents, materials, processes, strategies, and other information that demonstrate performance relative to a component of professional teaching practice. It is up to the teacher and his or her evaluator to determine how artifacts will be collected. To ensure expectations are established and artifact collection is focused, evaluators and teachers should discuss which artifacts support the evaluation. In many cases, artifacts stem from a teacher’s day-to-day work and teachers do not need to create documentation specifically to support the evaluation process.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49</a:t>
            </a:fld>
            <a:endParaRPr lang="en-US"/>
          </a:p>
        </p:txBody>
      </p:sp>
    </p:spTree>
    <p:extLst>
      <p:ext uri="{BB962C8B-B14F-4D97-AF65-F5344CB8AC3E}">
        <p14:creationId xmlns:p14="http://schemas.microsoft.com/office/powerpoint/2010/main" val="244760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ＭＳ Ｐゴシック" charset="0"/>
                <a:cs typeface="ＭＳ Ｐゴシック" charset="0"/>
              </a:rPr>
              <a:t>The Teacher Effectiveness System was developed specifically for teachers. This slide gives the federal definition of a teacher used in the SD Teacher Effectiveness System.  Individuals who meet the above definitions will</a:t>
            </a:r>
            <a:r>
              <a:rPr lang="en-US" sz="1200" kern="1200" baseline="0" dirty="0">
                <a:solidFill>
                  <a:schemeClr val="tx1"/>
                </a:solidFill>
                <a:latin typeface="+mn-lt"/>
                <a:ea typeface="ＭＳ Ｐゴシック" charset="0"/>
                <a:cs typeface="ＭＳ Ｐゴシック" charset="0"/>
              </a:rPr>
              <a:t> be evaluated using the model.  As has been common in many school districts all along, under this model, teachers would not be evaluated with the same tool that might be used to evaluate other school staff, such as business managers, paraprofessionals, custodians, etc.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a:t>
            </a:fld>
            <a:endParaRPr lang="en-US"/>
          </a:p>
        </p:txBody>
      </p:sp>
    </p:spTree>
    <p:extLst>
      <p:ext uri="{BB962C8B-B14F-4D97-AF65-F5344CB8AC3E}">
        <p14:creationId xmlns:p14="http://schemas.microsoft.com/office/powerpoint/2010/main" val="32523042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a:t>
            </a:r>
            <a:r>
              <a:rPr lang="en-US" baseline="0" dirty="0"/>
              <a:t> also note that whether observable or unobservable,  each of the 22 components have an accompanying standards-based rubric.  It is recommended that evaluators and teachers review these rubrics prior to identifying agreed upon artifacts, as these artifacts will be scored using the rubrics.  Just as there are varying levels of performance in instruction, there are varying performance levels to be demonstrated with artifacts.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50</a:t>
            </a:fld>
            <a:endParaRPr lang="en-US"/>
          </a:p>
        </p:txBody>
      </p:sp>
    </p:spTree>
    <p:extLst>
      <p:ext uri="{BB962C8B-B14F-4D97-AF65-F5344CB8AC3E}">
        <p14:creationId xmlns:p14="http://schemas.microsoft.com/office/powerpoint/2010/main" val="14923084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short</a:t>
            </a:r>
            <a:r>
              <a:rPr lang="en-US" baseline="0" dirty="0"/>
              <a:t> list of possible artifacts for the components of domain 1.  A list of additional suggested artifacts may be found on the DOE website and in the TE handbook.  The key is to review the component rubrics as well as the rubric descriptions and critical attributes provide additional ideas for possible artifacts.  Choosing components and artifacts that support the work of teachers that is already in place strengthen the work of the component.  </a:t>
            </a:r>
          </a:p>
          <a:p>
            <a:endParaRPr lang="en-US" baseline="0" dirty="0"/>
          </a:p>
          <a:p>
            <a:r>
              <a:rPr lang="en-US" baseline="0" dirty="0"/>
              <a:t>It is also important to note that parts of the SLO process guide have been aligned to the Danielson components as a means of emphasizing how professional practices and student growth complement each other and to highlight how the SLO process guide can be used as an artifact for multiple components.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SLOs as Artifacts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SLO process reflects recommended practices aligned to the South Dakota Framework for Teaching. The SLO Process Guide and other SLO resources are powerful artifacts that can be used as evidence of teaching performance relative to non-observable state teaching standards (Domains 1 and 4). As guidance for districts working to create efficiencies in artifact collection, the steps within the SLO Process Guide have been aligned to components of the South Dakota Framework for Teaching.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51</a:t>
            </a:fld>
            <a:endParaRPr lang="en-US"/>
          </a:p>
        </p:txBody>
      </p:sp>
    </p:spTree>
    <p:extLst>
      <p:ext uri="{BB962C8B-B14F-4D97-AF65-F5344CB8AC3E}">
        <p14:creationId xmlns:p14="http://schemas.microsoft.com/office/powerpoint/2010/main" val="102121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short</a:t>
            </a:r>
            <a:r>
              <a:rPr lang="en-US" baseline="0" dirty="0"/>
              <a:t> list of possible artifacts for the components of domain 1.  A list of additional suggested artifacts may be found on the DOE website and in the TE handbook.  The key is to review the component rubrics as well as the rubric descriptions and critical attributes provide additional ideas for possible artifacts.  Choosing components and artifacts that support the work of teachers that is already in place strengthen the work of the component.  </a:t>
            </a:r>
          </a:p>
          <a:p>
            <a:endParaRPr lang="en-US" baseline="0" dirty="0"/>
          </a:p>
          <a:p>
            <a:r>
              <a:rPr lang="en-US" baseline="0" dirty="0"/>
              <a:t>It is also important to note that parts of the SLO process guide have been aligned to the Danielson components as a means of emphasizing how professional practices and student growth complement each other and to highlight how the SLO process guide can be used as an artifact for multiple components.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SLOs as Artifacts </a:t>
            </a:r>
            <a:endParaRPr lang="en-US" dirty="0"/>
          </a:p>
          <a:p>
            <a:r>
              <a:rPr lang="en-US" sz="1200" kern="1200" dirty="0">
                <a:solidFill>
                  <a:schemeClr val="tx1"/>
                </a:solidFill>
                <a:effectLst/>
                <a:latin typeface="+mn-lt"/>
                <a:ea typeface="+mn-ea"/>
                <a:cs typeface="+mn-cs"/>
              </a:rPr>
              <a:t>The SLO process reflects recommended practices aligned to the South Dakota Framework for Teaching. The SLO Process Guide and other SLO resources are powerful artifacts that can be used as evidence of teaching performance relative to non-observable state teaching standards (Domains 1 and 4). As guidance for districts working to create efficiencies in artifact collection, the steps within the SLO Process Guide have been aligned to components of the South Dakota Framework for Teaching.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52</a:t>
            </a:fld>
            <a:endParaRPr lang="en-US"/>
          </a:p>
        </p:txBody>
      </p:sp>
    </p:spTree>
    <p:extLst>
      <p:ext uri="{BB962C8B-B14F-4D97-AF65-F5344CB8AC3E}">
        <p14:creationId xmlns:p14="http://schemas.microsoft.com/office/powerpoint/2010/main" val="9090979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next section wil</a:t>
            </a:r>
            <a:r>
              <a:rPr lang="en-US" baseline="0" dirty="0"/>
              <a:t>l give guidance on aligning student learning objectives or SLOs as they are commonly referred to improvement efforts.  </a:t>
            </a:r>
            <a:endParaRPr lang="en-US" dirty="0"/>
          </a:p>
          <a:p>
            <a:r>
              <a:rPr lang="en-US" sz="1200" kern="1200" dirty="0">
                <a:solidFill>
                  <a:schemeClr val="tx1"/>
                </a:solidFill>
                <a:effectLst/>
                <a:latin typeface="+mn-lt"/>
                <a:ea typeface="+mn-ea"/>
                <a:cs typeface="+mn-cs"/>
              </a:rPr>
              <a:t>The complex task of connecting teaching performance to student academic outcomes is best handled closest to the student, which is why the SLO process asks teachers to identify and address the unique learning needs of all students. A Summative Teacher Effectiveness Rating is based in part on student growth, which is defined as a positive change in achievement between two or more points in time. SLOs contribute to the Summative Teacher Effectiveness Rating and provide another mechanism to generate feedback that guides professional growth.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 More detailed information about SLOs can be found on the DOE website. Additional guidance on assessments is also on the website.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53</a:t>
            </a:fld>
            <a:endParaRPr lang="en-US"/>
          </a:p>
        </p:txBody>
      </p:sp>
    </p:spTree>
    <p:extLst>
      <p:ext uri="{BB962C8B-B14F-4D97-AF65-F5344CB8AC3E}">
        <p14:creationId xmlns:p14="http://schemas.microsoft.com/office/powerpoint/2010/main" val="25079329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Student Learning Objective is a process by which a teacher establishes expectations for student growth during a specified period of time. Specific, measurable student growth goals are based on student learning needs and aligned to applicable content standards. At the end of the instructional period, the teacher’s Student Growth Rating is determined by the progress toward documented goals.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54</a:t>
            </a:fld>
            <a:endParaRPr lang="en-US"/>
          </a:p>
        </p:txBody>
      </p:sp>
    </p:spTree>
    <p:extLst>
      <p:ext uri="{BB962C8B-B14F-4D97-AF65-F5344CB8AC3E}">
        <p14:creationId xmlns:p14="http://schemas.microsoft.com/office/powerpoint/2010/main" val="38216646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Student Learning Objective is a process by which a teacher establishes expectations for student growth during a specified period of time. Specific, measurable student growth goals are based on student learning needs and aligned to applicable content standards. At the end of the instructional period, the teacher’s Student Growth Rating is determined by the progress toward documented goals. </a:t>
            </a:r>
            <a:endParaRPr lang="en-US" dirty="0"/>
          </a:p>
          <a:p>
            <a:endParaRPr lang="en-US" dirty="0"/>
          </a:p>
          <a:p>
            <a:r>
              <a:rPr lang="en-US" sz="1200" kern="1200" dirty="0">
                <a:solidFill>
                  <a:schemeClr val="tx1"/>
                </a:solidFill>
                <a:effectLst/>
                <a:latin typeface="+mn-lt"/>
                <a:ea typeface="+mn-ea"/>
                <a:cs typeface="+mn-cs"/>
              </a:rPr>
              <a:t>The SLO process begins with the important task of attaching structure to student learning expectations. Through SLO development, teachers answer four key questions: </a:t>
            </a:r>
            <a:endParaRPr lang="en-US" dirty="0"/>
          </a:p>
          <a:p>
            <a:r>
              <a:rPr lang="en-US" sz="1200" kern="1200" dirty="0">
                <a:solidFill>
                  <a:schemeClr val="tx1"/>
                </a:solidFill>
                <a:effectLst/>
                <a:latin typeface="+mn-lt"/>
                <a:ea typeface="+mn-ea"/>
                <a:cs typeface="+mn-cs"/>
              </a:rPr>
              <a:t>  What do I most want my students to know and be able to do?</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Answering this question helps the teacher identify the core concepts and standards that will be addressed by the SLO. </a:t>
            </a:r>
            <a:endParaRPr lang="en-US" dirty="0">
              <a:effectLst/>
            </a:endParaRPr>
          </a:p>
          <a:p>
            <a:r>
              <a:rPr lang="en-US" sz="1200" kern="1200" dirty="0">
                <a:solidFill>
                  <a:schemeClr val="tx1"/>
                </a:solidFill>
                <a:effectLst/>
                <a:latin typeface="+mn-lt"/>
                <a:ea typeface="+mn-ea"/>
                <a:cs typeface="+mn-cs"/>
              </a:rPr>
              <a:t>  Where are my students starting?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Answering this question involves gathering and analyzing data to establish student baseline knowledge. </a:t>
            </a:r>
            <a:endParaRPr lang="en-US" dirty="0">
              <a:effectLst/>
            </a:endParaRPr>
          </a:p>
          <a:p>
            <a:r>
              <a:rPr lang="en-US" sz="1200" kern="1200" dirty="0">
                <a:solidFill>
                  <a:schemeClr val="tx1"/>
                </a:solidFill>
                <a:effectLst/>
                <a:latin typeface="+mn-lt"/>
                <a:ea typeface="+mn-ea"/>
                <a:cs typeface="+mn-cs"/>
              </a:rPr>
              <a:t>  What assessments are available?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Answering this question leads to the selection or development of an appropriate assessment to measure student growth and goal attainment. </a:t>
            </a:r>
            <a:endParaRPr lang="en-US" dirty="0">
              <a:effectLst/>
            </a:endParaRPr>
          </a:p>
          <a:p>
            <a:r>
              <a:rPr lang="en-US" sz="1200" kern="1200" dirty="0">
                <a:solidFill>
                  <a:schemeClr val="tx1"/>
                </a:solidFill>
                <a:effectLst/>
                <a:latin typeface="+mn-lt"/>
                <a:ea typeface="+mn-ea"/>
                <a:cs typeface="+mn-cs"/>
              </a:rPr>
              <a:t>  What can I expect my students to achieve?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Answering this question leads to the development of a student growth goal and a strong rationale statement supporting why the goal is appropriate for the instructional period.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55</a:t>
            </a:fld>
            <a:endParaRPr lang="en-US"/>
          </a:p>
        </p:txBody>
      </p:sp>
    </p:spTree>
    <p:extLst>
      <p:ext uri="{BB962C8B-B14F-4D97-AF65-F5344CB8AC3E}">
        <p14:creationId xmlns:p14="http://schemas.microsoft.com/office/powerpoint/2010/main" val="23404055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SLOs follow the SD SLO Process</a:t>
            </a:r>
            <a:r>
              <a:rPr lang="en-US" baseline="0" dirty="0"/>
              <a:t> Guide.  SLO Process Guide resources including a sample process guide, SLO and assessment quality checklists, and SLO handbook can be found on the DOE website.  </a:t>
            </a:r>
          </a:p>
          <a:p>
            <a:endParaRPr lang="en-US" baseline="0" dirty="0"/>
          </a:p>
          <a:p>
            <a:r>
              <a:rPr lang="en-US" baseline="0" dirty="0"/>
              <a:t>Step 1 in the process is to develop the SLO by identifying the student population, the learning content and standards that will be achieved through the SLO, the assessment to be used to measure growth, and the interval of instruction-the agreed upon time between pre and post assessment.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56</a:t>
            </a:fld>
            <a:endParaRPr lang="en-US"/>
          </a:p>
        </p:txBody>
      </p:sp>
    </p:spTree>
    <p:extLst>
      <p:ext uri="{BB962C8B-B14F-4D97-AF65-F5344CB8AC3E}">
        <p14:creationId xmlns:p14="http://schemas.microsoft.com/office/powerpoint/2010/main" val="42099938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SLO development continues with a review of available data sources to establish students’ strengths and weaknesses</a:t>
            </a:r>
            <a:r>
              <a:rPr lang="en-US" sz="1200" kern="1200" baseline="0" dirty="0">
                <a:solidFill>
                  <a:schemeClr val="tx1"/>
                </a:solidFill>
                <a:effectLst/>
                <a:latin typeface="+mn-lt"/>
                <a:ea typeface="+mn-ea"/>
                <a:cs typeface="+mn-cs"/>
              </a:rPr>
              <a:t> regarding selected content at the beginning of the instructional period and administration of the selected SLO assessment in order to gather pre-assessment scores.  Once pre-assessment scores have been analyzed, teachers can set a realistic and rigorous amount of growth to occur between the pre and post assessment time-period.  The rationale statement defines the purpose of the selection of the SLO content and standards and how the growth goals were developed.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57</a:t>
            </a:fld>
            <a:endParaRPr lang="en-US"/>
          </a:p>
        </p:txBody>
      </p:sp>
    </p:spTree>
    <p:extLst>
      <p:ext uri="{BB962C8B-B14F-4D97-AF65-F5344CB8AC3E}">
        <p14:creationId xmlns:p14="http://schemas.microsoft.com/office/powerpoint/2010/main" val="14083370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in the previous section, the first step in aligning</a:t>
            </a:r>
            <a:r>
              <a:rPr lang="en-US" baseline="0" dirty="0"/>
              <a:t> student learning objectives to improvement efforts  is to complete a comprehensive data analysis to determine areas for growth.  Simply put, what factors led to the status of being placed in school improvement?  Because student learning objectives are specifically academic in nature, it makes sense to carefully review student achievement data.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58</a:t>
            </a:fld>
            <a:endParaRPr lang="en-US"/>
          </a:p>
        </p:txBody>
      </p:sp>
    </p:spTree>
    <p:extLst>
      <p:ext uri="{BB962C8B-B14F-4D97-AF65-F5344CB8AC3E}">
        <p14:creationId xmlns:p14="http://schemas.microsoft.com/office/powerpoint/2010/main" val="36996113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SD-STARS </a:t>
            </a:r>
            <a:r>
              <a:rPr lang="en-US" baseline="0" dirty="0"/>
              <a:t>(</a:t>
            </a:r>
            <a:r>
              <a:rPr lang="en-US" dirty="0"/>
              <a:t>South Dakota Student</a:t>
            </a:r>
            <a:r>
              <a:rPr lang="en-US" baseline="0" dirty="0"/>
              <a:t> Teacher Accountability and Reporting System)</a:t>
            </a:r>
            <a:r>
              <a:rPr lang="en-US" dirty="0"/>
              <a:t> is</a:t>
            </a:r>
            <a:r>
              <a:rPr lang="en-US" baseline="0" dirty="0"/>
              <a:t> the statewide longitudinal data system.  This online data system is available to all SD school district personnel.  SD-STARS houses multiple data sources in one place to facilitate systematic data analysis and identifying factors that could contribute to improvement school status. SD-STARS also houses each district and school’s accountability data, including School Performance Index, AMOs, and other district statistical data in one convenient location.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59</a:t>
            </a:fld>
            <a:endParaRPr lang="en-US"/>
          </a:p>
        </p:txBody>
      </p:sp>
    </p:spTree>
    <p:extLst>
      <p:ext uri="{BB962C8B-B14F-4D97-AF65-F5344CB8AC3E}">
        <p14:creationId xmlns:p14="http://schemas.microsoft.com/office/powerpoint/2010/main" val="1984522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State codified law and administrative rule outline the minimum requirements for implementation of Teacher Effectiveness (SDCL 13-42-33, SDCL 13-42-34, SDCL 13-42-70, ARSD 24:57).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South Dakota public school districts must use multiple valid measures to evaluate Teacher Effectiveness. The teacher evaluation process must rely on qualitative and quantitative measures and be based on measures of both professional practice and student growth.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Local teacher evaluation systems must assess teaching performance relative to the South Dakota Framework for Teaching based on the Danielson Framework for Teaching.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South Dakota Framework for Teaching includes 22 individual teaching components clustered into four domains. All local effectiveness systems must include professional performance evaluations based on a minimum of four teaching components, including one from each domain (ARSD 24:57).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 Learning Objectives as a Measure of Teacher Impact on Student Growth </a:t>
            </a:r>
            <a:endParaRPr lang="en-US" dirty="0"/>
          </a:p>
          <a:p>
            <a:r>
              <a:rPr lang="en-US" sz="1200" kern="1200" dirty="0">
                <a:solidFill>
                  <a:schemeClr val="tx1"/>
                </a:solidFill>
                <a:effectLst/>
                <a:latin typeface="+mn-lt"/>
                <a:ea typeface="+mn-ea"/>
                <a:cs typeface="+mn-cs"/>
              </a:rPr>
              <a:t>Impact on student growth will be assessed through the Student Learning Objectives (SLOs) process. Public school districts may apply to use an alternate method of student growth, provided the measure meets minimum state requirements (ARSD 24:57).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SUMMATIVE TEACHER EFFECTIVENESS RATING </a:t>
            </a:r>
            <a:endParaRPr lang="en-US" dirty="0"/>
          </a:p>
          <a:p>
            <a:r>
              <a:rPr lang="en-US" sz="1200" kern="1200" dirty="0">
                <a:solidFill>
                  <a:schemeClr val="tx1"/>
                </a:solidFill>
                <a:effectLst/>
                <a:latin typeface="+mn-lt"/>
                <a:ea typeface="+mn-ea"/>
                <a:cs typeface="+mn-cs"/>
              </a:rPr>
              <a:t>Local teacher evaluation systems may include a process to combine the Professional Practice Rating and Student Growth Rating into a Summative Teacher Effectiveness Rating (ARSD 24:57). </a:t>
            </a:r>
            <a:endParaRPr lang="en-US" dirty="0"/>
          </a:p>
          <a:p>
            <a:r>
              <a:rPr lang="en-US" sz="1200" kern="1200" dirty="0">
                <a:solidFill>
                  <a:schemeClr val="tx1"/>
                </a:solidFill>
                <a:effectLst/>
                <a:latin typeface="+mn-lt"/>
                <a:ea typeface="+mn-ea"/>
                <a:cs typeface="+mn-cs"/>
              </a:rPr>
              <a:t>Performance Differentiated Into Three Categories </a:t>
            </a:r>
            <a:endParaRPr lang="en-US" dirty="0"/>
          </a:p>
          <a:p>
            <a:r>
              <a:rPr lang="en-US" sz="1200" kern="1200" dirty="0">
                <a:solidFill>
                  <a:schemeClr val="tx1"/>
                </a:solidFill>
                <a:effectLst/>
                <a:latin typeface="+mn-lt"/>
                <a:ea typeface="+mn-ea"/>
                <a:cs typeface="+mn-cs"/>
              </a:rPr>
              <a:t>Summative teaching performance is assigned one of three overall performance ratings: Below Expectations, Meets Expectations, or Exceeds Expectations (ARSD 24:57). The Summative Teacher Effectiveness Rating includes an evaluation of student growth that serves as one significant factor and an evaluation of professional practices as the other significant factor.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SUMMATIVE EVALUATION CYCLE </a:t>
            </a:r>
            <a:endParaRPr lang="en-US" dirty="0"/>
          </a:p>
          <a:p>
            <a:r>
              <a:rPr lang="en-US" sz="1200" kern="1200" dirty="0">
                <a:solidFill>
                  <a:schemeClr val="tx1"/>
                </a:solidFill>
                <a:effectLst/>
                <a:latin typeface="+mn-lt"/>
                <a:ea typeface="+mn-ea"/>
                <a:cs typeface="+mn-cs"/>
              </a:rPr>
              <a:t>All South Dakota public school districts must regularly provide teachers with a summative evaluation, but the frequency varies based on the amount of time a teacher has been employed with the district. </a:t>
            </a:r>
            <a:endParaRPr lang="en-US" dirty="0"/>
          </a:p>
          <a:p>
            <a:r>
              <a:rPr lang="en-US" sz="1200" kern="1200" dirty="0">
                <a:solidFill>
                  <a:schemeClr val="tx1"/>
                </a:solidFill>
                <a:effectLst/>
                <a:latin typeface="+mn-lt"/>
                <a:ea typeface="+mn-ea"/>
                <a:cs typeface="+mn-cs"/>
              </a:rPr>
              <a:t>Probationary Teachers </a:t>
            </a:r>
            <a:endParaRPr lang="en-US" dirty="0"/>
          </a:p>
          <a:p>
            <a:r>
              <a:rPr lang="en-US" sz="1200" kern="1200" dirty="0">
                <a:solidFill>
                  <a:schemeClr val="tx1"/>
                </a:solidFill>
                <a:effectLst/>
                <a:latin typeface="+mn-lt"/>
                <a:ea typeface="+mn-ea"/>
                <a:cs typeface="+mn-cs"/>
              </a:rPr>
              <a:t>Teachers in years one to three of employment, commonly referred to as probationary teachers, must be provided with a summative evaluation every school year (SDCL 13-42-34). </a:t>
            </a:r>
            <a:endParaRPr lang="en-US" dirty="0"/>
          </a:p>
          <a:p>
            <a:r>
              <a:rPr lang="en-US" sz="1200" kern="1200" dirty="0">
                <a:solidFill>
                  <a:schemeClr val="tx1"/>
                </a:solidFill>
                <a:effectLst/>
                <a:latin typeface="+mn-lt"/>
                <a:ea typeface="+mn-ea"/>
                <a:cs typeface="+mn-cs"/>
              </a:rPr>
              <a:t>Non-Probationary Teachers </a:t>
            </a:r>
            <a:endParaRPr lang="en-US" dirty="0"/>
          </a:p>
          <a:p>
            <a:r>
              <a:rPr lang="en-US" sz="1200" kern="1200" dirty="0">
                <a:solidFill>
                  <a:schemeClr val="tx1"/>
                </a:solidFill>
                <a:effectLst/>
                <a:latin typeface="+mn-lt"/>
                <a:ea typeface="+mn-ea"/>
                <a:cs typeface="+mn-cs"/>
              </a:rPr>
              <a:t>Teachers in or beyond their fourth year of employment, commonly referred to as continuing contract teachers, must be evaluated at least once every two school years (SDCL 13-42-34).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a:t>
            </a:fld>
            <a:endParaRPr lang="en-US"/>
          </a:p>
        </p:txBody>
      </p:sp>
    </p:spTree>
    <p:extLst>
      <p:ext uri="{BB962C8B-B14F-4D97-AF65-F5344CB8AC3E}">
        <p14:creationId xmlns:p14="http://schemas.microsoft.com/office/powerpoint/2010/main" val="4991039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Thinking back to the general</a:t>
            </a:r>
            <a:r>
              <a:rPr lang="en-US" baseline="0" dirty="0"/>
              <a:t> factors that contribute to improvement status, which include attendance, student achievement, graduation rate, and career and college readiness, you can see that </a:t>
            </a:r>
            <a:r>
              <a:rPr lang="en-US" dirty="0"/>
              <a:t>SD-STARS </a:t>
            </a:r>
            <a:r>
              <a:rPr lang="en-US" baseline="0" dirty="0"/>
              <a:t>(</a:t>
            </a:r>
            <a:r>
              <a:rPr lang="en-US" dirty="0"/>
              <a:t>South Dakota Student</a:t>
            </a:r>
            <a:r>
              <a:rPr lang="en-US" baseline="0" dirty="0"/>
              <a:t> Teacher Accountability and Reporting System) houses multiple reports that contain valuable information about factors that contribute to school improvement status. More information about SD-STARS is available on the DOE website</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60</a:t>
            </a:fld>
            <a:endParaRPr lang="en-US"/>
          </a:p>
        </p:txBody>
      </p:sp>
    </p:spTree>
    <p:extLst>
      <p:ext uri="{BB962C8B-B14F-4D97-AF65-F5344CB8AC3E}">
        <p14:creationId xmlns:p14="http://schemas.microsoft.com/office/powerpoint/2010/main" val="34951256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Districts and schools should also carefully examine local data sources as they pertain to curriculum, assessments, instructions, school programs and structures,</a:t>
            </a:r>
            <a:r>
              <a:rPr lang="en-US" baseline="0" dirty="0"/>
              <a:t> family and community involvement, and professional practices such as teacher and principal evaluation in order to develop a clear picture of factors that contribute to school improvement status.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61</a:t>
            </a:fld>
            <a:endParaRPr lang="en-US"/>
          </a:p>
        </p:txBody>
      </p:sp>
    </p:spTree>
    <p:extLst>
      <p:ext uri="{BB962C8B-B14F-4D97-AF65-F5344CB8AC3E}">
        <p14:creationId xmlns:p14="http://schemas.microsoft.com/office/powerpoint/2010/main" val="47089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carefully reviewing multiple data sources pertaining to student achievement, teachers and</a:t>
            </a:r>
            <a:r>
              <a:rPr lang="en-US" baseline="0" dirty="0"/>
              <a:t> administrators can begin to make decisions about aligning SLOs to improvement efforts. Once the above questions are answered, teachers can begin to develop their SLOs to align to student needs. The next few slides will demonstrate a very simple process to review SBAC data as one piece of evidence to be used in aligning SLOs to improvement efforts.</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62</a:t>
            </a:fld>
            <a:endParaRPr lang="en-US"/>
          </a:p>
        </p:txBody>
      </p:sp>
    </p:spTree>
    <p:extLst>
      <p:ext uri="{BB962C8B-B14F-4D97-AF65-F5344CB8AC3E}">
        <p14:creationId xmlns:p14="http://schemas.microsoft.com/office/powerpoint/2010/main" val="33449128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for all school staff to review various</a:t>
            </a:r>
            <a:r>
              <a:rPr lang="en-US" baseline="0" dirty="0"/>
              <a:t> sources of student achievement data.  This slide is an example of an ELA SBAC assessment feedback report found in SD-STARS.  As you can see, this report includes the scale score, the achievement levels 1, 2, 3, 4 that is also color-coded, and how each student scored in the 4 ELA claims of reading, writing, listening, and research.  One possible step might be to analyze the performance of the students in each of the claims.  Is there one claim where more students were below standard or at or near standard?  Is there one claim where more students were above standard?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63</a:t>
            </a:fld>
            <a:endParaRPr lang="en-US"/>
          </a:p>
        </p:txBody>
      </p:sp>
    </p:spTree>
    <p:extLst>
      <p:ext uri="{BB962C8B-B14F-4D97-AF65-F5344CB8AC3E}">
        <p14:creationId xmlns:p14="http://schemas.microsoft.com/office/powerpoint/2010/main" val="17849904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Perhaps you have determined that there is one claim where students are consistently below grade</a:t>
            </a:r>
            <a:r>
              <a:rPr lang="en-US" baseline="0" dirty="0"/>
              <a:t> level.  In order to dig deeper into the claim and review what is assessed, the SBAC blueprints provide further information.  The SBAC blueprints can be found on the DOE website under the assessment page.  Blueprints are available for both ELA and math and for all grade levels tested.  Each blueprint has a breakdown of each claim.  This slide is showing the breakdown of the writing, speaking/listening, and research claims.  We can see the learning targets assessed, the Depth of Knowledge or Webb level of each question, the number of questions, and how each question will be scored.  Aligning the targets from the blueprint to the ELA standards will assist teachers in developing a standards-based SLO that aligns to efforts to increase student achievement.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64</a:t>
            </a:fld>
            <a:endParaRPr lang="en-US"/>
          </a:p>
        </p:txBody>
      </p:sp>
    </p:spTree>
    <p:extLst>
      <p:ext uri="{BB962C8B-B14F-4D97-AF65-F5344CB8AC3E}">
        <p14:creationId xmlns:p14="http://schemas.microsoft.com/office/powerpoint/2010/main" val="1554130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additional resource in developing</a:t>
            </a:r>
            <a:r>
              <a:rPr lang="en-US" baseline="0" dirty="0"/>
              <a:t> a standards based SLO are the SD Disaggregated standards for ELA and math.  The disaggregated standards can be helpful in defining what is expected of the students, how to share it in student-friendly language, and what students will be expected to know, understand, and do for each standard.  Also included is key vocabulary.  Full text of the disaggregated standards can be found at https://doe.sd.gov/contentstandards/.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65</a:t>
            </a:fld>
            <a:endParaRPr lang="en-US"/>
          </a:p>
        </p:txBody>
      </p:sp>
    </p:spTree>
    <p:extLst>
      <p:ext uri="{BB962C8B-B14F-4D97-AF65-F5344CB8AC3E}">
        <p14:creationId xmlns:p14="http://schemas.microsoft.com/office/powerpoint/2010/main" val="25716149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final section in the TE system series will demonstrate how the summative TE ratings can be derived from combining the Professional Practices Rating and Student Growth Rating using a unique matrix system.  The overall </a:t>
            </a:r>
            <a:r>
              <a:rPr lang="en-US" sz="1200" kern="1200" dirty="0">
                <a:solidFill>
                  <a:schemeClr val="tx1"/>
                </a:solidFill>
                <a:effectLst/>
                <a:latin typeface="+mn-lt"/>
                <a:ea typeface="+mn-ea"/>
                <a:cs typeface="+mn-cs"/>
              </a:rPr>
              <a:t>Summative Teacher Effectiveness Rating differentiates Teacher Effectiveness into one of three performance categories: Below Expectations, Meets Expectations, or Exceeds Expectations.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Combining the two ratings into a Summative Teacher</a:t>
            </a:r>
            <a:r>
              <a:rPr lang="en-US" baseline="0" dirty="0"/>
              <a:t> Effectiveness Rating is no longer required, though.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66</a:t>
            </a:fld>
            <a:endParaRPr lang="en-US"/>
          </a:p>
        </p:txBody>
      </p:sp>
    </p:spTree>
    <p:extLst>
      <p:ext uri="{BB962C8B-B14F-4D97-AF65-F5344CB8AC3E}">
        <p14:creationId xmlns:p14="http://schemas.microsoft.com/office/powerpoint/2010/main" val="35114819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USING A MATRIX MODEL TO DETERMINE SUMMATIVE TEACHER EFFECTIVENESS RATINGS </a:t>
            </a:r>
            <a:endParaRPr lang="en-US" dirty="0"/>
          </a:p>
          <a:p>
            <a:r>
              <a:rPr lang="en-US" sz="1200" kern="1200" dirty="0">
                <a:solidFill>
                  <a:schemeClr val="tx1"/>
                </a:solidFill>
                <a:effectLst/>
                <a:latin typeface="+mn-lt"/>
                <a:ea typeface="+mn-ea"/>
                <a:cs typeface="+mn-cs"/>
              </a:rPr>
              <a:t>The recommended matrix model does not rely on uniform, prescriptive formulas to calculate a Summative Teacher Effectiveness Rating. Instead, the matrix guides the assignment of the Summative Teacher Effectiveness Rating while providing opportunities for professional judgment to be exercised. </a:t>
            </a:r>
            <a:endParaRPr lang="en-US" dirty="0"/>
          </a:p>
          <a:p>
            <a:r>
              <a:rPr lang="en-US" sz="1200" kern="1200" dirty="0">
                <a:solidFill>
                  <a:schemeClr val="tx1"/>
                </a:solidFill>
                <a:effectLst/>
                <a:latin typeface="+mn-lt"/>
                <a:ea typeface="+mn-ea"/>
                <a:cs typeface="+mn-cs"/>
              </a:rPr>
              <a:t>Professional Practice and Student Growth Ratings are represented in the columns and rows of the matrix. The Summative Teacher Effectiveness Rating, determined by the intersection of the two individual ratings, translates into one of three required performance categories. </a:t>
            </a:r>
            <a:endParaRPr lang="en-US" dirty="0"/>
          </a:p>
          <a:p>
            <a:r>
              <a:rPr lang="en-US" sz="1200" kern="1200" dirty="0">
                <a:solidFill>
                  <a:schemeClr val="tx1"/>
                </a:solidFill>
                <a:effectLst/>
                <a:latin typeface="+mn-lt"/>
                <a:ea typeface="+mn-ea"/>
                <a:cs typeface="+mn-cs"/>
              </a:rPr>
              <a:t>The physical construction of the recommended Summative Rating Matrix reflects the emphasis placed on professional practice evaluations. A closer examination of all 12 areas of intersection reinforces the priority placed on professional practice evaluations. For example, a teacher earning a Professional Practice Rating of Proficient or Distinguished is, by default, assigned a Summative Teacher Effectiveness Rating of at least Meets Expectations.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67</a:t>
            </a:fld>
            <a:endParaRPr lang="en-US"/>
          </a:p>
        </p:txBody>
      </p:sp>
    </p:spTree>
    <p:extLst>
      <p:ext uri="{BB962C8B-B14F-4D97-AF65-F5344CB8AC3E}">
        <p14:creationId xmlns:p14="http://schemas.microsoft.com/office/powerpoint/2010/main" val="36339810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view highlights the student growth rating which is delineated</a:t>
            </a:r>
            <a:r>
              <a:rPr lang="en-US" baseline="0" dirty="0"/>
              <a:t> by the rows running left to right.  There are three categories of student growth: Low, Expected, and High.  The student growth rating is based on the percentage of goal attainment as explained in previous modules. </a:t>
            </a:r>
          </a:p>
          <a:p>
            <a:endParaRPr lang="en-US" baseline="0" dirty="0"/>
          </a:p>
          <a:p>
            <a:r>
              <a:rPr lang="en-US" sz="1200" kern="1200" dirty="0">
                <a:solidFill>
                  <a:schemeClr val="tx1"/>
                </a:solidFill>
                <a:effectLst/>
                <a:latin typeface="+mn-lt"/>
                <a:ea typeface="+mn-ea"/>
                <a:cs typeface="+mn-cs"/>
              </a:rPr>
              <a:t>Student Growth as One Significant Factor </a:t>
            </a:r>
            <a:endParaRPr lang="en-US" dirty="0"/>
          </a:p>
          <a:p>
            <a:r>
              <a:rPr lang="en-US" sz="1200" kern="1200" dirty="0">
                <a:solidFill>
                  <a:schemeClr val="tx1"/>
                </a:solidFill>
                <a:effectLst/>
                <a:latin typeface="+mn-lt"/>
                <a:ea typeface="+mn-ea"/>
                <a:cs typeface="+mn-cs"/>
              </a:rPr>
              <a:t>The design of the recommended Summative Rating Matrix assigns significance to student growth measures while maintaining focus on evaluations relative to professional practices based on the South Dakota Framework for Teaching. Student growth remains a key piece of the system, as no educator receiving the lowest Student Growth Rating can receive the highest Summative Teacher Effectiveness Rating within the system.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68</a:t>
            </a:fld>
            <a:endParaRPr lang="en-US"/>
          </a:p>
        </p:txBody>
      </p:sp>
    </p:spTree>
    <p:extLst>
      <p:ext uri="{BB962C8B-B14F-4D97-AF65-F5344CB8AC3E}">
        <p14:creationId xmlns:p14="http://schemas.microsoft.com/office/powerpoint/2010/main" val="630968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Examining the placement of the colored square within the matrix</a:t>
            </a:r>
            <a:r>
              <a:rPr lang="en-US" baseline="0" dirty="0"/>
              <a:t> and comparing that to the rating categories key below the graphic, we can see that a summative score that falls in the pink boxes is a below expectations rating, a score that falls in the gray boxes is a meets expectations rating, and a score that falls in the royal blue boxes is an exceeds expectations rating. </a:t>
            </a:r>
          </a:p>
          <a:p>
            <a:endParaRPr lang="en-US" baseline="0" dirty="0"/>
          </a:p>
          <a:p>
            <a:r>
              <a:rPr lang="en-US" baseline="0" dirty="0"/>
              <a:t>Please note that earning the lowest or highest score in either professional practices or student growth does not automatically indicate a low or high summative rating.  Both parts play a role in the summative score. </a:t>
            </a:r>
            <a:endParaRPr lang="en-US" dirty="0"/>
          </a:p>
          <a:p>
            <a:endParaRPr lang="en-US" dirty="0"/>
          </a:p>
          <a:p>
            <a:r>
              <a:rPr lang="en-US" dirty="0"/>
              <a:t>The graphic shows a simple example of using the scoring matrix to identify a summative score.  In this example, we see that the professional practices rating</a:t>
            </a:r>
            <a:r>
              <a:rPr lang="en-US" baseline="0" dirty="0"/>
              <a:t> of proficient was earned, and the student growth rating of expected was achieved.  We can simply intersect the two points to indicate this teacher earned a rating of meets expectations.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69</a:t>
            </a:fld>
            <a:endParaRPr lang="en-US"/>
          </a:p>
        </p:txBody>
      </p:sp>
    </p:spTree>
    <p:extLst>
      <p:ext uri="{BB962C8B-B14F-4D97-AF65-F5344CB8AC3E}">
        <p14:creationId xmlns:p14="http://schemas.microsoft.com/office/powerpoint/2010/main" val="3810263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next few slides will compare the minimum requirements &amp; the model recommendations of the teacher effectiveness model.  Districts and attendance</a:t>
            </a:r>
            <a:r>
              <a:rPr lang="en-US" baseline="0" dirty="0"/>
              <a:t> centers within districts have autonomy to develop and implement the model that will best meet the needs of their staff and students and support increased student achievement.  A full text document outlining the minimum requirements and model recommendations can be found in the TE handbook on the DOE website.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7</a:t>
            </a:fld>
            <a:endParaRPr lang="en-US"/>
          </a:p>
        </p:txBody>
      </p:sp>
    </p:spTree>
    <p:extLst>
      <p:ext uri="{BB962C8B-B14F-4D97-AF65-F5344CB8AC3E}">
        <p14:creationId xmlns:p14="http://schemas.microsoft.com/office/powerpoint/2010/main" val="14750863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charset="0"/>
              </a:rPr>
              <a:t>For example….</a:t>
            </a:r>
          </a:p>
          <a:p>
            <a:pPr>
              <a:spcBef>
                <a:spcPct val="0"/>
              </a:spcBef>
            </a:pPr>
            <a:r>
              <a:rPr lang="en-US" dirty="0">
                <a:latin typeface="Calibri" charset="0"/>
              </a:rPr>
              <a:t>Teacher A has been</a:t>
            </a:r>
            <a:r>
              <a:rPr lang="en-US" baseline="0" dirty="0">
                <a:latin typeface="Calibri" charset="0"/>
              </a:rPr>
              <a:t> observed and demonstrated proficiency in professional practice ratings </a:t>
            </a:r>
            <a:r>
              <a:rPr lang="en-US" dirty="0">
                <a:latin typeface="Calibri" charset="0"/>
              </a:rPr>
              <a:t>and has artifacts/evidence that support a Proficient level of performance according to The SD Framework (Danielson). </a:t>
            </a:r>
          </a:p>
          <a:p>
            <a:pPr>
              <a:spcBef>
                <a:spcPct val="0"/>
              </a:spcBef>
            </a:pPr>
            <a:r>
              <a:rPr lang="en-US" dirty="0">
                <a:latin typeface="Calibri" charset="0"/>
              </a:rPr>
              <a:t>SLO’s are set, monitored and “Expected” growth is achieved.</a:t>
            </a:r>
          </a:p>
          <a:p>
            <a:pPr>
              <a:spcBef>
                <a:spcPct val="0"/>
              </a:spcBef>
            </a:pPr>
            <a:r>
              <a:rPr lang="en-US" dirty="0">
                <a:latin typeface="Calibri" charset="0"/>
              </a:rPr>
              <a:t>The two measures are applied to the matrix and where the two meet indicate “Meets Expectations” Rating for Teacher A. </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70</a:t>
            </a:fld>
            <a:endParaRPr lang="en-US"/>
          </a:p>
        </p:txBody>
      </p:sp>
    </p:spTree>
    <p:extLst>
      <p:ext uri="{BB962C8B-B14F-4D97-AF65-F5344CB8AC3E}">
        <p14:creationId xmlns:p14="http://schemas.microsoft.com/office/powerpoint/2010/main" val="36573554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EXERCISING PROFESSIONAL JUDGMENT TO ADJUST TEACHER EFFECTIVENESS RATINGS </a:t>
            </a:r>
            <a:endParaRPr lang="en-US" dirty="0"/>
          </a:p>
          <a:p>
            <a:r>
              <a:rPr lang="en-US" sz="1200" kern="1200" dirty="0">
                <a:solidFill>
                  <a:schemeClr val="tx1"/>
                </a:solidFill>
                <a:effectLst/>
                <a:latin typeface="+mn-lt"/>
                <a:ea typeface="+mn-ea"/>
                <a:cs typeface="+mn-cs"/>
              </a:rPr>
              <a:t>The Summative Rating Matrix embeds opportunities for professional judgment to play a role in the assignment of a Summative Teacher Effectiveness Rating. In the four areas in which one rating is very high and another rating is very low, individual ratings are reviewed to ensure the rating is fair and accurate based on all evidence collected. The teacher and evaluator may agree that additional evidence may be required, and Summative Teacher Effectiveness Ratings can be adjusted if it is determined that the outcome misrepresents teaching performance. </a:t>
            </a:r>
          </a:p>
          <a:p>
            <a:endParaRPr lang="en-US" dirty="0"/>
          </a:p>
          <a:p>
            <a:r>
              <a:rPr lang="en-US" sz="1200" kern="1200" dirty="0">
                <a:solidFill>
                  <a:schemeClr val="tx1"/>
                </a:solidFill>
                <a:effectLst/>
                <a:latin typeface="+mn-lt"/>
                <a:ea typeface="+mn-ea"/>
                <a:cs typeface="+mn-cs"/>
              </a:rPr>
              <a:t>Supporting Professional Judgment with Evidence and Documentation </a:t>
            </a:r>
            <a:endParaRPr lang="en-US" dirty="0"/>
          </a:p>
          <a:p>
            <a:r>
              <a:rPr lang="en-US" sz="1200" kern="1200" dirty="0">
                <a:solidFill>
                  <a:schemeClr val="tx1"/>
                </a:solidFill>
                <a:effectLst/>
                <a:latin typeface="+mn-lt"/>
                <a:ea typeface="+mn-ea"/>
                <a:cs typeface="+mn-cs"/>
              </a:rPr>
              <a:t>High quality implementation of the South Dakota Teacher Effectiveness System is intended to establish a firm connection between instructional practice and student academic outcomes. Exercising professional judgment should be rare; reserved only for situations in which the body of evidence clearly demonstrates that a Summative Teacher Effectiveness Rating is not truly reflective of teaching performance. When professional judgment is exercised, principals include evidence and rationale in narrative form along with the summative results. If a teacher ultimately disagrees with a principal’s use of professional judgment, teachers supply evidence and accompanying narrative to accompany the summative results.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Tracking the Use of Professional Judgment </a:t>
            </a:r>
            <a:endParaRPr lang="en-US" dirty="0"/>
          </a:p>
          <a:p>
            <a:r>
              <a:rPr lang="en-US" sz="1200" kern="1200" dirty="0">
                <a:solidFill>
                  <a:schemeClr val="tx1"/>
                </a:solidFill>
                <a:effectLst/>
                <a:latin typeface="+mn-lt"/>
                <a:ea typeface="+mn-ea"/>
                <a:cs typeface="+mn-cs"/>
              </a:rPr>
              <a:t>High quality implementation of the South Dakota Teacher Effectiveness System requires public school districts to track the number of times professional judgment is exercised. The data may be used to document any needed revisions or changes to the district’s policies, practice, or procedures. </a:t>
            </a:r>
            <a:endParaRPr lang="en-US" dirty="0">
              <a:latin typeface="Calibri" charset="0"/>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71</a:t>
            </a:fld>
            <a:endParaRPr lang="en-US"/>
          </a:p>
        </p:txBody>
      </p:sp>
    </p:spTree>
    <p:extLst>
      <p:ext uri="{BB962C8B-B14F-4D97-AF65-F5344CB8AC3E}">
        <p14:creationId xmlns:p14="http://schemas.microsoft.com/office/powerpoint/2010/main" val="19035874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charset="0"/>
              </a:rPr>
              <a:t>Another example.</a:t>
            </a:r>
          </a:p>
          <a:p>
            <a:pPr>
              <a:spcBef>
                <a:spcPct val="0"/>
              </a:spcBef>
            </a:pPr>
            <a:r>
              <a:rPr lang="en-US" dirty="0">
                <a:latin typeface="Calibri" charset="0"/>
              </a:rPr>
              <a:t>Teacher B has less than great observations and has artifacts/evidence that support an</a:t>
            </a:r>
            <a:r>
              <a:rPr lang="en-US" baseline="0" dirty="0">
                <a:latin typeface="Calibri" charset="0"/>
              </a:rPr>
              <a:t> Unsatisfactory</a:t>
            </a:r>
            <a:r>
              <a:rPr lang="en-US" dirty="0">
                <a:latin typeface="Calibri" charset="0"/>
              </a:rPr>
              <a:t> level of performance according to The SD Framework (Danielson). </a:t>
            </a:r>
          </a:p>
          <a:p>
            <a:pPr>
              <a:spcBef>
                <a:spcPct val="0"/>
              </a:spcBef>
            </a:pPr>
            <a:r>
              <a:rPr lang="en-US" dirty="0">
                <a:latin typeface="Calibri" charset="0"/>
              </a:rPr>
              <a:t>SLOs are set, monitored and “High” growth is achieved.</a:t>
            </a:r>
          </a:p>
          <a:p>
            <a:pPr>
              <a:spcBef>
                <a:spcPct val="0"/>
              </a:spcBef>
            </a:pPr>
            <a:r>
              <a:rPr lang="en-US" dirty="0">
                <a:latin typeface="Calibri" charset="0"/>
              </a:rPr>
              <a:t>The two measures are applied to the matrix and this teacher too falls under “Meets Expectations” Rating for Teacher B </a:t>
            </a:r>
          </a:p>
          <a:p>
            <a:pPr>
              <a:spcBef>
                <a:spcPct val="0"/>
              </a:spcBef>
            </a:pPr>
            <a:r>
              <a:rPr lang="en-US" dirty="0">
                <a:latin typeface="Calibri" charset="0"/>
              </a:rPr>
              <a:t>The rating falls under the two top/right cells,</a:t>
            </a:r>
            <a:r>
              <a:rPr lang="en-US" baseline="0" dirty="0">
                <a:latin typeface="Calibri" charset="0"/>
              </a:rPr>
              <a:t> </a:t>
            </a:r>
            <a:r>
              <a:rPr lang="en-US" dirty="0">
                <a:latin typeface="Calibri" charset="0"/>
              </a:rPr>
              <a:t>therefore it is a rating that is “subject to review” and open for a judgment call from the teacher’s administrator.</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72</a:t>
            </a:fld>
            <a:endParaRPr lang="en-US"/>
          </a:p>
        </p:txBody>
      </p:sp>
    </p:spTree>
    <p:extLst>
      <p:ext uri="{BB962C8B-B14F-4D97-AF65-F5344CB8AC3E}">
        <p14:creationId xmlns:p14="http://schemas.microsoft.com/office/powerpoint/2010/main" val="3176961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charset="0"/>
              </a:rPr>
              <a:t>Another example.</a:t>
            </a:r>
          </a:p>
          <a:p>
            <a:pPr>
              <a:spcBef>
                <a:spcPct val="0"/>
              </a:spcBef>
            </a:pPr>
            <a:r>
              <a:rPr lang="en-US" dirty="0">
                <a:latin typeface="Calibri" charset="0"/>
              </a:rPr>
              <a:t>Teacher C has fantastic observations and has artifacts/evidence that support a Distinguished level of performance according to The SD Framework (Danielson). </a:t>
            </a:r>
          </a:p>
          <a:p>
            <a:pPr>
              <a:spcBef>
                <a:spcPct val="0"/>
              </a:spcBef>
            </a:pPr>
            <a:r>
              <a:rPr lang="en-US" dirty="0">
                <a:latin typeface="Calibri" charset="0"/>
              </a:rPr>
              <a:t>SLOs are set, monitored and “low” growth is achieved. (This may be a very low achieving group of students…or perhaps the “Distinguished” rating is a bit inflated?)</a:t>
            </a:r>
          </a:p>
          <a:p>
            <a:pPr>
              <a:spcBef>
                <a:spcPct val="0"/>
              </a:spcBef>
            </a:pPr>
            <a:r>
              <a:rPr lang="en-US" dirty="0">
                <a:latin typeface="Calibri" charset="0"/>
              </a:rPr>
              <a:t>The two measures are applied to the matrix and this teacher also falls under “Meets Expectations” Rating for Teacher C. </a:t>
            </a:r>
          </a:p>
          <a:p>
            <a:pPr>
              <a:spcBef>
                <a:spcPct val="0"/>
              </a:spcBef>
            </a:pPr>
            <a:r>
              <a:rPr lang="en-US" dirty="0">
                <a:latin typeface="Calibri" charset="0"/>
              </a:rPr>
              <a:t>The rating falls under the two bottom/right cells,</a:t>
            </a:r>
            <a:r>
              <a:rPr lang="en-US" baseline="0" dirty="0">
                <a:latin typeface="Calibri" charset="0"/>
              </a:rPr>
              <a:t> </a:t>
            </a:r>
            <a:r>
              <a:rPr lang="en-US" dirty="0">
                <a:latin typeface="Calibri" charset="0"/>
              </a:rPr>
              <a:t>therefore it is a rating that is “subject to review” and open for a judgment call from the administrator.</a:t>
            </a:r>
          </a:p>
          <a:p>
            <a:pPr>
              <a:spcBef>
                <a:spcPct val="0"/>
              </a:spcBef>
            </a:pPr>
            <a:endParaRPr lang="en-US" dirty="0">
              <a:latin typeface="Calibri" charset="0"/>
            </a:endParaRPr>
          </a:p>
          <a:p>
            <a:pPr>
              <a:spcBef>
                <a:spcPct val="0"/>
              </a:spcBef>
            </a:pPr>
            <a:r>
              <a:rPr lang="en-US" dirty="0">
                <a:latin typeface="Calibri" charset="0"/>
              </a:rPr>
              <a:t>In the final analysis, if the Professional Practice Rating and the Student Growth Rating are two totally opposite ratings….the administrator may choose to make a judgment call on the teachers summative rating.</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73</a:t>
            </a:fld>
            <a:endParaRPr lang="en-US"/>
          </a:p>
        </p:txBody>
      </p:sp>
    </p:spTree>
    <p:extLst>
      <p:ext uri="{BB962C8B-B14F-4D97-AF65-F5344CB8AC3E}">
        <p14:creationId xmlns:p14="http://schemas.microsoft.com/office/powerpoint/2010/main" val="23188796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It is fitting to conclude our series of TE system training with another view of this graphic, which depicts all parts of the system from professional practices and SLOs</a:t>
            </a:r>
            <a:r>
              <a:rPr lang="en-US" baseline="0" dirty="0">
                <a:latin typeface="Calibri" charset="0"/>
              </a:rPr>
              <a:t> to ratings and summative differentiated performance categories.  Additional TE resources can be found on the DOE website.  Thank you!</a:t>
            </a:r>
            <a:endParaRPr lang="en-US" dirty="0">
              <a:latin typeface="Calibri" charset="0"/>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74</a:t>
            </a:fld>
            <a:endParaRPr lang="en-US"/>
          </a:p>
        </p:txBody>
      </p:sp>
    </p:spTree>
    <p:extLst>
      <p:ext uri="{BB962C8B-B14F-4D97-AF65-F5344CB8AC3E}">
        <p14:creationId xmlns:p14="http://schemas.microsoft.com/office/powerpoint/2010/main" val="2207602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recommended model suggests selecting 8 of 22 Danielson components.  The Integrated 8 shown on this slide represents 8 components that overlap among lists generated as CTL recommendations and to best fit State Math and ELA standards and SLOs. General Component selection guidance will be addressed in an upcoming section and more information can be found in the TE handbook on the DOE website.  </a:t>
            </a: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8</a:t>
            </a:fld>
            <a:endParaRPr lang="en-US"/>
          </a:p>
        </p:txBody>
      </p:sp>
    </p:spTree>
    <p:extLst>
      <p:ext uri="{BB962C8B-B14F-4D97-AF65-F5344CB8AC3E}">
        <p14:creationId xmlns:p14="http://schemas.microsoft.com/office/powerpoint/2010/main" val="479537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a:t>
            </a:r>
            <a:r>
              <a:rPr lang="en-US" baseline="0" dirty="0"/>
              <a:t> it is a requirement that all teachers earn a professional practice rating, t</a:t>
            </a:r>
            <a:r>
              <a:rPr lang="en-US" dirty="0"/>
              <a:t>he</a:t>
            </a:r>
            <a:r>
              <a:rPr lang="en-US" baseline="0" dirty="0"/>
              <a:t> model recommends using a standards-based rubric.  Each of the 22 Danielson components has an accompanying rubric with descriptions of each performance level as well as examples and critical attributes of both the component and its performance levels.  These rubrics can be found on the DOE website and districts choosing to use Frontline will find the rubrics embedded into both the formal and informal observations as well as the walkthrough feature, if desired.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9</a:t>
            </a:fld>
            <a:endParaRPr lang="en-US"/>
          </a:p>
        </p:txBody>
      </p:sp>
    </p:spTree>
    <p:extLst>
      <p:ext uri="{BB962C8B-B14F-4D97-AF65-F5344CB8AC3E}">
        <p14:creationId xmlns:p14="http://schemas.microsoft.com/office/powerpoint/2010/main" val="507721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descr="South Dakota Department of Education logo">
            <a:extLst>
              <a:ext uri="{FF2B5EF4-FFF2-40B4-BE49-F238E27FC236}">
                <a16:creationId xmlns:a16="http://schemas.microsoft.com/office/drawing/2014/main" id="{8AA36ED2-F43B-EE89-A323-5366058C4046}"/>
              </a:ext>
            </a:extLst>
          </p:cNvPr>
          <p:cNvPicPr>
            <a:picLocks noChangeAspect="1"/>
          </p:cNvPicPr>
          <p:nvPr userDrawn="1"/>
        </p:nvPicPr>
        <p:blipFill>
          <a:blip r:embed="rId3"/>
          <a:stretch>
            <a:fillRect/>
          </a:stretch>
        </p:blipFill>
        <p:spPr>
          <a:xfrm>
            <a:off x="1001487" y="1007210"/>
            <a:ext cx="3058886" cy="676745"/>
          </a:xfrm>
          <a:prstGeom prst="rect">
            <a:avLst/>
          </a:prstGeom>
        </p:spPr>
      </p:pic>
    </p:spTree>
    <p:extLst>
      <p:ext uri="{BB962C8B-B14F-4D97-AF65-F5344CB8AC3E}">
        <p14:creationId xmlns:p14="http://schemas.microsoft.com/office/powerpoint/2010/main" val="165116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3" name="Picture 2" descr="South Dakota Department of Education">
            <a:extLst>
              <a:ext uri="{FF2B5EF4-FFF2-40B4-BE49-F238E27FC236}">
                <a16:creationId xmlns:a16="http://schemas.microsoft.com/office/drawing/2014/main" id="{29E25676-C113-4EBA-01A0-F2B4052A239B}"/>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17490096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bg1">
                    <a:lumMod val="95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bg1">
                    <a:lumMod val="95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extBox 6">
            <a:extLst>
              <a:ext uri="{FF2B5EF4-FFF2-40B4-BE49-F238E27FC236}">
                <a16:creationId xmlns:a16="http://schemas.microsoft.com/office/drawing/2014/main" id="{14546A9E-A721-680A-CF5E-89127A98AD48}"/>
              </a:ext>
            </a:extLst>
          </p:cNvPr>
          <p:cNvSpPr txBox="1"/>
          <p:nvPr userDrawn="1"/>
        </p:nvSpPr>
        <p:spPr bwMode="gray">
          <a:xfrm rot="10800000">
            <a:off x="10016622" y="2336193"/>
            <a:ext cx="801912" cy="1569660"/>
          </a:xfrm>
          <a:prstGeom prst="rect">
            <a:avLst/>
          </a:prstGeom>
          <a:noFill/>
        </p:spPr>
        <p:txBody>
          <a:bodyPr wrap="square" rtlCol="0">
            <a:spAutoFit/>
          </a:bodyPr>
          <a:lstStyle/>
          <a:p>
            <a:pPr algn="r"/>
            <a:r>
              <a:rPr lang="en-US" sz="9600" b="0" i="0" dirty="0">
                <a:solidFill>
                  <a:schemeClr val="bg1">
                    <a:lumMod val="95000"/>
                  </a:schemeClr>
                </a:solidFill>
                <a:latin typeface="Arial"/>
                <a:cs typeface="Arial"/>
              </a:rPr>
              <a:t>“</a:t>
            </a:r>
          </a:p>
        </p:txBody>
      </p:sp>
      <p:pic>
        <p:nvPicPr>
          <p:cNvPr id="6" name="Picture 5" descr="South Dakota Department of Education">
            <a:extLst>
              <a:ext uri="{FF2B5EF4-FFF2-40B4-BE49-F238E27FC236}">
                <a16:creationId xmlns:a16="http://schemas.microsoft.com/office/drawing/2014/main" id="{FA581680-6EEF-BF48-7776-793E36E5559C}"/>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94794457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userDrawn="1"/>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descr="South Dakota Department of Education logo">
            <a:extLst>
              <a:ext uri="{FF2B5EF4-FFF2-40B4-BE49-F238E27FC236}">
                <a16:creationId xmlns:a16="http://schemas.microsoft.com/office/drawing/2014/main" id="{B9DDAE7B-BC9F-4152-12F6-69E4BFEC27CB}"/>
              </a:ext>
            </a:extLst>
          </p:cNvPr>
          <p:cNvPicPr>
            <a:picLocks noChangeAspect="1"/>
          </p:cNvPicPr>
          <p:nvPr userDrawn="1"/>
        </p:nvPicPr>
        <p:blipFill>
          <a:blip r:embed="rId3"/>
          <a:stretch>
            <a:fillRect/>
          </a:stretch>
        </p:blipFill>
        <p:spPr>
          <a:xfrm>
            <a:off x="1001487" y="1007210"/>
            <a:ext cx="3058886" cy="676745"/>
          </a:xfrm>
          <a:prstGeom prst="rect">
            <a:avLst/>
          </a:prstGeom>
        </p:spPr>
      </p:pic>
    </p:spTree>
    <p:extLst>
      <p:ext uri="{BB962C8B-B14F-4D97-AF65-F5344CB8AC3E}">
        <p14:creationId xmlns:p14="http://schemas.microsoft.com/office/powerpoint/2010/main" val="42041854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pic>
        <p:nvPicPr>
          <p:cNvPr id="4" name="Picture 3" descr="South Dakota Department of Education">
            <a:extLst>
              <a:ext uri="{FF2B5EF4-FFF2-40B4-BE49-F238E27FC236}">
                <a16:creationId xmlns:a16="http://schemas.microsoft.com/office/drawing/2014/main" id="{55A8515D-24AC-ED01-11D2-087F494A3B43}"/>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26600887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pic>
        <p:nvPicPr>
          <p:cNvPr id="4" name="Picture 3" descr="South Dakota Department of Education">
            <a:extLst>
              <a:ext uri="{FF2B5EF4-FFF2-40B4-BE49-F238E27FC236}">
                <a16:creationId xmlns:a16="http://schemas.microsoft.com/office/drawing/2014/main" id="{30F6BED3-2289-0737-2C6E-2C110B902DF0}"/>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93061300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South Dakota Department of Education">
            <a:extLst>
              <a:ext uri="{FF2B5EF4-FFF2-40B4-BE49-F238E27FC236}">
                <a16:creationId xmlns:a16="http://schemas.microsoft.com/office/drawing/2014/main" id="{3BB33DCA-09C6-DEAD-90A4-9E0548851183}"/>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420602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South Dakota Department of Education">
            <a:extLst>
              <a:ext uri="{FF2B5EF4-FFF2-40B4-BE49-F238E27FC236}">
                <a16:creationId xmlns:a16="http://schemas.microsoft.com/office/drawing/2014/main" id="{C21A80B6-9A84-E310-7999-0BEA5208CA12}"/>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70237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descr="South Dakota Department of Education logo">
            <a:extLst>
              <a:ext uri="{FF2B5EF4-FFF2-40B4-BE49-F238E27FC236}">
                <a16:creationId xmlns:a16="http://schemas.microsoft.com/office/drawing/2014/main" id="{D83CE5DA-0EE1-CB88-183D-55C141BADC6D}"/>
              </a:ext>
            </a:extLst>
          </p:cNvPr>
          <p:cNvPicPr>
            <a:picLocks noChangeAspect="1"/>
          </p:cNvPicPr>
          <p:nvPr userDrawn="1"/>
        </p:nvPicPr>
        <p:blipFill>
          <a:blip r:embed="rId3"/>
          <a:stretch>
            <a:fillRect/>
          </a:stretch>
        </p:blipFill>
        <p:spPr>
          <a:xfrm>
            <a:off x="1001487" y="1007210"/>
            <a:ext cx="3058886" cy="676745"/>
          </a:xfrm>
          <a:prstGeom prst="rect">
            <a:avLst/>
          </a:prstGeom>
        </p:spPr>
      </p:pic>
      <p:pic>
        <p:nvPicPr>
          <p:cNvPr id="7" name="Picture 6" descr="South Dakota Department of Education">
            <a:extLst>
              <a:ext uri="{FF2B5EF4-FFF2-40B4-BE49-F238E27FC236}">
                <a16:creationId xmlns:a16="http://schemas.microsoft.com/office/drawing/2014/main" id="{DCECDB56-ECB7-1E8C-7003-6A098B301722}"/>
              </a:ext>
            </a:extLst>
          </p:cNvPr>
          <p:cNvPicPr>
            <a:picLocks noChangeAspect="1"/>
          </p:cNvPicPr>
          <p:nvPr userDrawn="1"/>
        </p:nvPicPr>
        <p:blipFill>
          <a:blip r:embed="rId4"/>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84502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South Dakota Department of Education">
            <a:extLst>
              <a:ext uri="{FF2B5EF4-FFF2-40B4-BE49-F238E27FC236}">
                <a16:creationId xmlns:a16="http://schemas.microsoft.com/office/drawing/2014/main" id="{880C31EE-E517-E2BA-1062-7602C73A2922}"/>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407986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South Dakota Department of Education">
            <a:extLst>
              <a:ext uri="{FF2B5EF4-FFF2-40B4-BE49-F238E27FC236}">
                <a16:creationId xmlns:a16="http://schemas.microsoft.com/office/drawing/2014/main" id="{D3C5381C-AAFC-941D-9644-677AAFE1F0FC}"/>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213493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pic>
        <p:nvPicPr>
          <p:cNvPr id="2" name="Picture 1" descr="South Dakota Department of Education">
            <a:extLst>
              <a:ext uri="{FF2B5EF4-FFF2-40B4-BE49-F238E27FC236}">
                <a16:creationId xmlns:a16="http://schemas.microsoft.com/office/drawing/2014/main" id="{3BE50640-BC6E-94D0-6774-4AF23FEFFC1F}"/>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297128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South Dakota Department of Education">
            <a:extLst>
              <a:ext uri="{FF2B5EF4-FFF2-40B4-BE49-F238E27FC236}">
                <a16:creationId xmlns:a16="http://schemas.microsoft.com/office/drawing/2014/main" id="{2BC37F87-F369-750B-E798-1BA31A218109}"/>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191444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58993"/>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147572"/>
            <a:ext cx="2793158" cy="1330157"/>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2920181"/>
            <a:ext cx="2793158" cy="3104698"/>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South Dakota Department of Education">
            <a:extLst>
              <a:ext uri="{FF2B5EF4-FFF2-40B4-BE49-F238E27FC236}">
                <a16:creationId xmlns:a16="http://schemas.microsoft.com/office/drawing/2014/main" id="{77FCF5AA-9759-1DF0-82E5-22096285CEB6}"/>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32164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912555"/>
            <a:ext cx="3865134" cy="1695884"/>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285750" indent="-285750" algn="ctr">
              <a:buClr>
                <a:schemeClr val="tx1"/>
              </a:buClr>
              <a:buFont typeface="Arial" panose="020B0604020202020204" pitchFamily="34" charset="0"/>
              <a:buChar char="•"/>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4050890"/>
            <a:ext cx="3859212" cy="978310"/>
          </a:xfrm>
        </p:spPr>
        <p:txBody>
          <a:bodyPr>
            <a:normAutofit/>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South Dakota Department of Education">
            <a:extLst>
              <a:ext uri="{FF2B5EF4-FFF2-40B4-BE49-F238E27FC236}">
                <a16:creationId xmlns:a16="http://schemas.microsoft.com/office/drawing/2014/main" id="{BAA5AB5E-166B-F9C3-F177-ADB945FED584}"/>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10624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7">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bg2">
                    <a:lumMod val="75000"/>
                  </a:schemeClr>
                </a:solidFill>
              </a:defRPr>
            </a:lvl1pPr>
          </a:lstStyle>
          <a:p>
            <a:fld id="{2BE451C3-0FF4-47C4-B829-773ADF60F88C}" type="datetimeFigureOut">
              <a:rPr lang="en-US" smtClean="0"/>
              <a:pPr/>
              <a:t>01/08/2024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bg2">
                    <a:lumMod val="75000"/>
                  </a:schemeClr>
                </a:solidFill>
              </a:defRPr>
            </a:lvl1pPr>
          </a:lstStyle>
          <a:p>
            <a:endParaRPr lang="en-US" dirty="0"/>
          </a:p>
        </p:txBody>
      </p:sp>
    </p:spTree>
    <p:extLst>
      <p:ext uri="{BB962C8B-B14F-4D97-AF65-F5344CB8AC3E}">
        <p14:creationId xmlns:p14="http://schemas.microsoft.com/office/powerpoint/2010/main" val="245109528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2" r:id="rId10"/>
    <p:sldLayoutId id="2147483853" r:id="rId11"/>
    <p:sldLayoutId id="2147483854" r:id="rId12"/>
    <p:sldLayoutId id="2147483855" r:id="rId13"/>
    <p:sldLayoutId id="2147483856" r:id="rId14"/>
    <p:sldLayoutId id="2147483857" r:id="rId15"/>
  </p:sldLayoutIdLst>
  <p:hf sldNum="0" hdr="0" ftr="0" dt="0"/>
  <p:txStyles>
    <p:title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doestars.sd.go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doestars.sd.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563327" y="2090176"/>
            <a:ext cx="8825658" cy="2677648"/>
          </a:xfrm>
        </p:spPr>
        <p:txBody>
          <a:bodyPr/>
          <a:lstStyle/>
          <a:p>
            <a:pPr algn="ctr"/>
            <a:r>
              <a:rPr lang="en-US" sz="5400" u="sng" dirty="0">
                <a:effectLst>
                  <a:outerShdw blurRad="38100" dist="38100" dir="2700000" algn="tl">
                    <a:srgbClr val="000000">
                      <a:alpha val="43137"/>
                    </a:srgbClr>
                  </a:outerShdw>
                </a:effectLst>
              </a:rPr>
              <a:t>Teacher Effectiveness System</a:t>
            </a:r>
            <a:br>
              <a:rPr lang="en-US" sz="5400" dirty="0">
                <a:effectLst>
                  <a:outerShdw blurRad="38100" dist="38100" dir="2700000" algn="tl">
                    <a:srgbClr val="000000">
                      <a:alpha val="43137"/>
                    </a:srgbClr>
                  </a:outerShdw>
                </a:effectLst>
              </a:rPr>
            </a:br>
            <a:r>
              <a:rPr lang="en-US" sz="4800" i="1" dirty="0">
                <a:effectLst>
                  <a:outerShdw blurRad="38100" dist="38100" dir="2700000" algn="tl">
                    <a:srgbClr val="000000">
                      <a:alpha val="43137"/>
                    </a:srgbClr>
                  </a:outerShdw>
                </a:effectLst>
              </a:rPr>
              <a:t>Implementation Support for </a:t>
            </a:r>
            <a:br>
              <a:rPr lang="en-US" sz="4800" i="1" dirty="0">
                <a:effectLst>
                  <a:outerShdw blurRad="38100" dist="38100" dir="2700000" algn="tl">
                    <a:srgbClr val="000000">
                      <a:alpha val="43137"/>
                    </a:srgbClr>
                  </a:outerShdw>
                </a:effectLst>
              </a:rPr>
            </a:br>
            <a:r>
              <a:rPr lang="en-US" sz="4800" i="1" dirty="0">
                <a:effectLst>
                  <a:outerShdw blurRad="38100" dist="38100" dir="2700000" algn="tl">
                    <a:srgbClr val="000000">
                      <a:alpha val="43137"/>
                    </a:srgbClr>
                  </a:outerShdw>
                </a:effectLst>
              </a:rPr>
              <a:t>Schools in Improvement</a:t>
            </a:r>
            <a:endParaRPr lang="en-US" sz="4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447855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7B76-579F-527B-6ADC-56CC86E89AD4}"/>
              </a:ext>
            </a:extLst>
          </p:cNvPr>
          <p:cNvSpPr>
            <a:spLocks noGrp="1"/>
          </p:cNvSpPr>
          <p:nvPr>
            <p:ph type="title"/>
          </p:nvPr>
        </p:nvSpPr>
        <p:spPr>
          <a:xfrm>
            <a:off x="1154954" y="973668"/>
            <a:ext cx="10412650" cy="706964"/>
          </a:xfrm>
        </p:spPr>
        <p:txBody>
          <a:bodyPr/>
          <a:lstStyle/>
          <a:p>
            <a:r>
              <a:rPr lang="en-US" dirty="0">
                <a:effectLst>
                  <a:outerShdw blurRad="38100" dist="38100" dir="2700000" algn="tl">
                    <a:srgbClr val="000000">
                      <a:alpha val="43137"/>
                    </a:srgbClr>
                  </a:outerShdw>
                </a:effectLst>
              </a:rPr>
              <a:t>Minimum Requirements vs. Model Recommendations </a:t>
            </a:r>
          </a:p>
        </p:txBody>
      </p:sp>
      <p:sp>
        <p:nvSpPr>
          <p:cNvPr id="7" name="TextBox 6">
            <a:extLst>
              <a:ext uri="{FF2B5EF4-FFF2-40B4-BE49-F238E27FC236}">
                <a16:creationId xmlns:a16="http://schemas.microsoft.com/office/drawing/2014/main" id="{72D843D5-81D7-FFB6-49DC-757484701981}"/>
              </a:ext>
            </a:extLst>
          </p:cNvPr>
          <p:cNvSpPr txBox="1"/>
          <p:nvPr/>
        </p:nvSpPr>
        <p:spPr>
          <a:xfrm>
            <a:off x="4625265" y="2515765"/>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pic>
        <p:nvPicPr>
          <p:cNvPr id="8" name="Picture 7" descr="Teacher Effectiveness &#10;Evaluation of Student Growth&#10;Minimum Requirements:&#10;*Student Growth is a change in student achievement between two or more points in time&#10;SLOs are the chosen process for measuring student growth&#10;*SLOs target goals of student growth which:&#10;1. reflect a rigorous yet realistic expectation of student growth that can be achieved during the instructional period&#10;2. written by a teacher and approved by an evaluator&#10;*Assign a student growth rating based on attainment of SLOs&#10;*School districts wanting to use an &#10;Student growth is a change in student achievement between two or more points in time&#10;SLOs are the chosen alternative measure of student growth other than SLOs have the flexibility to crosswalk their student growth measurement using forms provided by the SD DOE&#10;Model Recommendations&#10;*Student Growth is a change in student achievement between two or more points in time&#10;&#10;SLOs are the chosen process for measuring student growth &#10;*SLOs target goals of student growth which:&#10;1. reflect a rigorous yet realistic expectation of student growth that can be achieved during the instructional period &#10;2. are written by a teacher and approved by an evaluator&#10;3. include district, school, or teacher developed assessments. Teachers assigned to tested grades and subjects should use data from state assessments as part of the SLO Process&#10;*Teachers assigned to tested grades and subjects should use data from state assessments as part of the SLO process to prioritize the learning content and analyze data to develop the baseline &#10;*Utilize the SLO Process Guide to &#10;1. Develop the SLO&#10;2. Obtain ELO approval from the evaluator&#10;3. Monitor the SLO&#10;4. Determine Student Growth Ratings&#10;&#10;*Assign a Student Growth Rating based on attainment of SLOs. The performance categories are:&#10;-low (&lt;65% attained)&#10;-expected (65-85% attained)&#10;-high (86-100% attained)&#10;&#10;One SLO per teacher for the purpose of evaluation">
            <a:extLst>
              <a:ext uri="{FF2B5EF4-FFF2-40B4-BE49-F238E27FC236}">
                <a16:creationId xmlns:a16="http://schemas.microsoft.com/office/drawing/2014/main" id="{7DEB2190-3F83-4399-D423-88208AD178F4}"/>
              </a:ext>
            </a:extLst>
          </p:cNvPr>
          <p:cNvPicPr>
            <a:picLocks noChangeAspect="1"/>
          </p:cNvPicPr>
          <p:nvPr/>
        </p:nvPicPr>
        <p:blipFill>
          <a:blip r:embed="rId3"/>
          <a:stretch>
            <a:fillRect/>
          </a:stretch>
        </p:blipFill>
        <p:spPr>
          <a:xfrm>
            <a:off x="3620002" y="1798851"/>
            <a:ext cx="4951996" cy="505914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68526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7B76-579F-527B-6ADC-56CC86E89AD4}"/>
              </a:ext>
            </a:extLst>
          </p:cNvPr>
          <p:cNvSpPr>
            <a:spLocks noGrp="1"/>
          </p:cNvSpPr>
          <p:nvPr>
            <p:ph type="title"/>
          </p:nvPr>
        </p:nvSpPr>
        <p:spPr>
          <a:xfrm>
            <a:off x="1154954" y="973668"/>
            <a:ext cx="10412650" cy="706964"/>
          </a:xfrm>
        </p:spPr>
        <p:txBody>
          <a:bodyPr/>
          <a:lstStyle/>
          <a:p>
            <a:r>
              <a:rPr lang="en-US" dirty="0">
                <a:effectLst>
                  <a:outerShdw blurRad="38100" dist="38100" dir="2700000" algn="tl">
                    <a:srgbClr val="000000">
                      <a:alpha val="43137"/>
                    </a:srgbClr>
                  </a:outerShdw>
                </a:effectLst>
              </a:rPr>
              <a:t>Minimum Requirements vs. Model Recommendations </a:t>
            </a:r>
          </a:p>
        </p:txBody>
      </p:sp>
      <p:sp>
        <p:nvSpPr>
          <p:cNvPr id="7" name="TextBox 6">
            <a:extLst>
              <a:ext uri="{FF2B5EF4-FFF2-40B4-BE49-F238E27FC236}">
                <a16:creationId xmlns:a16="http://schemas.microsoft.com/office/drawing/2014/main" id="{72D843D5-81D7-FFB6-49DC-757484701981}"/>
              </a:ext>
            </a:extLst>
          </p:cNvPr>
          <p:cNvSpPr txBox="1"/>
          <p:nvPr/>
        </p:nvSpPr>
        <p:spPr>
          <a:xfrm>
            <a:off x="4625265" y="2515765"/>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pic>
        <p:nvPicPr>
          <p:cNvPr id="8" name="Picture 7" descr="Teacher Effectiveness &#10;Evaluation of Student Growth&#10;Minimum Requirements:&#10;*Student Growth is a change in student achievement between two or more points in time&#10;SLOs are the chosen process for measuring student growth&#10;*SLOs target goals of student growth which:&#10;1. reflect a rigorous yet realistic expectation of student growth that can be achieved during the instructional period&#10;2. written by a teacher and approved by an evaluator&#10;*Assign a student growth rating based on attainment of SLOs&#10;*School districts wanting to use an &#10;Student growth is a change in student achievement between two or more points in time&#10;SLOs are the chosen alternative measure of student growth other than SLOs have the flexibility to crosswalk their student growth measurement using forms provided by the SD DOE&#10;Model Recommendations&#10;*Student Growth is a change in student achievement between two or more points in time&#10;&#10;SLOs are the chosen process for measuring student growth &#10;*SLOs target goals of student growth which:&#10;1. reflect a rigorous yet realistic expectation of student growth that can be achieved during the instructional period &#10;2. are written by a teacher and approved by an evaluator&#10;3. include district, school, or teacher developed assessments. Teachers assigned to tested grades and subjects should use data from state assessments as part of the SLO Process&#10;*Teachers assigned to tested grades and subjects should use data from state assessments as part of the SLO process to prioritize the learning content and analyze data to develop the baseline &#10;*Utilize the SLO Process Guide to &#10;1. Develop the SLO&#10;2. Obtain ELO approval from the evaluator&#10;3. Monitor the SLO&#10;4. Determine Student Growth Ratings&#10;&#10;*Assign a Student Growth Rating based on attainment of SLOs. The performance categories are:&#10;-low (&lt;65% attained)&#10;-expected (65-85% attained)&#10;-high (86-100% attained)&#10;&#10;One SLO per teacher for the purpose of evaluation">
            <a:extLst>
              <a:ext uri="{FF2B5EF4-FFF2-40B4-BE49-F238E27FC236}">
                <a16:creationId xmlns:a16="http://schemas.microsoft.com/office/drawing/2014/main" id="{7DEB2190-3F83-4399-D423-88208AD178F4}"/>
              </a:ext>
            </a:extLst>
          </p:cNvPr>
          <p:cNvPicPr>
            <a:picLocks noChangeAspect="1"/>
          </p:cNvPicPr>
          <p:nvPr/>
        </p:nvPicPr>
        <p:blipFill>
          <a:blip r:embed="rId3"/>
          <a:stretch>
            <a:fillRect/>
          </a:stretch>
        </p:blipFill>
        <p:spPr>
          <a:xfrm>
            <a:off x="3620002" y="1798851"/>
            <a:ext cx="4951996" cy="505914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4605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7B76-579F-527B-6ADC-56CC86E89AD4}"/>
              </a:ext>
            </a:extLst>
          </p:cNvPr>
          <p:cNvSpPr>
            <a:spLocks noGrp="1"/>
          </p:cNvSpPr>
          <p:nvPr>
            <p:ph type="title"/>
          </p:nvPr>
        </p:nvSpPr>
        <p:spPr>
          <a:xfrm>
            <a:off x="1154954" y="973668"/>
            <a:ext cx="10412650" cy="706964"/>
          </a:xfrm>
        </p:spPr>
        <p:txBody>
          <a:bodyPr/>
          <a:lstStyle/>
          <a:p>
            <a:r>
              <a:rPr lang="en-US" dirty="0">
                <a:effectLst>
                  <a:outerShdw blurRad="38100" dist="38100" dir="2700000" algn="tl">
                    <a:srgbClr val="000000">
                      <a:alpha val="43137"/>
                    </a:srgbClr>
                  </a:outerShdw>
                </a:effectLst>
              </a:rPr>
              <a:t>Minimum Requirements vs. Model Recommendations </a:t>
            </a:r>
          </a:p>
        </p:txBody>
      </p:sp>
      <p:sp>
        <p:nvSpPr>
          <p:cNvPr id="7" name="TextBox 6">
            <a:extLst>
              <a:ext uri="{FF2B5EF4-FFF2-40B4-BE49-F238E27FC236}">
                <a16:creationId xmlns:a16="http://schemas.microsoft.com/office/drawing/2014/main" id="{72D843D5-81D7-FFB6-49DC-757484701981}"/>
              </a:ext>
            </a:extLst>
          </p:cNvPr>
          <p:cNvSpPr txBox="1"/>
          <p:nvPr/>
        </p:nvSpPr>
        <p:spPr>
          <a:xfrm>
            <a:off x="4625265" y="2515765"/>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pic>
        <p:nvPicPr>
          <p:cNvPr id="4" name="Picture 3" descr="Summative Teacher Effectiveness Rating&#10;Minimum Requirements &#10;The Professional Practice Rating and the Student Growth Rating MAY be combined into a Summative Effectiveness Rating.&#10;The ratings include:&#10;*Below Expectations&#10;*Meets Expectations&#10;*Exceeds Expectations &#10;&#10;Model Recommendations&#10;Use the Summative Rating Matrix to combine the Professional Practice Rating and Student Growth Rating into one Summative Teacher Effectiveness Rating&#10;The ratings include:&#10;*Below Expectations&#10;*Meets Expectations&#10;*Exceeds Expectations">
            <a:extLst>
              <a:ext uri="{FF2B5EF4-FFF2-40B4-BE49-F238E27FC236}">
                <a16:creationId xmlns:a16="http://schemas.microsoft.com/office/drawing/2014/main" id="{A0411785-9DC4-ECA3-3C5F-C6A8B2EDF9E8}"/>
              </a:ext>
            </a:extLst>
          </p:cNvPr>
          <p:cNvPicPr>
            <a:picLocks noChangeAspect="1"/>
          </p:cNvPicPr>
          <p:nvPr/>
        </p:nvPicPr>
        <p:blipFill>
          <a:blip r:embed="rId3"/>
          <a:stretch>
            <a:fillRect/>
          </a:stretch>
        </p:blipFill>
        <p:spPr>
          <a:xfrm>
            <a:off x="2052077" y="3077840"/>
            <a:ext cx="8087845" cy="1974793"/>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Tree>
    <p:extLst>
      <p:ext uri="{BB962C8B-B14F-4D97-AF65-F5344CB8AC3E}">
        <p14:creationId xmlns:p14="http://schemas.microsoft.com/office/powerpoint/2010/main" val="1838012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7B76-579F-527B-6ADC-56CC86E89AD4}"/>
              </a:ext>
            </a:extLst>
          </p:cNvPr>
          <p:cNvSpPr>
            <a:spLocks noGrp="1"/>
          </p:cNvSpPr>
          <p:nvPr>
            <p:ph type="title"/>
          </p:nvPr>
        </p:nvSpPr>
        <p:spPr>
          <a:xfrm>
            <a:off x="1154954" y="973668"/>
            <a:ext cx="10412650" cy="706964"/>
          </a:xfrm>
        </p:spPr>
        <p:txBody>
          <a:bodyPr/>
          <a:lstStyle/>
          <a:p>
            <a:r>
              <a:rPr lang="en-US" dirty="0">
                <a:effectLst>
                  <a:outerShdw blurRad="38100" dist="38100" dir="2700000" algn="tl">
                    <a:srgbClr val="000000">
                      <a:alpha val="43137"/>
                    </a:srgbClr>
                  </a:outerShdw>
                </a:effectLst>
              </a:rPr>
              <a:t>Minimum Requirements vs. Model Recommendations </a:t>
            </a:r>
          </a:p>
        </p:txBody>
      </p:sp>
      <p:sp>
        <p:nvSpPr>
          <p:cNvPr id="7" name="TextBox 6">
            <a:extLst>
              <a:ext uri="{FF2B5EF4-FFF2-40B4-BE49-F238E27FC236}">
                <a16:creationId xmlns:a16="http://schemas.microsoft.com/office/drawing/2014/main" id="{72D843D5-81D7-FFB6-49DC-757484701981}"/>
              </a:ext>
            </a:extLst>
          </p:cNvPr>
          <p:cNvSpPr txBox="1"/>
          <p:nvPr/>
        </p:nvSpPr>
        <p:spPr>
          <a:xfrm>
            <a:off x="4625265" y="2515765"/>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pic>
        <p:nvPicPr>
          <p:cNvPr id="3" name="Content Placeholder 2" descr="Teacher Effectiveness&#10;Evaluation Requirements&#10;Minimum Requirements&#10;*Assigns a Professional Practice Rating&#10;*Assigns a Student Growth Rating&#10;*Will be used to guide professional growth&#10;*Provides clear, timely, and useful feedback which identifies needs and guides professional development&#10;*The Professional Practice Rating and the Student Growth Rating MAY be combined into a Summative Effectiveness Rating &#10;&#10;Model Recommendations&#10;*Assigns a Professional Practice Rating&#10;*Assigns a Student Growth Rating&#10;*Combines the Professional Practice Rating and Student Growth Rating into one Summative Teacher Effectiveness Rating&#10;*Will be used to guide professional growth&#10;*Provides clear, timely, and useful feedback which identifies needs and guides professional development ">
            <a:extLst>
              <a:ext uri="{FF2B5EF4-FFF2-40B4-BE49-F238E27FC236}">
                <a16:creationId xmlns:a16="http://schemas.microsoft.com/office/drawing/2014/main" id="{A3401B5E-DC6F-234B-C29E-19AA3B4A03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9964" y="2572212"/>
            <a:ext cx="8652072" cy="331212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8094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7B76-579F-527B-6ADC-56CC86E89AD4}"/>
              </a:ext>
            </a:extLst>
          </p:cNvPr>
          <p:cNvSpPr>
            <a:spLocks noGrp="1"/>
          </p:cNvSpPr>
          <p:nvPr>
            <p:ph type="title"/>
          </p:nvPr>
        </p:nvSpPr>
        <p:spPr>
          <a:xfrm>
            <a:off x="1154954" y="973668"/>
            <a:ext cx="10412650" cy="706964"/>
          </a:xfrm>
        </p:spPr>
        <p:txBody>
          <a:bodyPr/>
          <a:lstStyle/>
          <a:p>
            <a:r>
              <a:rPr lang="en-US" dirty="0">
                <a:effectLst>
                  <a:outerShdw blurRad="38100" dist="38100" dir="2700000" algn="tl">
                    <a:srgbClr val="000000">
                      <a:alpha val="43137"/>
                    </a:srgbClr>
                  </a:outerShdw>
                </a:effectLst>
              </a:rPr>
              <a:t>Minimum Requirements vs. Model Recommendations </a:t>
            </a:r>
          </a:p>
        </p:txBody>
      </p:sp>
      <p:sp>
        <p:nvSpPr>
          <p:cNvPr id="7" name="TextBox 6">
            <a:extLst>
              <a:ext uri="{FF2B5EF4-FFF2-40B4-BE49-F238E27FC236}">
                <a16:creationId xmlns:a16="http://schemas.microsoft.com/office/drawing/2014/main" id="{72D843D5-81D7-FFB6-49DC-757484701981}"/>
              </a:ext>
            </a:extLst>
          </p:cNvPr>
          <p:cNvSpPr txBox="1"/>
          <p:nvPr/>
        </p:nvSpPr>
        <p:spPr>
          <a:xfrm>
            <a:off x="4625265" y="2515765"/>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pic>
        <p:nvPicPr>
          <p:cNvPr id="6" name="Content Placeholder 4" descr="Evaluation Timeline&#10;Minimum Requirements&#10;First three years of employment- once per school year&#10;Four or more years of employment - at least once every two school years&#10;&#10;Model Recommendations&#10;First three years of employment - two formal observations per school year and four informal observations per school year &#10;">
            <a:extLst>
              <a:ext uri="{FF2B5EF4-FFF2-40B4-BE49-F238E27FC236}">
                <a16:creationId xmlns:a16="http://schemas.microsoft.com/office/drawing/2014/main" id="{587CD461-FBE1-6571-9C8E-808C1FCEC98E}"/>
              </a:ext>
            </a:extLst>
          </p:cNvPr>
          <p:cNvPicPr>
            <a:picLocks noGrp="1" noChangeAspect="1"/>
          </p:cNvPicPr>
          <p:nvPr>
            <p:ph idx="1"/>
          </p:nvPr>
        </p:nvPicPr>
        <p:blipFill>
          <a:blip r:embed="rId3"/>
          <a:stretch>
            <a:fillRect/>
          </a:stretch>
        </p:blipFill>
        <p:spPr>
          <a:xfrm>
            <a:off x="1897468" y="3006900"/>
            <a:ext cx="8397063" cy="2259241"/>
          </a:xfr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5283F2EF-D2D4-1C4A-4378-4C65E193F296}"/>
              </a:ext>
            </a:extLst>
          </p:cNvPr>
          <p:cNvSpPr txBox="1"/>
          <p:nvPr/>
        </p:nvSpPr>
        <p:spPr>
          <a:xfrm>
            <a:off x="4625263" y="300690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Tree>
    <p:extLst>
      <p:ext uri="{BB962C8B-B14F-4D97-AF65-F5344CB8AC3E}">
        <p14:creationId xmlns:p14="http://schemas.microsoft.com/office/powerpoint/2010/main" val="177277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termining Teacher Effectiveness&#10;Using multiple measures of professional practice and student growth.&#10;South Dakota State Teaching Standards (Danielson Framework) and Student Growth&#10;Domain 1 - Planning &amp; Preparation&#10;Domain 2 - Classroom Environment&#10;Domain 3 - Instruction&#10;Doman 4 - Professional Responsibilities&#10;&#10;SLOs - State Assessments (if assigned to a state-tested grade or subject), District Assessments, Evaluator-approved Assessments &#10;Classroom Observations and Artifacts Gathered by Teachers, Components from Each of the 4 Domains, and At Least 8 Components Chosen Based on District or School Priorities is the recommendation - Professional Practice Rating and the Growth Rating provide the Summative Rating Matrix - Professional Oversight: is the rating fair and accurate based on the evidence and data shared by the teacher? Differentiated Performance Categories - Below Expectations, Meets Expectations, and Exceeds Expectations ">
            <a:extLst>
              <a:ext uri="{FF2B5EF4-FFF2-40B4-BE49-F238E27FC236}">
                <a16:creationId xmlns:a16="http://schemas.microsoft.com/office/drawing/2014/main" id="{42B98A91-EB6C-15C2-10C5-C5DE65774C2B}"/>
              </a:ext>
            </a:extLst>
          </p:cNvPr>
          <p:cNvPicPr>
            <a:picLocks noChangeAspect="1"/>
          </p:cNvPicPr>
          <p:nvPr/>
        </p:nvPicPr>
        <p:blipFill>
          <a:blip r:embed="rId3"/>
          <a:stretch>
            <a:fillRect/>
          </a:stretch>
        </p:blipFill>
        <p:spPr>
          <a:xfrm>
            <a:off x="2655724" y="834022"/>
            <a:ext cx="6880551" cy="5665720"/>
          </a:xfrm>
          <a:prstGeom prst="rect">
            <a:avLst/>
          </a:prstGeom>
        </p:spPr>
      </p:pic>
      <p:sp>
        <p:nvSpPr>
          <p:cNvPr id="2" name="Title 1">
            <a:extLst>
              <a:ext uri="{FF2B5EF4-FFF2-40B4-BE49-F238E27FC236}">
                <a16:creationId xmlns:a16="http://schemas.microsoft.com/office/drawing/2014/main" id="{AE1E98DF-D181-E2BD-234A-415EEF3AF6A8}"/>
              </a:ext>
            </a:extLst>
          </p:cNvPr>
          <p:cNvSpPr>
            <a:spLocks noGrp="1"/>
          </p:cNvSpPr>
          <p:nvPr>
            <p:ph type="title"/>
          </p:nvPr>
        </p:nvSpPr>
        <p:spPr>
          <a:xfrm>
            <a:off x="1154954" y="-706964"/>
            <a:ext cx="8761413" cy="706964"/>
          </a:xfrm>
        </p:spPr>
        <p:txBody>
          <a:bodyPr vert="horz" lIns="91440" tIns="45720" rIns="91440" bIns="45720" rtlCol="0" anchor="b">
            <a:noAutofit/>
          </a:bodyPr>
          <a:lstStyle/>
          <a:p>
            <a:r>
              <a:rPr lang="en-US" dirty="0"/>
              <a:t>Concludes Teacher Effectiveness System Overview</a:t>
            </a:r>
          </a:p>
        </p:txBody>
      </p:sp>
    </p:spTree>
    <p:extLst>
      <p:ext uri="{BB962C8B-B14F-4D97-AF65-F5344CB8AC3E}">
        <p14:creationId xmlns:p14="http://schemas.microsoft.com/office/powerpoint/2010/main" val="1126310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3AAE-3F00-4138-81C6-4C6519072B92}"/>
              </a:ext>
            </a:extLst>
          </p:cNvPr>
          <p:cNvSpPr>
            <a:spLocks noGrp="1"/>
          </p:cNvSpPr>
          <p:nvPr>
            <p:ph type="ctrTitle"/>
          </p:nvPr>
        </p:nvSpPr>
        <p:spPr>
          <a:xfrm>
            <a:off x="1517094" y="2080620"/>
            <a:ext cx="8825658" cy="2677648"/>
          </a:xfrm>
        </p:spPr>
        <p:txBody>
          <a:bodyPr/>
          <a:lstStyle/>
          <a:p>
            <a:pPr algn="ctr"/>
            <a:r>
              <a:rPr lang="en-US" sz="5400" u="sng" dirty="0">
                <a:effectLst>
                  <a:outerShdw blurRad="38100" dist="38100" dir="2700000" algn="tl">
                    <a:srgbClr val="000000">
                      <a:alpha val="43137"/>
                    </a:srgbClr>
                  </a:outerShdw>
                </a:effectLst>
              </a:rPr>
              <a:t>Teacher Eff</a:t>
            </a:r>
            <a:r>
              <a:rPr lang="en-US" u="sng" dirty="0">
                <a:effectLst>
                  <a:outerShdw blurRad="38100" dist="38100" dir="2700000" algn="tl">
                    <a:srgbClr val="000000">
                      <a:alpha val="43137"/>
                    </a:srgbClr>
                  </a:outerShdw>
                </a:effectLst>
              </a:rPr>
              <a:t>ectiv</a:t>
            </a:r>
            <a:r>
              <a:rPr lang="en-US" sz="5400" u="sng" dirty="0">
                <a:effectLst>
                  <a:outerShdw blurRad="38100" dist="38100" dir="2700000" algn="tl">
                    <a:srgbClr val="000000">
                      <a:alpha val="43137"/>
                    </a:srgbClr>
                  </a:outerShdw>
                </a:effectLst>
              </a:rPr>
              <a:t>eness System </a:t>
            </a:r>
            <a:br>
              <a:rPr lang="en-US" sz="5400" dirty="0">
                <a:effectLst>
                  <a:outerShdw blurRad="38100" dist="38100" dir="2700000" algn="tl">
                    <a:srgbClr val="000000">
                      <a:alpha val="43137"/>
                    </a:srgbClr>
                  </a:outerShdw>
                </a:effectLst>
              </a:rPr>
            </a:br>
            <a:r>
              <a:rPr lang="en-US" i="1" dirty="0">
                <a:effectLst>
                  <a:outerShdw blurRad="38100" dist="38100" dir="2700000" algn="tl">
                    <a:srgbClr val="000000">
                      <a:alpha val="43137"/>
                    </a:srgbClr>
                  </a:outerShdw>
                </a:effectLst>
              </a:rPr>
              <a:t>Professional Practices General Overview</a:t>
            </a:r>
          </a:p>
        </p:txBody>
      </p:sp>
      <p:sp>
        <p:nvSpPr>
          <p:cNvPr id="3" name="Subtitle 2">
            <a:extLst>
              <a:ext uri="{FF2B5EF4-FFF2-40B4-BE49-F238E27FC236}">
                <a16:creationId xmlns:a16="http://schemas.microsoft.com/office/drawing/2014/main" id="{40CB2D00-9A10-25FB-7803-B23802E87694}"/>
              </a:ext>
            </a:extLst>
          </p:cNvPr>
          <p:cNvSpPr>
            <a:spLocks noGrp="1"/>
          </p:cNvSpPr>
          <p:nvPr>
            <p:ph type="subTitle" idx="1"/>
          </p:nvPr>
        </p:nvSpPr>
        <p:spPr>
          <a:xfrm>
            <a:off x="1752484" y="4758268"/>
            <a:ext cx="8825658" cy="861420"/>
          </a:xfrm>
        </p:spPr>
        <p:txBody>
          <a:bodyPr>
            <a:normAutofit fontScale="77500" lnSpcReduction="20000"/>
          </a:bodyPr>
          <a:lstStyle/>
          <a:p>
            <a:pPr algn="ctr"/>
            <a:r>
              <a:rPr lang="en-US" sz="1800" dirty="0"/>
              <a:t>SD Framework for Teaching</a:t>
            </a:r>
          </a:p>
          <a:p>
            <a:pPr algn="ctr"/>
            <a:r>
              <a:rPr lang="en-US" sz="1800" dirty="0"/>
              <a:t>Evidence &amp; Artifacts</a:t>
            </a:r>
          </a:p>
          <a:p>
            <a:pPr algn="ctr"/>
            <a:r>
              <a:rPr lang="en-US" sz="1800" dirty="0"/>
              <a:t>Scoring</a:t>
            </a:r>
          </a:p>
          <a:p>
            <a:pPr algn="ctr"/>
            <a:endParaRPr lang="en-US" dirty="0"/>
          </a:p>
        </p:txBody>
      </p:sp>
    </p:spTree>
    <p:extLst>
      <p:ext uri="{BB962C8B-B14F-4D97-AF65-F5344CB8AC3E}">
        <p14:creationId xmlns:p14="http://schemas.microsoft.com/office/powerpoint/2010/main" val="361886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termining Teacher Effectiveness&#10;Using multiple measures of professional practice and student growth.&#10;South Dakota State Teaching Standards (Danielson Framework) and Student Growth&#10;Domain 1 - Planning &amp; Preparation&#10;Domain 2 - Classroom Environment&#10;Domain 3 - Instruction&#10;Doman 4 - Professional Responsibilities&#10;&#10;SLOs - State Assessments (if assigned to a state-tested grade or subject), District Assessments, Evaluator-approved Assessments &#10;Classroom Observations and Artifacts Gathered by Teachers, Components from Each of the 4 Domains, and At Least 8 Components Chosen Based on District or School Priorities is the recommendation - Professional Practice Rating and the Growth Rating provide the Summative Rating Matrix - Professional Oversight: is the rating fair and accurate based on the evidence and data shared by the teacher? Differentiated Performance Categories - Below Expectations, Meets Expectations, and Exceeds Expectations ">
            <a:extLst>
              <a:ext uri="{FF2B5EF4-FFF2-40B4-BE49-F238E27FC236}">
                <a16:creationId xmlns:a16="http://schemas.microsoft.com/office/drawing/2014/main" id="{3144CCE5-9F11-6153-9A39-25AE07A5A120}"/>
              </a:ext>
            </a:extLst>
          </p:cNvPr>
          <p:cNvPicPr>
            <a:picLocks noChangeAspect="1"/>
          </p:cNvPicPr>
          <p:nvPr/>
        </p:nvPicPr>
        <p:blipFill>
          <a:blip r:embed="rId3"/>
          <a:stretch>
            <a:fillRect/>
          </a:stretch>
        </p:blipFill>
        <p:spPr>
          <a:xfrm>
            <a:off x="2655724" y="834022"/>
            <a:ext cx="6880551" cy="5665720"/>
          </a:xfrm>
          <a:prstGeom prst="rect">
            <a:avLst/>
          </a:prstGeom>
        </p:spPr>
      </p:pic>
      <p:sp>
        <p:nvSpPr>
          <p:cNvPr id="3" name="Title 2">
            <a:extLst>
              <a:ext uri="{FF2B5EF4-FFF2-40B4-BE49-F238E27FC236}">
                <a16:creationId xmlns:a16="http://schemas.microsoft.com/office/drawing/2014/main" id="{B8A99995-4743-2640-A76C-6408D5EAEEB4}"/>
              </a:ext>
            </a:extLst>
          </p:cNvPr>
          <p:cNvSpPr>
            <a:spLocks noGrp="1"/>
          </p:cNvSpPr>
          <p:nvPr>
            <p:ph type="title"/>
          </p:nvPr>
        </p:nvSpPr>
        <p:spPr>
          <a:xfrm>
            <a:off x="1154954" y="-706964"/>
            <a:ext cx="8761413" cy="706964"/>
          </a:xfrm>
        </p:spPr>
        <p:txBody>
          <a:bodyPr vert="horz" lIns="91440" tIns="45720" rIns="91440" bIns="45720" rtlCol="0" anchor="b">
            <a:noAutofit/>
          </a:bodyPr>
          <a:lstStyle/>
          <a:p>
            <a:r>
              <a:rPr lang="en-US" dirty="0"/>
              <a:t>Graphic: Determining Teacher Effectiveness</a:t>
            </a:r>
          </a:p>
        </p:txBody>
      </p:sp>
    </p:spTree>
    <p:extLst>
      <p:ext uri="{BB962C8B-B14F-4D97-AF65-F5344CB8AC3E}">
        <p14:creationId xmlns:p14="http://schemas.microsoft.com/office/powerpoint/2010/main" val="89824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Standards-based Performance Assessment</a:t>
            </a:r>
          </a:p>
        </p:txBody>
      </p:sp>
      <p:sp>
        <p:nvSpPr>
          <p:cNvPr id="3" name="Content Placeholder 2">
            <a:extLst>
              <a:ext uri="{FF2B5EF4-FFF2-40B4-BE49-F238E27FC236}">
                <a16:creationId xmlns:a16="http://schemas.microsoft.com/office/drawing/2014/main" id="{C996EE1F-8EC8-AC80-829F-72AA98B9207D}"/>
              </a:ext>
            </a:extLst>
          </p:cNvPr>
          <p:cNvSpPr>
            <a:spLocks noGrp="1"/>
          </p:cNvSpPr>
          <p:nvPr>
            <p:ph idx="1"/>
          </p:nvPr>
        </p:nvSpPr>
        <p:spPr>
          <a:xfrm>
            <a:off x="810922" y="2468032"/>
            <a:ext cx="8825659" cy="3416300"/>
          </a:xfrm>
        </p:spPr>
        <p:txBody>
          <a:bodyPr/>
          <a:lstStyle/>
          <a:p>
            <a:pPr marL="0" indent="0">
              <a:buNone/>
            </a:pPr>
            <a:r>
              <a:rPr lang="en-US" sz="2000" b="1" dirty="0"/>
              <a:t>School districts chose whether to adopt the South Dakota Framework for Teaching (2013 Danielson Model) or crosswalk to state teaching standards. </a:t>
            </a:r>
          </a:p>
          <a:p>
            <a:pPr marL="0" indent="0">
              <a:buNone/>
            </a:pPr>
            <a:endParaRPr lang="en-US" dirty="0"/>
          </a:p>
          <a:p>
            <a:pPr marL="514350" indent="-514350">
              <a:buFont typeface="+mj-lt"/>
              <a:buAutoNum type="arabicPeriod"/>
            </a:pPr>
            <a:r>
              <a:rPr lang="en-US" dirty="0"/>
              <a:t>Minimum: 4 Performance Standards Including 1 from Each Domain</a:t>
            </a:r>
          </a:p>
          <a:p>
            <a:pPr lvl="1">
              <a:buFont typeface="Arial" panose="020B0604020202020204" pitchFamily="34" charset="0"/>
              <a:buChar char="•"/>
            </a:pPr>
            <a:r>
              <a:rPr lang="en-US" sz="1800" dirty="0"/>
              <a:t>Local school districts may select components relevant to school or district goals. </a:t>
            </a:r>
          </a:p>
          <a:p>
            <a:pPr lvl="1"/>
            <a:endParaRPr lang="en-US" sz="1800" dirty="0"/>
          </a:p>
          <a:p>
            <a:pPr marL="514350" indent="-514350">
              <a:buFont typeface="+mj-lt"/>
              <a:buAutoNum type="arabicPeriod"/>
            </a:pPr>
            <a:r>
              <a:rPr lang="en-US" dirty="0"/>
              <a:t>Assign a Professional Practice Rating</a:t>
            </a:r>
          </a:p>
          <a:p>
            <a:pPr lvl="1">
              <a:buFont typeface="Arial" panose="020B0604020202020204" pitchFamily="34" charset="0"/>
              <a:buChar char="•"/>
            </a:pPr>
            <a:r>
              <a:rPr lang="en-US" sz="1800" dirty="0"/>
              <a:t>Defined: The rating assigned to a teacher using at least one component from each domain. </a:t>
            </a:r>
          </a:p>
          <a:p>
            <a:endParaRPr lang="en-US" dirty="0"/>
          </a:p>
        </p:txBody>
      </p:sp>
    </p:spTree>
    <p:extLst>
      <p:ext uri="{BB962C8B-B14F-4D97-AF65-F5344CB8AC3E}">
        <p14:creationId xmlns:p14="http://schemas.microsoft.com/office/powerpoint/2010/main" val="87503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73060" y="584597"/>
            <a:ext cx="8761413" cy="706964"/>
          </a:xfrm>
        </p:spPr>
        <p:txBody>
          <a:bodyPr/>
          <a:lstStyle/>
          <a:p>
            <a:r>
              <a:rPr lang="en-US" sz="3600" dirty="0">
                <a:effectLst>
                  <a:outerShdw blurRad="38100" dist="38100" dir="2700000" algn="tl">
                    <a:srgbClr val="000000">
                      <a:alpha val="43137"/>
                    </a:srgbClr>
                  </a:outerShdw>
                </a:effectLst>
              </a:rPr>
              <a:t>The South Dakota Framework for Teaching</a:t>
            </a:r>
            <a:endParaRPr lang="en-US" dirty="0">
              <a:effectLst>
                <a:outerShdw blurRad="38100" dist="38100" dir="2700000" algn="tl">
                  <a:srgbClr val="000000">
                    <a:alpha val="43137"/>
                  </a:srgbClr>
                </a:outerShdw>
              </a:effectLst>
            </a:endParaRPr>
          </a:p>
        </p:txBody>
      </p:sp>
      <p:graphicFrame>
        <p:nvGraphicFramePr>
          <p:cNvPr id="7" name="Content Placeholder 3">
            <a:extLst>
              <a:ext uri="{FF2B5EF4-FFF2-40B4-BE49-F238E27FC236}">
                <a16:creationId xmlns:a16="http://schemas.microsoft.com/office/drawing/2014/main" id="{89E2B2E0-5DDE-305C-6379-186FF34F4F37}"/>
              </a:ext>
            </a:extLst>
          </p:cNvPr>
          <p:cNvGraphicFramePr>
            <a:graphicFrameLocks noGrp="1"/>
          </p:cNvGraphicFramePr>
          <p:nvPr>
            <p:ph idx="1"/>
            <p:extLst>
              <p:ext uri="{D42A27DB-BD31-4B8C-83A1-F6EECF244321}">
                <p14:modId xmlns:p14="http://schemas.microsoft.com/office/powerpoint/2010/main" val="2972531516"/>
              </p:ext>
            </p:extLst>
          </p:nvPr>
        </p:nvGraphicFramePr>
        <p:xfrm>
          <a:off x="2129641" y="1883689"/>
          <a:ext cx="7623018" cy="4629214"/>
        </p:xfrm>
        <a:graphic>
          <a:graphicData uri="http://schemas.openxmlformats.org/drawingml/2006/table">
            <a:tbl>
              <a:tblPr firstRow="1" bandRow="1">
                <a:tableStyleId>{9DCAF9ED-07DC-4A11-8D7F-57B35C25682E}</a:tableStyleId>
              </a:tblPr>
              <a:tblGrid>
                <a:gridCol w="3811509">
                  <a:extLst>
                    <a:ext uri="{9D8B030D-6E8A-4147-A177-3AD203B41FA5}">
                      <a16:colId xmlns:a16="http://schemas.microsoft.com/office/drawing/2014/main" val="20000"/>
                    </a:ext>
                  </a:extLst>
                </a:gridCol>
                <a:gridCol w="3811509">
                  <a:extLst>
                    <a:ext uri="{9D8B030D-6E8A-4147-A177-3AD203B41FA5}">
                      <a16:colId xmlns:a16="http://schemas.microsoft.com/office/drawing/2014/main" val="20001"/>
                    </a:ext>
                  </a:extLst>
                </a:gridCol>
              </a:tblGrid>
              <a:tr h="560299">
                <a:tc>
                  <a:txBody>
                    <a:bodyPr/>
                    <a:lstStyle/>
                    <a:p>
                      <a:pPr algn="ctr"/>
                      <a:r>
                        <a:rPr lang="en-US" dirty="0">
                          <a:solidFill>
                            <a:schemeClr val="tx1"/>
                          </a:solidFill>
                        </a:rPr>
                        <a:t>Domain 1</a:t>
                      </a:r>
                    </a:p>
                    <a:p>
                      <a:pPr algn="ctr"/>
                      <a:r>
                        <a:rPr lang="en-US" dirty="0">
                          <a:solidFill>
                            <a:schemeClr val="tx1"/>
                          </a:solidFill>
                        </a:rPr>
                        <a:t>PLANNING</a:t>
                      </a:r>
                      <a:r>
                        <a:rPr lang="en-US" baseline="0" dirty="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a:solidFill>
                            <a:schemeClr val="tx1"/>
                          </a:solidFill>
                        </a:rPr>
                        <a:t>Domain</a:t>
                      </a:r>
                      <a:r>
                        <a:rPr lang="en-US" baseline="0" dirty="0">
                          <a:solidFill>
                            <a:schemeClr val="tx1"/>
                          </a:solidFill>
                        </a:rPr>
                        <a:t> 2</a:t>
                      </a:r>
                    </a:p>
                    <a:p>
                      <a:pPr algn="ctr"/>
                      <a:r>
                        <a:rPr lang="en-US" baseline="0" dirty="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574174">
                <a:tc>
                  <a:txBody>
                    <a:bodyPr/>
                    <a:lstStyle/>
                    <a:p>
                      <a:r>
                        <a:rPr lang="en-US" sz="1400" dirty="0"/>
                        <a:t>1a:</a:t>
                      </a:r>
                      <a:r>
                        <a:rPr lang="en-US" sz="1400" baseline="0" dirty="0"/>
                        <a:t> Demonstrating Knowledge of Content and Pedagogy</a:t>
                      </a:r>
                    </a:p>
                    <a:p>
                      <a:r>
                        <a:rPr lang="en-US" sz="1400" baseline="0" dirty="0"/>
                        <a:t>1b: Demonstrating Knowledge of Students</a:t>
                      </a:r>
                    </a:p>
                    <a:p>
                      <a:r>
                        <a:rPr lang="en-US" sz="1400" baseline="0" dirty="0"/>
                        <a:t>1c: Setting </a:t>
                      </a:r>
                      <a:r>
                        <a:rPr lang="en-US" sz="1400" kern="1200" dirty="0">
                          <a:solidFill>
                            <a:schemeClr val="dk1"/>
                          </a:solidFill>
                          <a:latin typeface="+mn-lt"/>
                          <a:ea typeface="+mn-ea"/>
                          <a:cs typeface="+mn-cs"/>
                        </a:rPr>
                        <a:t>Instructional</a:t>
                      </a:r>
                      <a:r>
                        <a:rPr lang="en-US" sz="1400" baseline="0" dirty="0"/>
                        <a:t> Outcomes</a:t>
                      </a:r>
                    </a:p>
                    <a:p>
                      <a:r>
                        <a:rPr lang="en-US" sz="1400" baseline="0" dirty="0"/>
                        <a:t>1d: Demonstrating Knowledge of Resources</a:t>
                      </a:r>
                    </a:p>
                    <a:p>
                      <a:r>
                        <a:rPr lang="en-US" sz="1400" baseline="0" dirty="0"/>
                        <a:t>1e: Designing Coherent Instruction</a:t>
                      </a:r>
                    </a:p>
                    <a:p>
                      <a:r>
                        <a:rPr lang="en-US" sz="1400" baseline="0" dirty="0"/>
                        <a:t>1f: Designing Student Assessments</a:t>
                      </a:r>
                    </a:p>
                    <a:p>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a:t>2a:</a:t>
                      </a:r>
                      <a:r>
                        <a:rPr lang="en-US" sz="1400" baseline="0" dirty="0"/>
                        <a:t> Creating an Environment of Respect and Rapport</a:t>
                      </a:r>
                    </a:p>
                    <a:p>
                      <a:r>
                        <a:rPr lang="en-US" sz="1400" baseline="0" dirty="0"/>
                        <a:t>2b: Establishing a Culture for Learning</a:t>
                      </a:r>
                    </a:p>
                    <a:p>
                      <a:r>
                        <a:rPr lang="en-US" sz="1400" baseline="0" dirty="0"/>
                        <a:t>2c: Managing Classroom Procedures</a:t>
                      </a:r>
                    </a:p>
                    <a:p>
                      <a:r>
                        <a:rPr lang="en-US" sz="1400" baseline="0" dirty="0"/>
                        <a:t>2d: Managing Student Behavior</a:t>
                      </a:r>
                    </a:p>
                    <a:p>
                      <a:r>
                        <a:rPr lang="en-US" sz="1400" baseline="0" dirty="0"/>
                        <a:t>2e: Organizing Physical Space</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560299">
                <a:tc>
                  <a:txBody>
                    <a:bodyPr/>
                    <a:lstStyle/>
                    <a:p>
                      <a:pPr algn="ctr"/>
                      <a:r>
                        <a:rPr lang="en-US" b="1" dirty="0">
                          <a:solidFill>
                            <a:schemeClr val="tx1"/>
                          </a:solidFill>
                        </a:rPr>
                        <a:t>Domain 4</a:t>
                      </a:r>
                    </a:p>
                    <a:p>
                      <a:pPr algn="ctr"/>
                      <a:r>
                        <a:rPr lang="en-US" b="1" dirty="0">
                          <a:solidFill>
                            <a:schemeClr val="tx1"/>
                          </a:solidFill>
                        </a:rPr>
                        <a:t>PROFESSIONAL</a:t>
                      </a:r>
                      <a:r>
                        <a:rPr lang="en-US" b="1" baseline="0" dirty="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a:solidFill>
                            <a:schemeClr val="tx1"/>
                          </a:solidFill>
                        </a:rPr>
                        <a:t>Domain</a:t>
                      </a:r>
                      <a:r>
                        <a:rPr lang="en-US" b="1" baseline="0" dirty="0">
                          <a:solidFill>
                            <a:schemeClr val="tx1"/>
                          </a:solidFill>
                        </a:rPr>
                        <a:t> 3</a:t>
                      </a:r>
                    </a:p>
                    <a:p>
                      <a:pPr algn="ctr"/>
                      <a:r>
                        <a:rPr lang="en-US" b="1" baseline="0" dirty="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1550734">
                <a:tc>
                  <a:txBody>
                    <a:bodyPr/>
                    <a:lstStyle/>
                    <a:p>
                      <a:r>
                        <a:rPr lang="en-US" sz="1400" dirty="0"/>
                        <a:t>4a: Reflecting</a:t>
                      </a:r>
                      <a:r>
                        <a:rPr lang="en-US" sz="1400" baseline="0" dirty="0"/>
                        <a:t> on Teaching</a:t>
                      </a:r>
                    </a:p>
                    <a:p>
                      <a:r>
                        <a:rPr lang="en-US" sz="1400" baseline="0" dirty="0"/>
                        <a:t>4b: Maintaining Accurate Records</a:t>
                      </a:r>
                    </a:p>
                    <a:p>
                      <a:r>
                        <a:rPr lang="en-US" sz="1400" baseline="0" dirty="0"/>
                        <a:t>4c: Communicating with Families</a:t>
                      </a:r>
                    </a:p>
                    <a:p>
                      <a:r>
                        <a:rPr lang="en-US" sz="1400" baseline="0" dirty="0"/>
                        <a:t>4d: Participating in a Professional Community</a:t>
                      </a:r>
                    </a:p>
                    <a:p>
                      <a:r>
                        <a:rPr lang="en-US" sz="1400" baseline="0" dirty="0"/>
                        <a:t>4e: Growing and Developing Professionally</a:t>
                      </a:r>
                    </a:p>
                    <a:p>
                      <a:r>
                        <a:rPr lang="en-US" sz="1400" baseline="0" dirty="0"/>
                        <a:t>4f: Showing Professionalism</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400" dirty="0"/>
                        <a:t>3a: Communicating with Students</a:t>
                      </a:r>
                    </a:p>
                    <a:p>
                      <a:r>
                        <a:rPr lang="en-US" sz="1400" dirty="0"/>
                        <a:t>3b: Using Questioning and Discussion Techniques</a:t>
                      </a:r>
                    </a:p>
                    <a:p>
                      <a:r>
                        <a:rPr lang="en-US" sz="1400" dirty="0"/>
                        <a:t>3c:</a:t>
                      </a:r>
                      <a:r>
                        <a:rPr lang="en-US" sz="1400" baseline="0" dirty="0"/>
                        <a:t> Engaging Students in Learning</a:t>
                      </a:r>
                    </a:p>
                    <a:p>
                      <a:r>
                        <a:rPr lang="en-US" sz="1400" baseline="0" dirty="0"/>
                        <a:t>3d: Using Assessment in Instruction</a:t>
                      </a:r>
                    </a:p>
                    <a:p>
                      <a:r>
                        <a:rPr lang="en-US" sz="1400" baseline="0" dirty="0"/>
                        <a:t>3e: Demonstrating Flexibility and </a:t>
                      </a:r>
                      <a:r>
                        <a:rPr lang="en-US" sz="1400" baseline="0" dirty="0" err="1"/>
                        <a:t>Responsivenes</a:t>
                      </a:r>
                      <a:endParaRPr lang="en-US" sz="1400"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8" name="Rectangle 7">
            <a:extLst>
              <a:ext uri="{FF2B5EF4-FFF2-40B4-BE49-F238E27FC236}">
                <a16:creationId xmlns:a16="http://schemas.microsoft.com/office/drawing/2014/main" id="{4AF4A2CF-6E47-205D-59C8-1EB4644A5402}"/>
              </a:ext>
            </a:extLst>
          </p:cNvPr>
          <p:cNvSpPr/>
          <p:nvPr/>
        </p:nvSpPr>
        <p:spPr>
          <a:xfrm>
            <a:off x="2176515" y="1279423"/>
            <a:ext cx="7529269" cy="584775"/>
          </a:xfrm>
          <a:prstGeom prst="rect">
            <a:avLst/>
          </a:prstGeom>
        </p:spPr>
        <p:txBody>
          <a:bodyPr wrap="square">
            <a:spAutoFit/>
          </a:bodyPr>
          <a:lstStyle/>
          <a:p>
            <a:pPr algn="ctr"/>
            <a:r>
              <a:rPr lang="en-US" sz="1600" dirty="0">
                <a:solidFill>
                  <a:schemeClr val="bg1"/>
                </a:solidFill>
              </a:rPr>
              <a:t>A proven, comprehensive definition of effective teaching (2013 Danielson Model) State Model Recommendation: </a:t>
            </a:r>
            <a:r>
              <a:rPr lang="en-US" sz="1600" b="1" u="sng" dirty="0">
                <a:solidFill>
                  <a:schemeClr val="bg1"/>
                </a:solidFill>
              </a:rPr>
              <a:t>8 components, including 1 from each domain</a:t>
            </a:r>
          </a:p>
        </p:txBody>
      </p:sp>
    </p:spTree>
    <p:extLst>
      <p:ext uri="{BB962C8B-B14F-4D97-AF65-F5344CB8AC3E}">
        <p14:creationId xmlns:p14="http://schemas.microsoft.com/office/powerpoint/2010/main" val="351423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termining Teacher Effectiveness&#10;Using multiple measures of professional practice and student growth.&#10;South Dakota State Teaching Standards (Danielson Framework) and Student Growth&#10;Domain 1 - Planning &amp; Preparation&#10;Domain 2 - Classroom Environment&#10;Domain 3 - Instruction&#10;Doman 4 - Professional Responsibilities&#10;&#10;SLOs - State Assessments (if assigned to a state-tested grade or subject), District Assessments, Evaluator-approved Assessments &#10;Classroom Observations and Artifacts Gathered by Teachers, Components from Each of the 4 Domains, and At Least 8 Components Chosen Based on District or School Priorities is the recommendation - Professional Practice Rating and the Growth Rating provide the Summative Rating Matrix - Professional Oversight: is the rating fair and accurate based on the evidence and data shared by the teacher? Differentiated Performance Categories - Below Expectations, Meets Expectations, and Exceeds Expectations ">
            <a:extLst>
              <a:ext uri="{FF2B5EF4-FFF2-40B4-BE49-F238E27FC236}">
                <a16:creationId xmlns:a16="http://schemas.microsoft.com/office/drawing/2014/main" id="{5B3F0EBC-586E-677A-6798-33E3A11FB06F}"/>
              </a:ext>
            </a:extLst>
          </p:cNvPr>
          <p:cNvPicPr>
            <a:picLocks noChangeAspect="1"/>
          </p:cNvPicPr>
          <p:nvPr/>
        </p:nvPicPr>
        <p:blipFill>
          <a:blip r:embed="rId3"/>
          <a:stretch>
            <a:fillRect/>
          </a:stretch>
        </p:blipFill>
        <p:spPr>
          <a:xfrm>
            <a:off x="2655724" y="834022"/>
            <a:ext cx="6880551" cy="5665720"/>
          </a:xfrm>
          <a:prstGeom prst="rect">
            <a:avLst/>
          </a:prstGeom>
        </p:spPr>
      </p:pic>
      <p:sp>
        <p:nvSpPr>
          <p:cNvPr id="2" name="Title 1">
            <a:extLst>
              <a:ext uri="{FF2B5EF4-FFF2-40B4-BE49-F238E27FC236}">
                <a16:creationId xmlns:a16="http://schemas.microsoft.com/office/drawing/2014/main" id="{1B25D2A4-B850-D2E8-2499-B408E6364D1C}"/>
              </a:ext>
            </a:extLst>
          </p:cNvPr>
          <p:cNvSpPr>
            <a:spLocks noGrp="1"/>
          </p:cNvSpPr>
          <p:nvPr>
            <p:ph type="title"/>
          </p:nvPr>
        </p:nvSpPr>
        <p:spPr>
          <a:xfrm>
            <a:off x="1154954" y="-706964"/>
            <a:ext cx="8761413" cy="706964"/>
          </a:xfrm>
        </p:spPr>
        <p:txBody>
          <a:bodyPr vert="horz" lIns="91440" tIns="45720" rIns="91440" bIns="45720" rtlCol="0" anchor="b">
            <a:noAutofit/>
          </a:bodyPr>
          <a:lstStyle/>
          <a:p>
            <a:r>
              <a:rPr lang="en-US" dirty="0"/>
              <a:t>Determining Teacher Effectiveness</a:t>
            </a:r>
          </a:p>
        </p:txBody>
      </p:sp>
    </p:spTree>
    <p:extLst>
      <p:ext uri="{BB962C8B-B14F-4D97-AF65-F5344CB8AC3E}">
        <p14:creationId xmlns:p14="http://schemas.microsoft.com/office/powerpoint/2010/main" val="1060704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73060" y="584597"/>
            <a:ext cx="8761413" cy="706964"/>
          </a:xfrm>
        </p:spPr>
        <p:txBody>
          <a:bodyPr/>
          <a:lstStyle/>
          <a:p>
            <a:r>
              <a:rPr lang="en-US" sz="3600" dirty="0">
                <a:effectLst>
                  <a:outerShdw blurRad="38100" dist="38100" dir="2700000" algn="tl">
                    <a:srgbClr val="000000">
                      <a:alpha val="43137"/>
                    </a:srgbClr>
                  </a:outerShdw>
                </a:effectLst>
              </a:rPr>
              <a:t>The South Dakota Framework for Teaching</a:t>
            </a:r>
            <a:endParaRPr lang="en-US"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4AF4A2CF-6E47-205D-59C8-1EB4644A5402}"/>
              </a:ext>
            </a:extLst>
          </p:cNvPr>
          <p:cNvSpPr/>
          <p:nvPr/>
        </p:nvSpPr>
        <p:spPr>
          <a:xfrm>
            <a:off x="2176515" y="1279423"/>
            <a:ext cx="7529269" cy="584775"/>
          </a:xfrm>
          <a:prstGeom prst="rect">
            <a:avLst/>
          </a:prstGeom>
        </p:spPr>
        <p:txBody>
          <a:bodyPr wrap="square">
            <a:spAutoFit/>
          </a:bodyPr>
          <a:lstStyle/>
          <a:p>
            <a:pPr algn="ctr"/>
            <a:r>
              <a:rPr lang="en-US" sz="1600" dirty="0">
                <a:solidFill>
                  <a:schemeClr val="bg1"/>
                </a:solidFill>
              </a:rPr>
              <a:t>A proven, comprehensive definition of effective teaching (2013 Danielson Model) State Model Recommendation: </a:t>
            </a:r>
            <a:r>
              <a:rPr lang="en-US" sz="1600" b="1" u="sng" dirty="0">
                <a:solidFill>
                  <a:schemeClr val="bg1"/>
                </a:solidFill>
              </a:rPr>
              <a:t>8 components, including 1 from each domain</a:t>
            </a:r>
          </a:p>
        </p:txBody>
      </p:sp>
      <p:graphicFrame>
        <p:nvGraphicFramePr>
          <p:cNvPr id="6" name="Content Placeholder 3">
            <a:extLst>
              <a:ext uri="{FF2B5EF4-FFF2-40B4-BE49-F238E27FC236}">
                <a16:creationId xmlns:a16="http://schemas.microsoft.com/office/drawing/2014/main" id="{C94C7D02-7EE9-3A71-5FDE-E1E26940463C}"/>
              </a:ext>
            </a:extLst>
          </p:cNvPr>
          <p:cNvGraphicFramePr>
            <a:graphicFrameLocks noGrp="1"/>
          </p:cNvGraphicFramePr>
          <p:nvPr>
            <p:ph idx="1"/>
            <p:extLst>
              <p:ext uri="{D42A27DB-BD31-4B8C-83A1-F6EECF244321}">
                <p14:modId xmlns:p14="http://schemas.microsoft.com/office/powerpoint/2010/main" val="2161442162"/>
              </p:ext>
            </p:extLst>
          </p:nvPr>
        </p:nvGraphicFramePr>
        <p:xfrm>
          <a:off x="1704873" y="1864198"/>
          <a:ext cx="8229600" cy="4727262"/>
        </p:xfrm>
        <a:graphic>
          <a:graphicData uri="http://schemas.openxmlformats.org/drawingml/2006/table">
            <a:tbl>
              <a:tblPr firstRow="1" bandRow="1">
                <a:tableStyleId>{9DCAF9ED-07DC-4A11-8D7F-57B35C25682E}</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55432">
                <a:tc>
                  <a:txBody>
                    <a:bodyPr/>
                    <a:lstStyle/>
                    <a:p>
                      <a:pPr algn="ctr"/>
                      <a:r>
                        <a:rPr lang="en-US" dirty="0">
                          <a:solidFill>
                            <a:schemeClr val="tx1"/>
                          </a:solidFill>
                        </a:rPr>
                        <a:t>Domain 1</a:t>
                      </a:r>
                    </a:p>
                    <a:p>
                      <a:pPr algn="ctr"/>
                      <a:r>
                        <a:rPr lang="en-US" dirty="0">
                          <a:solidFill>
                            <a:schemeClr val="tx1"/>
                          </a:solidFill>
                        </a:rPr>
                        <a:t>PLANNING</a:t>
                      </a:r>
                      <a:r>
                        <a:rPr lang="en-US" baseline="0" dirty="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a:solidFill>
                            <a:schemeClr val="tx1"/>
                          </a:solidFill>
                        </a:rPr>
                        <a:t>Domain</a:t>
                      </a:r>
                      <a:r>
                        <a:rPr lang="en-US" baseline="0" dirty="0">
                          <a:solidFill>
                            <a:schemeClr val="tx1"/>
                          </a:solidFill>
                        </a:rPr>
                        <a:t> 2</a:t>
                      </a:r>
                    </a:p>
                    <a:p>
                      <a:pPr algn="ctr"/>
                      <a:r>
                        <a:rPr lang="en-US" baseline="0" dirty="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404495">
                <a:tc>
                  <a:txBody>
                    <a:bodyPr/>
                    <a:lstStyle/>
                    <a:p>
                      <a:r>
                        <a:rPr lang="en-US" sz="1200" dirty="0"/>
                        <a:t>1a:</a:t>
                      </a:r>
                      <a:r>
                        <a:rPr lang="en-US" sz="1200" baseline="0" dirty="0"/>
                        <a:t> Demonstrating Knowledge of Content and Pedagogy</a:t>
                      </a:r>
                    </a:p>
                    <a:p>
                      <a:r>
                        <a:rPr lang="en-US" sz="1200" baseline="0" dirty="0"/>
                        <a:t>1b: Demonstrating Knowledge of Students</a:t>
                      </a:r>
                    </a:p>
                    <a:p>
                      <a:r>
                        <a:rPr lang="en-US" sz="1200" baseline="0" dirty="0"/>
                        <a:t>1c: Setting </a:t>
                      </a:r>
                      <a:r>
                        <a:rPr lang="en-US" sz="1200" kern="1200" dirty="0">
                          <a:solidFill>
                            <a:schemeClr val="dk1"/>
                          </a:solidFill>
                          <a:latin typeface="+mn-lt"/>
                          <a:ea typeface="+mn-ea"/>
                          <a:cs typeface="+mn-cs"/>
                        </a:rPr>
                        <a:t>Instructional</a:t>
                      </a:r>
                      <a:r>
                        <a:rPr lang="en-US" sz="1200" baseline="0" dirty="0"/>
                        <a:t> Outcomes</a:t>
                      </a:r>
                    </a:p>
                    <a:p>
                      <a:r>
                        <a:rPr lang="en-US" sz="1200" baseline="0" dirty="0"/>
                        <a:t>1d: Demonstrating Knowledge of Resources</a:t>
                      </a:r>
                    </a:p>
                    <a:p>
                      <a:r>
                        <a:rPr lang="en-US" sz="1200" baseline="0" dirty="0"/>
                        <a:t>1e: Designing Coherent Instruction</a:t>
                      </a:r>
                    </a:p>
                    <a:p>
                      <a:r>
                        <a:rPr lang="en-US" sz="1200" baseline="0" dirty="0"/>
                        <a:t>1f: Designing Student Assessments</a:t>
                      </a:r>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a:t>2a:</a:t>
                      </a:r>
                      <a:r>
                        <a:rPr lang="en-US" sz="1200" baseline="0" dirty="0"/>
                        <a:t> Creating an Environment of Respect and Rapport</a:t>
                      </a:r>
                    </a:p>
                    <a:p>
                      <a:r>
                        <a:rPr lang="en-US" sz="1200" baseline="0" dirty="0"/>
                        <a:t>2b: Establishing a Culture for Learning</a:t>
                      </a:r>
                    </a:p>
                    <a:p>
                      <a:r>
                        <a:rPr lang="en-US" sz="1200" baseline="0" dirty="0"/>
                        <a:t>2c: Managing Classroom Procedures</a:t>
                      </a:r>
                    </a:p>
                    <a:p>
                      <a:r>
                        <a:rPr lang="en-US" sz="1200" baseline="0" dirty="0"/>
                        <a:t>2d: Managing Student Behavior</a:t>
                      </a:r>
                    </a:p>
                    <a:p>
                      <a:r>
                        <a:rPr lang="en-US" sz="1200" baseline="0" dirty="0"/>
                        <a:t>2e: Organizing Physical Space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655432">
                <a:tc>
                  <a:txBody>
                    <a:bodyPr/>
                    <a:lstStyle/>
                    <a:p>
                      <a:pPr algn="ctr"/>
                      <a:r>
                        <a:rPr lang="en-US" b="1" dirty="0">
                          <a:solidFill>
                            <a:schemeClr val="tx1"/>
                          </a:solidFill>
                        </a:rPr>
                        <a:t>Domain 4</a:t>
                      </a:r>
                    </a:p>
                    <a:p>
                      <a:pPr algn="ctr"/>
                      <a:r>
                        <a:rPr lang="en-US" b="1" dirty="0">
                          <a:solidFill>
                            <a:schemeClr val="tx1"/>
                          </a:solidFill>
                        </a:rPr>
                        <a:t>PROFESSIONAL</a:t>
                      </a:r>
                      <a:r>
                        <a:rPr lang="en-US" b="1" baseline="0" dirty="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a:solidFill>
                            <a:schemeClr val="tx1"/>
                          </a:solidFill>
                        </a:rPr>
                        <a:t>Domain</a:t>
                      </a:r>
                      <a:r>
                        <a:rPr lang="en-US" b="1" baseline="0" dirty="0">
                          <a:solidFill>
                            <a:schemeClr val="tx1"/>
                          </a:solidFill>
                        </a:rPr>
                        <a:t> 3</a:t>
                      </a:r>
                    </a:p>
                    <a:p>
                      <a:pPr algn="ctr"/>
                      <a:r>
                        <a:rPr lang="en-US" b="1" baseline="0" dirty="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1310863">
                <a:tc>
                  <a:txBody>
                    <a:bodyPr/>
                    <a:lstStyle/>
                    <a:p>
                      <a:r>
                        <a:rPr lang="en-US" sz="1200" dirty="0"/>
                        <a:t>4a: Reflecting</a:t>
                      </a:r>
                      <a:r>
                        <a:rPr lang="en-US" sz="1200" baseline="0" dirty="0"/>
                        <a:t> on Teaching</a:t>
                      </a:r>
                    </a:p>
                    <a:p>
                      <a:r>
                        <a:rPr lang="en-US" sz="1200" baseline="0" dirty="0"/>
                        <a:t>4b: Maintaining Accurate Records</a:t>
                      </a:r>
                    </a:p>
                    <a:p>
                      <a:r>
                        <a:rPr lang="en-US" sz="1200" baseline="0" dirty="0"/>
                        <a:t>4c: Communicating with Families</a:t>
                      </a:r>
                    </a:p>
                    <a:p>
                      <a:r>
                        <a:rPr lang="en-US" sz="1200" baseline="0" dirty="0"/>
                        <a:t>4d: Participating in a Professional Community</a:t>
                      </a:r>
                    </a:p>
                    <a:p>
                      <a:r>
                        <a:rPr lang="en-US" sz="1200" baseline="0" dirty="0"/>
                        <a:t>4e: Growing and Developing Professionally</a:t>
                      </a:r>
                    </a:p>
                    <a:p>
                      <a:r>
                        <a:rPr lang="en-US" sz="1200" baseline="0" dirty="0"/>
                        <a:t>4f: Showing Professionalism</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a:t>3a: Communicating with Students</a:t>
                      </a:r>
                    </a:p>
                    <a:p>
                      <a:r>
                        <a:rPr lang="en-US" sz="1200" dirty="0"/>
                        <a:t>3b: Using Questioning and Discussion Techniques</a:t>
                      </a:r>
                    </a:p>
                    <a:p>
                      <a:r>
                        <a:rPr lang="en-US" sz="1200" dirty="0"/>
                        <a:t>3c:</a:t>
                      </a:r>
                      <a:r>
                        <a:rPr lang="en-US" sz="1200" baseline="0" dirty="0"/>
                        <a:t> Engaging Students in Learning</a:t>
                      </a:r>
                    </a:p>
                    <a:p>
                      <a:r>
                        <a:rPr lang="en-US" sz="1200" baseline="0" dirty="0"/>
                        <a:t>3d: Using Assessment in Instruction</a:t>
                      </a:r>
                    </a:p>
                    <a:p>
                      <a:r>
                        <a:rPr lang="en-US" sz="1200" baseline="0" dirty="0"/>
                        <a:t>3e: Demonstrating Flexibility and Responsiveness </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75900">
                <a:tc>
                  <a:txBody>
                    <a:bodyPr/>
                    <a:lstStyle/>
                    <a:p>
                      <a:pPr algn="ctr"/>
                      <a:r>
                        <a:rPr lang="en-US" sz="4000" b="1" dirty="0">
                          <a:solidFill>
                            <a:schemeClr val="tx1"/>
                          </a:solidFill>
                        </a:rPr>
                        <a:t>NOT</a:t>
                      </a:r>
                      <a:r>
                        <a:rPr lang="en-US" sz="4000" b="1" baseline="0" dirty="0">
                          <a:solidFill>
                            <a:schemeClr val="tx1"/>
                          </a:solidFill>
                        </a:rPr>
                        <a:t> OBSERVABLE</a:t>
                      </a:r>
                      <a:endParaRPr lang="en-US" sz="40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000" b="1" dirty="0">
                          <a:solidFill>
                            <a:schemeClr val="tx1"/>
                          </a:solidFill>
                        </a:rPr>
                        <a:t>OBSERVABLE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08662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73060" y="584597"/>
            <a:ext cx="8761413" cy="706964"/>
          </a:xfrm>
        </p:spPr>
        <p:txBody>
          <a:bodyPr/>
          <a:lstStyle/>
          <a:p>
            <a:r>
              <a:rPr lang="en-US" sz="3600" dirty="0">
                <a:effectLst>
                  <a:outerShdw blurRad="38100" dist="38100" dir="2700000" algn="tl">
                    <a:srgbClr val="000000">
                      <a:alpha val="43137"/>
                    </a:srgbClr>
                  </a:outerShdw>
                </a:effectLst>
              </a:rPr>
              <a:t>Evidence Sources: Artifacts &amp; Observations</a:t>
            </a: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9A918990-5CC0-775B-A528-B73E703E4392}"/>
              </a:ext>
            </a:extLst>
          </p:cNvPr>
          <p:cNvSpPr txBox="1"/>
          <p:nvPr/>
        </p:nvSpPr>
        <p:spPr>
          <a:xfrm>
            <a:off x="2770919" y="1200055"/>
            <a:ext cx="6097508" cy="646331"/>
          </a:xfrm>
          <a:prstGeom prst="rect">
            <a:avLst/>
          </a:prstGeom>
          <a:noFill/>
        </p:spPr>
        <p:txBody>
          <a:bodyPr wrap="square">
            <a:spAutoFit/>
          </a:bodyPr>
          <a:lstStyle/>
          <a:p>
            <a:pPr algn="ctr"/>
            <a:r>
              <a:rPr lang="en-US" sz="1800" dirty="0">
                <a:solidFill>
                  <a:schemeClr val="bg1"/>
                </a:solidFill>
              </a:rPr>
              <a:t>Evidence gathered through classroom observation and by the collection of artifacts</a:t>
            </a:r>
          </a:p>
        </p:txBody>
      </p:sp>
      <p:graphicFrame>
        <p:nvGraphicFramePr>
          <p:cNvPr id="10" name="Content Placeholder 3">
            <a:extLst>
              <a:ext uri="{FF2B5EF4-FFF2-40B4-BE49-F238E27FC236}">
                <a16:creationId xmlns:a16="http://schemas.microsoft.com/office/drawing/2014/main" id="{FA81C35C-D4B8-6AB9-8BA1-C7A0BA9EC69C}"/>
              </a:ext>
            </a:extLst>
          </p:cNvPr>
          <p:cNvGraphicFramePr>
            <a:graphicFrameLocks noGrp="1"/>
          </p:cNvGraphicFramePr>
          <p:nvPr>
            <p:ph idx="1"/>
            <p:extLst>
              <p:ext uri="{D42A27DB-BD31-4B8C-83A1-F6EECF244321}">
                <p14:modId xmlns:p14="http://schemas.microsoft.com/office/powerpoint/2010/main" val="968831646"/>
              </p:ext>
            </p:extLst>
          </p:nvPr>
        </p:nvGraphicFramePr>
        <p:xfrm>
          <a:off x="1704873" y="2013080"/>
          <a:ext cx="8229600" cy="4362964"/>
        </p:xfrm>
        <a:graphic>
          <a:graphicData uri="http://schemas.openxmlformats.org/drawingml/2006/table">
            <a:tbl>
              <a:tblPr firstRow="1" bandRow="1">
                <a:tableStyleId>{9DCAF9ED-07DC-4A11-8D7F-57B35C25682E}</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600450">
                <a:tc>
                  <a:txBody>
                    <a:bodyPr/>
                    <a:lstStyle/>
                    <a:p>
                      <a:pPr algn="ctr"/>
                      <a:r>
                        <a:rPr lang="en-US" sz="2000" dirty="0">
                          <a:solidFill>
                            <a:schemeClr val="tx1"/>
                          </a:solidFill>
                        </a:rPr>
                        <a:t>Domain 1</a:t>
                      </a:r>
                    </a:p>
                    <a:p>
                      <a:pPr algn="ctr"/>
                      <a:r>
                        <a:rPr lang="en-US" sz="2000" dirty="0">
                          <a:solidFill>
                            <a:schemeClr val="tx1"/>
                          </a:solidFill>
                        </a:rPr>
                        <a:t>PLANNING</a:t>
                      </a:r>
                      <a:r>
                        <a:rPr lang="en-US" sz="2000" baseline="0" dirty="0">
                          <a:solidFill>
                            <a:schemeClr val="tx1"/>
                          </a:solidFill>
                        </a:rPr>
                        <a:t> AND PREPARATION</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dirty="0">
                          <a:solidFill>
                            <a:schemeClr val="tx1"/>
                          </a:solidFill>
                        </a:rPr>
                        <a:t>Domain</a:t>
                      </a:r>
                      <a:r>
                        <a:rPr lang="en-US" sz="2000" baseline="0" dirty="0">
                          <a:solidFill>
                            <a:schemeClr val="tx1"/>
                          </a:solidFill>
                        </a:rPr>
                        <a:t> 2</a:t>
                      </a:r>
                    </a:p>
                    <a:p>
                      <a:pPr algn="ctr"/>
                      <a:r>
                        <a:rPr lang="en-US" sz="2000" baseline="0" dirty="0">
                          <a:solidFill>
                            <a:schemeClr val="tx1"/>
                          </a:solidFill>
                        </a:rPr>
                        <a:t>THE CLASSROOM ENVIRONMENT</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00450">
                <a:tc>
                  <a:txBody>
                    <a:bodyPr/>
                    <a:lstStyle/>
                    <a:p>
                      <a:pPr algn="ctr"/>
                      <a:r>
                        <a:rPr lang="en-US" sz="2000" b="1" dirty="0">
                          <a:solidFill>
                            <a:schemeClr val="tx1"/>
                          </a:solidFill>
                        </a:rPr>
                        <a:t>Domain 4</a:t>
                      </a:r>
                    </a:p>
                    <a:p>
                      <a:pPr algn="ctr"/>
                      <a:r>
                        <a:rPr lang="en-US" sz="2000" b="1" dirty="0">
                          <a:solidFill>
                            <a:schemeClr val="tx1"/>
                          </a:solidFill>
                        </a:rPr>
                        <a:t>PROFESSIONAL</a:t>
                      </a:r>
                      <a:r>
                        <a:rPr lang="en-US" sz="2000" b="1" baseline="0" dirty="0">
                          <a:solidFill>
                            <a:schemeClr val="tx1"/>
                          </a:solidFill>
                        </a:rPr>
                        <a:t> RESPONSIBILITIES</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1" dirty="0">
                          <a:solidFill>
                            <a:schemeClr val="tx1"/>
                          </a:solidFill>
                        </a:rPr>
                        <a:t>Domain</a:t>
                      </a:r>
                      <a:r>
                        <a:rPr lang="en-US" sz="2000" b="1" baseline="0" dirty="0">
                          <a:solidFill>
                            <a:schemeClr val="tx1"/>
                          </a:solidFill>
                        </a:rPr>
                        <a:t> 3</a:t>
                      </a:r>
                    </a:p>
                    <a:p>
                      <a:pPr algn="ctr"/>
                      <a:r>
                        <a:rPr lang="en-US" sz="2000" b="1" baseline="0" dirty="0">
                          <a:solidFill>
                            <a:schemeClr val="tx1"/>
                          </a:solidFill>
                        </a:rPr>
                        <a:t>INSTRUCTION</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1162064">
                <a:tc>
                  <a:txBody>
                    <a:bodyPr/>
                    <a:lstStyle/>
                    <a:p>
                      <a:pPr algn="ctr"/>
                      <a:r>
                        <a:rPr lang="en-US" sz="4400" b="1" dirty="0">
                          <a:solidFill>
                            <a:schemeClr val="tx1"/>
                          </a:solidFill>
                        </a:rPr>
                        <a:t>ARTIFACTS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400" b="1" dirty="0">
                          <a:solidFill>
                            <a:schemeClr val="tx1"/>
                          </a:solidFill>
                        </a:rPr>
                        <a:t>OBSERVATIONS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41038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73060" y="892415"/>
            <a:ext cx="8761413" cy="706964"/>
          </a:xfrm>
        </p:spPr>
        <p:txBody>
          <a:bodyPr/>
          <a:lstStyle/>
          <a:p>
            <a:r>
              <a:rPr lang="en-US" sz="3600" dirty="0">
                <a:effectLst>
                  <a:outerShdw blurRad="38100" dist="38100" dir="2700000" algn="tl">
                    <a:srgbClr val="000000">
                      <a:alpha val="43137"/>
                    </a:srgbClr>
                  </a:outerShdw>
                </a:effectLst>
              </a:rPr>
              <a:t>Evidence Sources</a:t>
            </a:r>
            <a:endParaRPr lang="en-US" dirty="0">
              <a:effectLst>
                <a:outerShdw blurRad="38100" dist="38100" dir="2700000" algn="tl">
                  <a:srgbClr val="000000">
                    <a:alpha val="43137"/>
                  </a:srgbClr>
                </a:outerShdw>
              </a:effectLst>
            </a:endParaRPr>
          </a:p>
        </p:txBody>
      </p:sp>
      <p:graphicFrame>
        <p:nvGraphicFramePr>
          <p:cNvPr id="7" name="Content Placeholder 6">
            <a:extLst>
              <a:ext uri="{FF2B5EF4-FFF2-40B4-BE49-F238E27FC236}">
                <a16:creationId xmlns:a16="http://schemas.microsoft.com/office/drawing/2014/main" id="{82E6F38F-561C-7DBC-B161-D661B6398B6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338732342"/>
              </p:ext>
            </p:extLst>
          </p:nvPr>
        </p:nvGraphicFramePr>
        <p:xfrm>
          <a:off x="1981200" y="159937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0950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73060" y="773736"/>
            <a:ext cx="8761413" cy="706964"/>
          </a:xfrm>
        </p:spPr>
        <p:txBody>
          <a:bodyPr/>
          <a:lstStyle/>
          <a:p>
            <a:r>
              <a:rPr lang="en-US" sz="3600" dirty="0">
                <a:effectLst>
                  <a:outerShdw blurRad="38100" dist="38100" dir="2700000" algn="tl">
                    <a:srgbClr val="000000">
                      <a:alpha val="43137"/>
                    </a:srgbClr>
                  </a:outerShdw>
                </a:effectLst>
              </a:rPr>
              <a:t>Rubric-based Evaluation</a:t>
            </a: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9A918990-5CC0-775B-A528-B73E703E4392}"/>
              </a:ext>
            </a:extLst>
          </p:cNvPr>
          <p:cNvSpPr txBox="1"/>
          <p:nvPr/>
        </p:nvSpPr>
        <p:spPr>
          <a:xfrm>
            <a:off x="2770919" y="1329155"/>
            <a:ext cx="6097508" cy="646331"/>
          </a:xfrm>
          <a:prstGeom prst="rect">
            <a:avLst/>
          </a:prstGeom>
          <a:noFill/>
        </p:spPr>
        <p:txBody>
          <a:bodyPr wrap="square">
            <a:spAutoFit/>
          </a:bodyPr>
          <a:lstStyle/>
          <a:p>
            <a:pPr algn="ctr"/>
            <a:r>
              <a:rPr lang="en-US" sz="1800" dirty="0">
                <a:solidFill>
                  <a:schemeClr val="bg1"/>
                </a:solidFill>
              </a:rPr>
              <a:t>All supporting evidence is evaluated against clear, common rubrics. </a:t>
            </a:r>
          </a:p>
        </p:txBody>
      </p:sp>
      <p:graphicFrame>
        <p:nvGraphicFramePr>
          <p:cNvPr id="7" name="Content Placeholder 3">
            <a:extLst>
              <a:ext uri="{FF2B5EF4-FFF2-40B4-BE49-F238E27FC236}">
                <a16:creationId xmlns:a16="http://schemas.microsoft.com/office/drawing/2014/main" id="{183B5B54-0B1F-F506-DA90-49A0F708FCD1}"/>
              </a:ext>
            </a:extLst>
          </p:cNvPr>
          <p:cNvGraphicFramePr>
            <a:graphicFrameLocks noGrp="1"/>
          </p:cNvGraphicFramePr>
          <p:nvPr>
            <p:ph idx="1"/>
            <p:extLst>
              <p:ext uri="{D42A27DB-BD31-4B8C-83A1-F6EECF244321}">
                <p14:modId xmlns:p14="http://schemas.microsoft.com/office/powerpoint/2010/main" val="646783950"/>
              </p:ext>
            </p:extLst>
          </p:nvPr>
        </p:nvGraphicFramePr>
        <p:xfrm>
          <a:off x="1523059" y="2103069"/>
          <a:ext cx="8229600" cy="4447864"/>
        </p:xfrm>
        <a:graphic>
          <a:graphicData uri="http://schemas.openxmlformats.org/drawingml/2006/table">
            <a:tbl>
              <a:tblPr firstRow="1" bandRow="1">
                <a:tableStyleId>{9DCAF9ED-07DC-4A11-8D7F-57B35C25682E}</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201261">
                <a:tc gridSpan="2">
                  <a:txBody>
                    <a:bodyPr/>
                    <a:lstStyle/>
                    <a:p>
                      <a:pPr algn="ctr"/>
                      <a:r>
                        <a:rPr lang="en-US" sz="2000" dirty="0">
                          <a:solidFill>
                            <a:schemeClr val="tx1"/>
                          </a:solidFill>
                        </a:rPr>
                        <a:t>Domain 1</a:t>
                      </a:r>
                    </a:p>
                    <a:p>
                      <a:pPr algn="ctr"/>
                      <a:r>
                        <a:rPr lang="en-US" sz="2000" dirty="0">
                          <a:solidFill>
                            <a:schemeClr val="tx1"/>
                          </a:solidFill>
                        </a:rPr>
                        <a:t>PLANNING</a:t>
                      </a:r>
                      <a:r>
                        <a:rPr lang="en-US" sz="2000" baseline="0" dirty="0">
                          <a:solidFill>
                            <a:schemeClr val="tx1"/>
                          </a:solidFill>
                        </a:rPr>
                        <a:t> AND PREPARATION</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gridSpan="2">
                  <a:txBody>
                    <a:bodyPr/>
                    <a:lstStyle/>
                    <a:p>
                      <a:pPr algn="ctr"/>
                      <a:r>
                        <a:rPr lang="en-US" sz="2000" dirty="0">
                          <a:solidFill>
                            <a:schemeClr val="tx1"/>
                          </a:solidFill>
                        </a:rPr>
                        <a:t>Domain</a:t>
                      </a:r>
                      <a:r>
                        <a:rPr lang="en-US" sz="2000" baseline="0" dirty="0">
                          <a:solidFill>
                            <a:schemeClr val="tx1"/>
                          </a:solidFill>
                        </a:rPr>
                        <a:t> 2</a:t>
                      </a:r>
                    </a:p>
                    <a:p>
                      <a:pPr algn="ctr"/>
                      <a:r>
                        <a:rPr lang="en-US" sz="2000" baseline="0" dirty="0">
                          <a:solidFill>
                            <a:schemeClr val="tx1"/>
                          </a:solidFill>
                        </a:rPr>
                        <a:t>THE CLASSROOM ENVIRONMENT</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201261">
                <a:tc gridSpan="2">
                  <a:txBody>
                    <a:bodyPr/>
                    <a:lstStyle/>
                    <a:p>
                      <a:pPr algn="ctr"/>
                      <a:r>
                        <a:rPr lang="en-US" sz="2000" b="1" dirty="0">
                          <a:solidFill>
                            <a:schemeClr val="tx1"/>
                          </a:solidFill>
                        </a:rPr>
                        <a:t>Domain 4</a:t>
                      </a:r>
                    </a:p>
                    <a:p>
                      <a:pPr algn="ctr"/>
                      <a:r>
                        <a:rPr lang="en-US" sz="2000" b="1" dirty="0">
                          <a:solidFill>
                            <a:schemeClr val="tx1"/>
                          </a:solidFill>
                        </a:rPr>
                        <a:t>PROFESSIONAL</a:t>
                      </a:r>
                      <a:r>
                        <a:rPr lang="en-US" sz="2000" b="1" baseline="0" dirty="0">
                          <a:solidFill>
                            <a:schemeClr val="tx1"/>
                          </a:solidFill>
                        </a:rPr>
                        <a:t> RESPONSIBILITIES</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gridSpan="2">
                  <a:txBody>
                    <a:bodyPr/>
                    <a:lstStyle/>
                    <a:p>
                      <a:pPr algn="ctr"/>
                      <a:r>
                        <a:rPr lang="en-US" sz="2000" b="1" dirty="0">
                          <a:solidFill>
                            <a:schemeClr val="tx1"/>
                          </a:solidFill>
                        </a:rPr>
                        <a:t>Domain</a:t>
                      </a:r>
                      <a:r>
                        <a:rPr lang="en-US" sz="2000" b="1" baseline="0" dirty="0">
                          <a:solidFill>
                            <a:schemeClr val="tx1"/>
                          </a:solidFill>
                        </a:rPr>
                        <a:t> 3</a:t>
                      </a:r>
                    </a:p>
                    <a:p>
                      <a:pPr algn="ctr"/>
                      <a:r>
                        <a:rPr lang="en-US" sz="2000" b="1" baseline="0" dirty="0">
                          <a:solidFill>
                            <a:schemeClr val="tx1"/>
                          </a:solidFill>
                        </a:rPr>
                        <a:t>INSTRUCTION</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1"/>
                  </a:ext>
                </a:extLst>
              </a:tr>
              <a:tr h="1173124">
                <a:tc gridSpan="4">
                  <a:txBody>
                    <a:bodyPr/>
                    <a:lstStyle/>
                    <a:p>
                      <a:pPr algn="ctr"/>
                      <a:r>
                        <a:rPr lang="en-US" sz="3600" b="1" dirty="0">
                          <a:solidFill>
                            <a:schemeClr val="tx1"/>
                          </a:solidFill>
                        </a:rPr>
                        <a:t>PERFORMANCE</a:t>
                      </a:r>
                      <a:r>
                        <a:rPr lang="en-US" sz="3600" b="1" baseline="0" dirty="0">
                          <a:solidFill>
                            <a:schemeClr val="tx1"/>
                          </a:solidFill>
                        </a:rPr>
                        <a:t> RUBRICS</a:t>
                      </a:r>
                    </a:p>
                    <a:p>
                      <a:pPr algn="ctr"/>
                      <a:r>
                        <a:rPr lang="en-US" b="1" baseline="0" dirty="0">
                          <a:solidFill>
                            <a:schemeClr val="tx1"/>
                          </a:solidFill>
                        </a:rPr>
                        <a:t>Describes performance on each component along a continuum of performance</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pPr algn="ct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endParaRPr lang="en-US"/>
                    </a:p>
                  </a:txBody>
                  <a:tcPr/>
                </a:tc>
                <a:extLst>
                  <a:ext uri="{0D108BD9-81ED-4DB2-BD59-A6C34878D82A}">
                    <a16:rowId xmlns:a16="http://schemas.microsoft.com/office/drawing/2014/main" val="10002"/>
                  </a:ext>
                </a:extLst>
              </a:tr>
              <a:tr h="872218">
                <a:tc>
                  <a:txBody>
                    <a:bodyPr/>
                    <a:lstStyle/>
                    <a:p>
                      <a:pPr algn="ctr"/>
                      <a:r>
                        <a:rPr lang="en-US" b="1" dirty="0">
                          <a:solidFill>
                            <a:schemeClr val="tx1"/>
                          </a:solidFill>
                        </a:rPr>
                        <a:t>UNSATISFACTORY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a:solidFill>
                            <a:schemeClr val="tx1"/>
                          </a:solidFill>
                        </a:rPr>
                        <a:t>BASIC</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a:solidFill>
                            <a:schemeClr val="tx1"/>
                          </a:solidFill>
                        </a:rPr>
                        <a:t>PROFICIENT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a:solidFill>
                            <a:schemeClr val="tx1"/>
                          </a:solidFill>
                        </a:rPr>
                        <a:t>DISTINGUISHED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84627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The Professional Practice Rating </a:t>
            </a:r>
          </a:p>
        </p:txBody>
      </p:sp>
      <p:sp>
        <p:nvSpPr>
          <p:cNvPr id="10" name="TextBox 9">
            <a:extLst>
              <a:ext uri="{FF2B5EF4-FFF2-40B4-BE49-F238E27FC236}">
                <a16:creationId xmlns:a16="http://schemas.microsoft.com/office/drawing/2014/main" id="{C86337BA-643E-4049-19E1-CB58AB45F371}"/>
              </a:ext>
            </a:extLst>
          </p:cNvPr>
          <p:cNvSpPr txBox="1"/>
          <p:nvPr/>
        </p:nvSpPr>
        <p:spPr>
          <a:xfrm>
            <a:off x="697117" y="2447024"/>
            <a:ext cx="11099548" cy="3739485"/>
          </a:xfrm>
          <a:prstGeom prst="rect">
            <a:avLst/>
          </a:prstGeom>
          <a:noFill/>
        </p:spPr>
        <p:txBody>
          <a:bodyPr wrap="square">
            <a:spAutoFit/>
          </a:bodyPr>
          <a:lstStyle/>
          <a:p>
            <a:pPr marL="0" indent="0">
              <a:buNone/>
            </a:pPr>
            <a:r>
              <a:rPr lang="en-US" b="1" u="sng" dirty="0"/>
              <a:t>Determined by calculating average component-level performance…</a:t>
            </a:r>
          </a:p>
          <a:p>
            <a:pPr marL="514350" indent="-514350">
              <a:buFont typeface="+mj-lt"/>
              <a:buAutoNum type="arabicPeriod"/>
            </a:pPr>
            <a:endParaRPr lang="en-US" sz="1300" b="1" dirty="0"/>
          </a:p>
          <a:p>
            <a:pPr marL="514350" indent="-514350">
              <a:buFont typeface="+mj-lt"/>
              <a:buAutoNum type="arabicPeriod"/>
            </a:pPr>
            <a:r>
              <a:rPr lang="en-US" b="1" dirty="0"/>
              <a:t>Assign point values to component-level performance</a:t>
            </a:r>
          </a:p>
          <a:p>
            <a:pPr marL="857250" lvl="1" indent="-457200"/>
            <a:r>
              <a:rPr lang="en-US" dirty="0"/>
              <a:t>Distinguished = 4; Proficient = 3; Basic = 2; Unsatisfactory = 1</a:t>
            </a:r>
          </a:p>
          <a:p>
            <a:pPr marL="514350" indent="-514350">
              <a:buFont typeface="+mj-lt"/>
              <a:buAutoNum type="arabicPeriod"/>
            </a:pPr>
            <a:endParaRPr lang="en-US" sz="1300" dirty="0"/>
          </a:p>
          <a:p>
            <a:pPr marL="514350" indent="-514350">
              <a:buFont typeface="+mj-lt"/>
              <a:buAutoNum type="arabicPeriod"/>
            </a:pPr>
            <a:r>
              <a:rPr lang="en-US" b="1" dirty="0"/>
              <a:t>Calculate an average score for all components evaluated</a:t>
            </a:r>
          </a:p>
          <a:p>
            <a:pPr marL="857250" lvl="1" indent="-457200"/>
            <a:r>
              <a:rPr lang="en-US" dirty="0"/>
              <a:t>Total points divided by number of components evaluated; all components equally weighted</a:t>
            </a:r>
          </a:p>
          <a:p>
            <a:pPr marL="514350" indent="-514350">
              <a:buFont typeface="+mj-lt"/>
              <a:buAutoNum type="arabicPeriod"/>
            </a:pPr>
            <a:endParaRPr lang="en-US" sz="1300" dirty="0"/>
          </a:p>
          <a:p>
            <a:pPr marL="514350" indent="-514350">
              <a:buFont typeface="+mj-lt"/>
              <a:buAutoNum type="arabicPeriod"/>
            </a:pPr>
            <a:r>
              <a:rPr lang="en-US" b="1" dirty="0"/>
              <a:t>Assign the overall professional practice rating</a:t>
            </a:r>
          </a:p>
          <a:p>
            <a:pPr lvl="1"/>
            <a:r>
              <a:rPr lang="en-US" dirty="0"/>
              <a:t>The average component-level score translates into one of four professional practice ratings: </a:t>
            </a:r>
          </a:p>
          <a:p>
            <a:pPr lvl="2"/>
            <a:r>
              <a:rPr lang="en-US" dirty="0"/>
              <a:t>1.00 to 1.49 = Unsatisfactory</a:t>
            </a:r>
          </a:p>
          <a:p>
            <a:pPr lvl="2"/>
            <a:r>
              <a:rPr lang="en-US" dirty="0"/>
              <a:t>1.50 to 2.49 = Basic</a:t>
            </a:r>
          </a:p>
          <a:p>
            <a:pPr lvl="2"/>
            <a:r>
              <a:rPr lang="en-US" dirty="0"/>
              <a:t>2.50 – 3.49 = Proficient</a:t>
            </a:r>
          </a:p>
          <a:p>
            <a:pPr lvl="2"/>
            <a:r>
              <a:rPr lang="en-US" dirty="0"/>
              <a:t>3.50-4.00 = Distinguished </a:t>
            </a:r>
          </a:p>
        </p:txBody>
      </p:sp>
    </p:spTree>
    <p:extLst>
      <p:ext uri="{BB962C8B-B14F-4D97-AF65-F5344CB8AC3E}">
        <p14:creationId xmlns:p14="http://schemas.microsoft.com/office/powerpoint/2010/main" val="3264521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termining Teacher Effectiveness&#10;Using multiple measures of professional practice and student growth.&#10;South Dakota State Teaching Standards (Danielson Framework) and Student Growth&#10;Domain 1 - Planning &amp; Preparation&#10;Domain 2 - Classroom Environment&#10;Domain 3 - Instruction&#10;Doman 4 - Professional Responsibilities&#10;&#10;SLOs - State Assessments (if assigned to a state-tested grade or subject), District Assessments, Evaluator-approved Assessments &#10;Classroom Observations and Artifacts Gathered by Teachers, Components from Each of the 4 Domains, and At Least 8 Components Chosen Based on District or School Priorities is the recommendation - Professional Practice Rating and the Growth Rating provide the Summative Rating Matrix - Professional Oversight: is the rating fair and accurate based on the evidence and data shared by the teacher? Differentiated Performance Categories - Below Expectations, Meets Expectations, and Exceeds Expectations ">
            <a:extLst>
              <a:ext uri="{FF2B5EF4-FFF2-40B4-BE49-F238E27FC236}">
                <a16:creationId xmlns:a16="http://schemas.microsoft.com/office/drawing/2014/main" id="{D3A8885B-D8E0-4C05-8A5B-A4FDAA6ABAA5}"/>
              </a:ext>
            </a:extLst>
          </p:cNvPr>
          <p:cNvPicPr>
            <a:picLocks noChangeAspect="1"/>
          </p:cNvPicPr>
          <p:nvPr/>
        </p:nvPicPr>
        <p:blipFill>
          <a:blip r:embed="rId3"/>
          <a:stretch>
            <a:fillRect/>
          </a:stretch>
        </p:blipFill>
        <p:spPr>
          <a:xfrm>
            <a:off x="2655724" y="834022"/>
            <a:ext cx="6880551" cy="5665720"/>
          </a:xfrm>
          <a:prstGeom prst="rect">
            <a:avLst/>
          </a:prstGeom>
        </p:spPr>
      </p:pic>
      <p:sp>
        <p:nvSpPr>
          <p:cNvPr id="3" name="Title 2">
            <a:extLst>
              <a:ext uri="{FF2B5EF4-FFF2-40B4-BE49-F238E27FC236}">
                <a16:creationId xmlns:a16="http://schemas.microsoft.com/office/drawing/2014/main" id="{6700B56C-7D6D-A852-5D87-D65A0A30FFB0}"/>
              </a:ext>
            </a:extLst>
          </p:cNvPr>
          <p:cNvSpPr>
            <a:spLocks noGrp="1"/>
          </p:cNvSpPr>
          <p:nvPr>
            <p:ph type="title"/>
          </p:nvPr>
        </p:nvSpPr>
        <p:spPr>
          <a:xfrm>
            <a:off x="1154954" y="-706964"/>
            <a:ext cx="8761413" cy="706964"/>
          </a:xfrm>
        </p:spPr>
        <p:txBody>
          <a:bodyPr vert="horz" lIns="91440" tIns="45720" rIns="91440" bIns="45720" rtlCol="0" anchor="b">
            <a:noAutofit/>
          </a:bodyPr>
          <a:lstStyle/>
          <a:p>
            <a:r>
              <a:rPr lang="en-US" dirty="0"/>
              <a:t>Review: Professional Practices Ratings</a:t>
            </a:r>
          </a:p>
        </p:txBody>
      </p:sp>
    </p:spTree>
    <p:extLst>
      <p:ext uri="{BB962C8B-B14F-4D97-AF65-F5344CB8AC3E}">
        <p14:creationId xmlns:p14="http://schemas.microsoft.com/office/powerpoint/2010/main" val="2538458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3AAE-3F00-4138-81C6-4C6519072B92}"/>
              </a:ext>
            </a:extLst>
          </p:cNvPr>
          <p:cNvSpPr>
            <a:spLocks noGrp="1"/>
          </p:cNvSpPr>
          <p:nvPr>
            <p:ph type="ctrTitle"/>
          </p:nvPr>
        </p:nvSpPr>
        <p:spPr>
          <a:xfrm>
            <a:off x="1683171" y="2678149"/>
            <a:ext cx="8825658" cy="2677648"/>
          </a:xfrm>
        </p:spPr>
        <p:txBody>
          <a:bodyPr/>
          <a:lstStyle/>
          <a:p>
            <a:pPr algn="ctr"/>
            <a:r>
              <a:rPr lang="en-US" sz="5400" u="sng" dirty="0">
                <a:solidFill>
                  <a:schemeClr val="tx1"/>
                </a:solidFill>
              </a:rPr>
              <a:t> </a:t>
            </a:r>
            <a:r>
              <a:rPr lang="en-US" sz="5400" u="sng" dirty="0">
                <a:effectLst>
                  <a:outerShdw blurRad="38100" dist="38100" dir="2700000" algn="tl">
                    <a:srgbClr val="000000">
                      <a:alpha val="43137"/>
                    </a:srgbClr>
                  </a:outerShdw>
                </a:effectLst>
              </a:rPr>
              <a:t>Teacher Effectiveness System </a:t>
            </a:r>
            <a:br>
              <a:rPr lang="en-US" sz="5400" u="sng" dirty="0">
                <a:effectLst>
                  <a:outerShdw blurRad="38100" dist="38100" dir="2700000" algn="tl">
                    <a:srgbClr val="000000">
                      <a:alpha val="43137"/>
                    </a:srgbClr>
                  </a:outerShdw>
                </a:effectLst>
              </a:rPr>
            </a:br>
            <a:r>
              <a:rPr lang="en-US" sz="5400" i="1" dirty="0">
                <a:effectLst>
                  <a:outerShdw blurRad="38100" dist="38100" dir="2700000" algn="tl">
                    <a:srgbClr val="000000">
                      <a:alpha val="43137"/>
                    </a:srgbClr>
                  </a:outerShdw>
                </a:effectLst>
              </a:rPr>
              <a:t>Component &amp; Artifact</a:t>
            </a:r>
            <a:br>
              <a:rPr lang="en-US" sz="5400" i="1" dirty="0">
                <a:effectLst>
                  <a:outerShdw blurRad="38100" dist="38100" dir="2700000" algn="tl">
                    <a:srgbClr val="000000">
                      <a:alpha val="43137"/>
                    </a:srgbClr>
                  </a:outerShdw>
                </a:effectLst>
              </a:rPr>
            </a:br>
            <a:r>
              <a:rPr lang="en-US" sz="5400" i="1" dirty="0">
                <a:effectLst>
                  <a:outerShdw blurRad="38100" dist="38100" dir="2700000" algn="tl">
                    <a:srgbClr val="000000">
                      <a:alpha val="43137"/>
                    </a:srgbClr>
                  </a:outerShdw>
                </a:effectLst>
              </a:rPr>
              <a:t>Selection Guidance for Schools</a:t>
            </a:r>
            <a:br>
              <a:rPr lang="en-US" sz="5400" i="1" dirty="0">
                <a:effectLst>
                  <a:outerShdw blurRad="38100" dist="38100" dir="2700000" algn="tl">
                    <a:srgbClr val="000000">
                      <a:alpha val="43137"/>
                    </a:srgbClr>
                  </a:outerShdw>
                </a:effectLst>
              </a:rPr>
            </a:br>
            <a:r>
              <a:rPr lang="en-US" sz="5400" i="1" dirty="0">
                <a:effectLst>
                  <a:outerShdw blurRad="38100" dist="38100" dir="2700000" algn="tl">
                    <a:srgbClr val="000000">
                      <a:alpha val="43137"/>
                    </a:srgbClr>
                  </a:outerShdw>
                </a:effectLst>
              </a:rPr>
              <a:t> in Improvement </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0749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73060" y="584597"/>
            <a:ext cx="8761413" cy="706964"/>
          </a:xfrm>
        </p:spPr>
        <p:txBody>
          <a:bodyPr/>
          <a:lstStyle/>
          <a:p>
            <a:r>
              <a:rPr lang="en-US" sz="3600" dirty="0">
                <a:effectLst>
                  <a:outerShdw blurRad="38100" dist="38100" dir="2700000" algn="tl">
                    <a:srgbClr val="000000">
                      <a:alpha val="43137"/>
                    </a:srgbClr>
                  </a:outerShdw>
                </a:effectLst>
              </a:rPr>
              <a:t>The South Dakota Framework for Teaching</a:t>
            </a:r>
            <a:endParaRPr lang="en-US"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4AF4A2CF-6E47-205D-59C8-1EB4644A5402}"/>
              </a:ext>
            </a:extLst>
          </p:cNvPr>
          <p:cNvSpPr/>
          <p:nvPr/>
        </p:nvSpPr>
        <p:spPr>
          <a:xfrm>
            <a:off x="2176515" y="1279423"/>
            <a:ext cx="7529269" cy="584775"/>
          </a:xfrm>
          <a:prstGeom prst="rect">
            <a:avLst/>
          </a:prstGeom>
        </p:spPr>
        <p:txBody>
          <a:bodyPr wrap="square">
            <a:spAutoFit/>
          </a:bodyPr>
          <a:lstStyle/>
          <a:p>
            <a:pPr algn="ctr"/>
            <a:r>
              <a:rPr lang="en-US" sz="1600" dirty="0">
                <a:solidFill>
                  <a:schemeClr val="bg1"/>
                </a:solidFill>
              </a:rPr>
              <a:t>A proven, comprehensive definition of effective teaching (2013 Danielson Model) State Model Recommendation: </a:t>
            </a:r>
            <a:r>
              <a:rPr lang="en-US" sz="1600" b="1" u="sng" dirty="0">
                <a:solidFill>
                  <a:schemeClr val="bg1"/>
                </a:solidFill>
              </a:rPr>
              <a:t>8 components, including 1 from each domain</a:t>
            </a:r>
          </a:p>
        </p:txBody>
      </p:sp>
      <p:graphicFrame>
        <p:nvGraphicFramePr>
          <p:cNvPr id="6" name="Content Placeholder 3">
            <a:extLst>
              <a:ext uri="{FF2B5EF4-FFF2-40B4-BE49-F238E27FC236}">
                <a16:creationId xmlns:a16="http://schemas.microsoft.com/office/drawing/2014/main" id="{C94C7D02-7EE9-3A71-5FDE-E1E26940463C}"/>
              </a:ext>
            </a:extLst>
          </p:cNvPr>
          <p:cNvGraphicFramePr>
            <a:graphicFrameLocks noGrp="1"/>
          </p:cNvGraphicFramePr>
          <p:nvPr>
            <p:ph idx="1"/>
          </p:nvPr>
        </p:nvGraphicFramePr>
        <p:xfrm>
          <a:off x="1704873" y="1864198"/>
          <a:ext cx="8229600" cy="4727262"/>
        </p:xfrm>
        <a:graphic>
          <a:graphicData uri="http://schemas.openxmlformats.org/drawingml/2006/table">
            <a:tbl>
              <a:tblPr firstRow="1" bandRow="1">
                <a:tableStyleId>{9DCAF9ED-07DC-4A11-8D7F-57B35C25682E}</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55432">
                <a:tc>
                  <a:txBody>
                    <a:bodyPr/>
                    <a:lstStyle/>
                    <a:p>
                      <a:pPr algn="ctr"/>
                      <a:r>
                        <a:rPr lang="en-US" dirty="0">
                          <a:solidFill>
                            <a:schemeClr val="tx1"/>
                          </a:solidFill>
                        </a:rPr>
                        <a:t>Domain 1</a:t>
                      </a:r>
                    </a:p>
                    <a:p>
                      <a:pPr algn="ctr"/>
                      <a:r>
                        <a:rPr lang="en-US" dirty="0">
                          <a:solidFill>
                            <a:schemeClr val="tx1"/>
                          </a:solidFill>
                        </a:rPr>
                        <a:t>PLANNING</a:t>
                      </a:r>
                      <a:r>
                        <a:rPr lang="en-US" baseline="0" dirty="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a:solidFill>
                            <a:schemeClr val="tx1"/>
                          </a:solidFill>
                        </a:rPr>
                        <a:t>Domain</a:t>
                      </a:r>
                      <a:r>
                        <a:rPr lang="en-US" baseline="0" dirty="0">
                          <a:solidFill>
                            <a:schemeClr val="tx1"/>
                          </a:solidFill>
                        </a:rPr>
                        <a:t> 2</a:t>
                      </a:r>
                    </a:p>
                    <a:p>
                      <a:pPr algn="ctr"/>
                      <a:r>
                        <a:rPr lang="en-US" baseline="0" dirty="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404495">
                <a:tc>
                  <a:txBody>
                    <a:bodyPr/>
                    <a:lstStyle/>
                    <a:p>
                      <a:r>
                        <a:rPr lang="en-US" sz="1200" dirty="0"/>
                        <a:t>1a:</a:t>
                      </a:r>
                      <a:r>
                        <a:rPr lang="en-US" sz="1200" baseline="0" dirty="0"/>
                        <a:t> Demonstrating Knowledge of Content and Pedagogy</a:t>
                      </a:r>
                    </a:p>
                    <a:p>
                      <a:r>
                        <a:rPr lang="en-US" sz="1200" baseline="0" dirty="0"/>
                        <a:t>1b: Demonstrating Knowledge of Students</a:t>
                      </a:r>
                    </a:p>
                    <a:p>
                      <a:r>
                        <a:rPr lang="en-US" sz="1200" baseline="0" dirty="0"/>
                        <a:t>1c: Setting </a:t>
                      </a:r>
                      <a:r>
                        <a:rPr lang="en-US" sz="1200" kern="1200" dirty="0">
                          <a:solidFill>
                            <a:schemeClr val="dk1"/>
                          </a:solidFill>
                          <a:latin typeface="+mn-lt"/>
                          <a:ea typeface="+mn-ea"/>
                          <a:cs typeface="+mn-cs"/>
                        </a:rPr>
                        <a:t>Instructional</a:t>
                      </a:r>
                      <a:r>
                        <a:rPr lang="en-US" sz="1200" baseline="0" dirty="0"/>
                        <a:t> Outcomes</a:t>
                      </a:r>
                    </a:p>
                    <a:p>
                      <a:r>
                        <a:rPr lang="en-US" sz="1200" baseline="0" dirty="0"/>
                        <a:t>1d: Demonstrating Knowledge of Resources</a:t>
                      </a:r>
                    </a:p>
                    <a:p>
                      <a:r>
                        <a:rPr lang="en-US" sz="1200" baseline="0" dirty="0"/>
                        <a:t>1e: Designing Coherent Instruction</a:t>
                      </a:r>
                    </a:p>
                    <a:p>
                      <a:r>
                        <a:rPr lang="en-US" sz="1200" baseline="0" dirty="0"/>
                        <a:t>1f: Designing Student Assessments</a:t>
                      </a:r>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a:t>2a:</a:t>
                      </a:r>
                      <a:r>
                        <a:rPr lang="en-US" sz="1200" baseline="0" dirty="0"/>
                        <a:t> Creating an Environment of Respect and Rapport</a:t>
                      </a:r>
                    </a:p>
                    <a:p>
                      <a:r>
                        <a:rPr lang="en-US" sz="1200" baseline="0" dirty="0"/>
                        <a:t>2b: Establishing a Culture for Learning</a:t>
                      </a:r>
                    </a:p>
                    <a:p>
                      <a:r>
                        <a:rPr lang="en-US" sz="1200" baseline="0" dirty="0"/>
                        <a:t>2c: Managing Classroom Procedures</a:t>
                      </a:r>
                    </a:p>
                    <a:p>
                      <a:r>
                        <a:rPr lang="en-US" sz="1200" baseline="0" dirty="0"/>
                        <a:t>2d: Managing Student Behavior</a:t>
                      </a:r>
                    </a:p>
                    <a:p>
                      <a:r>
                        <a:rPr lang="en-US" sz="1200" baseline="0" dirty="0"/>
                        <a:t>2e: Organizing Physical Space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655432">
                <a:tc>
                  <a:txBody>
                    <a:bodyPr/>
                    <a:lstStyle/>
                    <a:p>
                      <a:pPr algn="ctr"/>
                      <a:r>
                        <a:rPr lang="en-US" b="1" dirty="0">
                          <a:solidFill>
                            <a:schemeClr val="tx1"/>
                          </a:solidFill>
                        </a:rPr>
                        <a:t>Domain 4</a:t>
                      </a:r>
                    </a:p>
                    <a:p>
                      <a:pPr algn="ctr"/>
                      <a:r>
                        <a:rPr lang="en-US" b="1" dirty="0">
                          <a:solidFill>
                            <a:schemeClr val="tx1"/>
                          </a:solidFill>
                        </a:rPr>
                        <a:t>PROFESSIONAL</a:t>
                      </a:r>
                      <a:r>
                        <a:rPr lang="en-US" b="1" baseline="0" dirty="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a:solidFill>
                            <a:schemeClr val="tx1"/>
                          </a:solidFill>
                        </a:rPr>
                        <a:t>Domain</a:t>
                      </a:r>
                      <a:r>
                        <a:rPr lang="en-US" b="1" baseline="0" dirty="0">
                          <a:solidFill>
                            <a:schemeClr val="tx1"/>
                          </a:solidFill>
                        </a:rPr>
                        <a:t> 3</a:t>
                      </a:r>
                    </a:p>
                    <a:p>
                      <a:pPr algn="ctr"/>
                      <a:r>
                        <a:rPr lang="en-US" b="1" baseline="0" dirty="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1310863">
                <a:tc>
                  <a:txBody>
                    <a:bodyPr/>
                    <a:lstStyle/>
                    <a:p>
                      <a:r>
                        <a:rPr lang="en-US" sz="1200" dirty="0"/>
                        <a:t>4a: Reflecting</a:t>
                      </a:r>
                      <a:r>
                        <a:rPr lang="en-US" sz="1200" baseline="0" dirty="0"/>
                        <a:t> on Teaching</a:t>
                      </a:r>
                    </a:p>
                    <a:p>
                      <a:r>
                        <a:rPr lang="en-US" sz="1200" baseline="0" dirty="0"/>
                        <a:t>4b: Maintaining Accurate Records</a:t>
                      </a:r>
                    </a:p>
                    <a:p>
                      <a:r>
                        <a:rPr lang="en-US" sz="1200" baseline="0" dirty="0"/>
                        <a:t>4c: Communicating with Families</a:t>
                      </a:r>
                    </a:p>
                    <a:p>
                      <a:r>
                        <a:rPr lang="en-US" sz="1200" baseline="0" dirty="0"/>
                        <a:t>4d: Participating in a Professional Community</a:t>
                      </a:r>
                    </a:p>
                    <a:p>
                      <a:r>
                        <a:rPr lang="en-US" sz="1200" baseline="0" dirty="0"/>
                        <a:t>4e: Growing and Developing Professionally</a:t>
                      </a:r>
                    </a:p>
                    <a:p>
                      <a:r>
                        <a:rPr lang="en-US" sz="1200" baseline="0" dirty="0"/>
                        <a:t>4f: Showing Professionalism</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a:t>3a: Communicating with Students</a:t>
                      </a:r>
                    </a:p>
                    <a:p>
                      <a:r>
                        <a:rPr lang="en-US" sz="1200" dirty="0"/>
                        <a:t>3b: Using Questioning and Discussion Techniques</a:t>
                      </a:r>
                    </a:p>
                    <a:p>
                      <a:r>
                        <a:rPr lang="en-US" sz="1200" dirty="0"/>
                        <a:t>3c:</a:t>
                      </a:r>
                      <a:r>
                        <a:rPr lang="en-US" sz="1200" baseline="0" dirty="0"/>
                        <a:t> Engaging Students in Learning</a:t>
                      </a:r>
                    </a:p>
                    <a:p>
                      <a:r>
                        <a:rPr lang="en-US" sz="1200" baseline="0" dirty="0"/>
                        <a:t>3d: Using Assessment in Instruction</a:t>
                      </a:r>
                    </a:p>
                    <a:p>
                      <a:r>
                        <a:rPr lang="en-US" sz="1200" baseline="0" dirty="0"/>
                        <a:t>3e: Demonstrating Flexibility and Responsiveness </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75900">
                <a:tc>
                  <a:txBody>
                    <a:bodyPr/>
                    <a:lstStyle/>
                    <a:p>
                      <a:pPr algn="ctr"/>
                      <a:r>
                        <a:rPr lang="en-US" sz="4000" b="1" dirty="0">
                          <a:solidFill>
                            <a:schemeClr val="tx1"/>
                          </a:solidFill>
                        </a:rPr>
                        <a:t>NOT</a:t>
                      </a:r>
                      <a:r>
                        <a:rPr lang="en-US" sz="4000" b="1" baseline="0" dirty="0">
                          <a:solidFill>
                            <a:schemeClr val="tx1"/>
                          </a:solidFill>
                        </a:rPr>
                        <a:t> OBSERVABLE</a:t>
                      </a:r>
                      <a:endParaRPr lang="en-US" sz="40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000" b="1" dirty="0">
                          <a:solidFill>
                            <a:schemeClr val="tx1"/>
                          </a:solidFill>
                        </a:rPr>
                        <a:t>OBSERVABLE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67854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7B76-579F-527B-6ADC-56CC86E89AD4}"/>
              </a:ext>
            </a:extLst>
          </p:cNvPr>
          <p:cNvSpPr>
            <a:spLocks noGrp="1"/>
          </p:cNvSpPr>
          <p:nvPr>
            <p:ph type="title"/>
          </p:nvPr>
        </p:nvSpPr>
        <p:spPr>
          <a:xfrm>
            <a:off x="1154954" y="973668"/>
            <a:ext cx="10412650" cy="706964"/>
          </a:xfrm>
        </p:spPr>
        <p:txBody>
          <a:bodyPr/>
          <a:lstStyle/>
          <a:p>
            <a:r>
              <a:rPr lang="en-US" dirty="0">
                <a:effectLst>
                  <a:outerShdw blurRad="38100" dist="38100" dir="2700000" algn="tl">
                    <a:srgbClr val="000000">
                      <a:alpha val="43137"/>
                    </a:srgbClr>
                  </a:outerShdw>
                </a:effectLst>
              </a:rPr>
              <a:t>Minimum Requirements vs. Model Recommendations </a:t>
            </a:r>
          </a:p>
        </p:txBody>
      </p:sp>
      <p:pic>
        <p:nvPicPr>
          <p:cNvPr id="4" name="Content Placeholder 4" descr="Comparison of State Teacher Effectiveness Requirements to Model&#10;Teacher Effectiveness &#10;Professional Standards &#10;Minimum Requirements&#10;South Dakota Framework for Teaching (2013 Charlotte Danielson Framework for Teaching)&#10;Must use a minimum of one component from each of the four domains&#10;School districts wanting to use other teaching performance standards have the flexibility to crosswalk their standards to the South Dakota Framework for Teaching using forms provided by the SD DOE.&#10;&#10;Model Recommendations&#10;South Dakota Framework for Teaching  (2013 Charlotte Danielson Framework for Teaching)&#10;Evaluating teachers based on all 22 components is the goal. However, the recommendation is to begin with a minimum of eight components, including at least one from each domain.&#10;&#10;&#10;">
            <a:extLst>
              <a:ext uri="{FF2B5EF4-FFF2-40B4-BE49-F238E27FC236}">
                <a16:creationId xmlns:a16="http://schemas.microsoft.com/office/drawing/2014/main" id="{4FF0ED62-DCE2-CF9D-204A-515A4D69CB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3535" y="2017763"/>
            <a:ext cx="7284930" cy="4091380"/>
          </a:xfr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62024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6877-9426-2340-5EAE-2471F392FD4C}"/>
              </a:ext>
            </a:extLst>
          </p:cNvPr>
          <p:cNvSpPr>
            <a:spLocks noGrp="1"/>
          </p:cNvSpPr>
          <p:nvPr>
            <p:ph type="title"/>
          </p:nvPr>
        </p:nvSpPr>
        <p:spPr/>
        <p:txBody>
          <a:bodyPr/>
          <a:lstStyle/>
          <a:p>
            <a:r>
              <a:rPr kumimoji="0" lang="en-US" sz="32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ＭＳ Ｐゴシック" charset="0"/>
              </a:rPr>
              <a:t>Identifying Factors that Contribute to Improvement School Status</a:t>
            </a:r>
            <a:endParaRPr lang="en-US" sz="4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F8CF559-64A8-F194-3E71-772309D738C1}"/>
              </a:ext>
            </a:extLst>
          </p:cNvPr>
          <p:cNvSpPr>
            <a:spLocks noGrp="1"/>
          </p:cNvSpPr>
          <p:nvPr>
            <p:ph idx="1"/>
          </p:nvPr>
        </p:nvSpPr>
        <p:spPr>
          <a:xfrm>
            <a:off x="2205156" y="2683472"/>
            <a:ext cx="2991533" cy="3416300"/>
          </a:xfrm>
        </p:spPr>
        <p:txBody>
          <a:bodyPr/>
          <a:lstStyle/>
          <a:p>
            <a:pPr marL="0" indent="0" algn="ctr">
              <a:buNone/>
            </a:pPr>
            <a:r>
              <a:rPr lang="en-US" sz="2000" b="1" u="sng" dirty="0">
                <a:solidFill>
                  <a:schemeClr val="accent6"/>
                </a:solidFill>
              </a:rPr>
              <a:t>Elementary/Middle Schools</a:t>
            </a:r>
          </a:p>
          <a:p>
            <a:pPr>
              <a:buFontTx/>
              <a:buChar char="-"/>
            </a:pPr>
            <a:r>
              <a:rPr lang="en-US" dirty="0">
                <a:solidFill>
                  <a:schemeClr val="accent6"/>
                </a:solidFill>
              </a:rPr>
              <a:t>Student Achievement</a:t>
            </a:r>
          </a:p>
          <a:p>
            <a:pPr>
              <a:buFontTx/>
              <a:buChar char="-"/>
            </a:pPr>
            <a:r>
              <a:rPr lang="en-US" dirty="0">
                <a:solidFill>
                  <a:schemeClr val="accent6"/>
                </a:solidFill>
              </a:rPr>
              <a:t>Attendance</a:t>
            </a:r>
          </a:p>
          <a:p>
            <a:pPr>
              <a:buFontTx/>
              <a:buChar char="-"/>
            </a:pPr>
            <a:r>
              <a:rPr lang="en-US" dirty="0">
                <a:solidFill>
                  <a:schemeClr val="accent6"/>
                </a:solidFill>
              </a:rPr>
              <a:t>Academic Growth </a:t>
            </a:r>
          </a:p>
          <a:p>
            <a:pPr marL="0" indent="0" algn="ctr">
              <a:buNone/>
            </a:pPr>
            <a:r>
              <a:rPr lang="en-US" dirty="0">
                <a:solidFill>
                  <a:schemeClr val="accent6"/>
                </a:solidFill>
              </a:rPr>
              <a:t>(added in 2015-2016) </a:t>
            </a:r>
          </a:p>
        </p:txBody>
      </p:sp>
      <p:sp>
        <p:nvSpPr>
          <p:cNvPr id="4" name="Content Placeholder 2">
            <a:extLst>
              <a:ext uri="{FF2B5EF4-FFF2-40B4-BE49-F238E27FC236}">
                <a16:creationId xmlns:a16="http://schemas.microsoft.com/office/drawing/2014/main" id="{BD840618-8038-360D-9379-4EFE5B76B77F}"/>
              </a:ext>
            </a:extLst>
          </p:cNvPr>
          <p:cNvSpPr txBox="1">
            <a:spLocks/>
          </p:cNvSpPr>
          <p:nvPr/>
        </p:nvSpPr>
        <p:spPr>
          <a:xfrm>
            <a:off x="6449722" y="2683472"/>
            <a:ext cx="2991533"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US" sz="2000" b="1" u="sng" dirty="0">
                <a:solidFill>
                  <a:schemeClr val="accent6"/>
                </a:solidFill>
              </a:rPr>
              <a:t>High Schools</a:t>
            </a:r>
          </a:p>
          <a:p>
            <a:pPr>
              <a:buFontTx/>
              <a:buChar char="-"/>
            </a:pPr>
            <a:r>
              <a:rPr lang="en-US" dirty="0">
                <a:solidFill>
                  <a:schemeClr val="accent6"/>
                </a:solidFill>
              </a:rPr>
              <a:t>Student Achievement</a:t>
            </a:r>
          </a:p>
          <a:p>
            <a:pPr>
              <a:buFontTx/>
              <a:buChar char="-"/>
            </a:pPr>
            <a:r>
              <a:rPr lang="en-US" dirty="0">
                <a:solidFill>
                  <a:schemeClr val="accent6"/>
                </a:solidFill>
              </a:rPr>
              <a:t>Graduation Rate</a:t>
            </a:r>
          </a:p>
          <a:p>
            <a:pPr>
              <a:buFontTx/>
              <a:buChar char="-"/>
            </a:pPr>
            <a:r>
              <a:rPr lang="en-US" dirty="0">
                <a:solidFill>
                  <a:schemeClr val="accent6"/>
                </a:solidFill>
              </a:rPr>
              <a:t>Career &amp; College Readiness</a:t>
            </a:r>
          </a:p>
        </p:txBody>
      </p:sp>
      <p:sp>
        <p:nvSpPr>
          <p:cNvPr id="5" name="TextBox 4">
            <a:extLst>
              <a:ext uri="{FF2B5EF4-FFF2-40B4-BE49-F238E27FC236}">
                <a16:creationId xmlns:a16="http://schemas.microsoft.com/office/drawing/2014/main" id="{738E90CE-B7D1-5392-25E8-33F52DB9FBDE}"/>
              </a:ext>
            </a:extLst>
          </p:cNvPr>
          <p:cNvSpPr txBox="1"/>
          <p:nvPr/>
        </p:nvSpPr>
        <p:spPr>
          <a:xfrm>
            <a:off x="1170279" y="4712959"/>
            <a:ext cx="9144000" cy="1323439"/>
          </a:xfrm>
          <a:prstGeom prst="rect">
            <a:avLst/>
          </a:prstGeom>
          <a:noFill/>
        </p:spPr>
        <p:txBody>
          <a:bodyPr wrap="square" rtlCol="0">
            <a:spAutoFit/>
          </a:bodyPr>
          <a:lstStyle/>
          <a:p>
            <a:pPr algn="ctr"/>
            <a:endParaRPr lang="en-US" sz="4000" dirty="0"/>
          </a:p>
          <a:p>
            <a:pPr algn="ctr"/>
            <a:r>
              <a:rPr lang="en-US" sz="4000" i="1" dirty="0"/>
              <a:t>Why are we here?</a:t>
            </a:r>
          </a:p>
        </p:txBody>
      </p:sp>
    </p:spTree>
    <p:extLst>
      <p:ext uri="{BB962C8B-B14F-4D97-AF65-F5344CB8AC3E}">
        <p14:creationId xmlns:p14="http://schemas.microsoft.com/office/powerpoint/2010/main" val="44802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7B76-579F-527B-6ADC-56CC86E89AD4}"/>
              </a:ext>
            </a:extLst>
          </p:cNvPr>
          <p:cNvSpPr>
            <a:spLocks noGrp="1"/>
          </p:cNvSpPr>
          <p:nvPr>
            <p:ph type="title"/>
          </p:nvPr>
        </p:nvSpPr>
        <p:spPr>
          <a:xfrm>
            <a:off x="1154954" y="973668"/>
            <a:ext cx="10412650" cy="706964"/>
          </a:xfrm>
        </p:spPr>
        <p:txBody>
          <a:bodyPr/>
          <a:lstStyle/>
          <a:p>
            <a:r>
              <a:rPr lang="en-US" dirty="0">
                <a:effectLst>
                  <a:outerShdw blurRad="38100" dist="38100" dir="2700000" algn="tl">
                    <a:srgbClr val="000000">
                      <a:alpha val="43137"/>
                    </a:srgbClr>
                  </a:outerShdw>
                </a:effectLst>
              </a:rPr>
              <a:t>The Aspiration: Improve Instruction &amp; Student Learning </a:t>
            </a:r>
          </a:p>
        </p:txBody>
      </p:sp>
      <p:sp>
        <p:nvSpPr>
          <p:cNvPr id="4" name="TextBox 3">
            <a:extLst>
              <a:ext uri="{FF2B5EF4-FFF2-40B4-BE49-F238E27FC236}">
                <a16:creationId xmlns:a16="http://schemas.microsoft.com/office/drawing/2014/main" id="{0A08F362-4355-ADAB-8F7D-D05451F9BDCE}"/>
              </a:ext>
            </a:extLst>
          </p:cNvPr>
          <p:cNvSpPr txBox="1"/>
          <p:nvPr/>
        </p:nvSpPr>
        <p:spPr>
          <a:xfrm>
            <a:off x="2186496" y="2509629"/>
            <a:ext cx="7819007" cy="2769989"/>
          </a:xfrm>
          <a:prstGeom prst="rect">
            <a:avLst/>
          </a:prstGeom>
          <a:noFill/>
        </p:spPr>
        <p:txBody>
          <a:bodyPr wrap="square">
            <a:spAutoFit/>
          </a:bodyPr>
          <a:lstStyle/>
          <a:p>
            <a:pPr marL="0" indent="0">
              <a:buNone/>
            </a:pPr>
            <a:r>
              <a:rPr lang="en-US" sz="2400" b="1" i="1" dirty="0"/>
              <a:t>PURPOSE: Evaluation and professional growth systems…</a:t>
            </a:r>
          </a:p>
          <a:p>
            <a:pPr marL="0" indent="0">
              <a:buNone/>
            </a:pPr>
            <a:endParaRPr lang="en-US" sz="2400" b="1" i="1" dirty="0"/>
          </a:p>
          <a:p>
            <a:pPr marL="285750" indent="-285750">
              <a:buFont typeface="Arial" panose="020B0604020202020204" pitchFamily="34" charset="0"/>
              <a:buChar char="•"/>
            </a:pPr>
            <a:r>
              <a:rPr lang="en-US" dirty="0"/>
              <a:t>Encourage meaningful, in-depth dialogue focused on improving instruction</a:t>
            </a:r>
          </a:p>
          <a:p>
            <a:pPr marL="285750" indent="-285750">
              <a:buFont typeface="Arial" panose="020B0604020202020204" pitchFamily="34" charset="0"/>
              <a:buChar char="•"/>
            </a:pPr>
            <a:r>
              <a:rPr lang="en-US" dirty="0"/>
              <a:t>Provide regular, timely, useful feedback that guides professional growth</a:t>
            </a:r>
          </a:p>
          <a:p>
            <a:pPr marL="285750" indent="-285750">
              <a:buFont typeface="Arial" panose="020B0604020202020204" pitchFamily="34" charset="0"/>
              <a:buChar char="•"/>
            </a:pPr>
            <a:r>
              <a:rPr lang="en-US" dirty="0"/>
              <a:t>Support a culture in which data drives instructional decisions</a:t>
            </a:r>
          </a:p>
          <a:p>
            <a:pPr marL="285750" indent="-285750">
              <a:buFont typeface="Arial" panose="020B0604020202020204" pitchFamily="34" charset="0"/>
              <a:buChar char="•"/>
            </a:pPr>
            <a:r>
              <a:rPr lang="en-US" dirty="0"/>
              <a:t>Establish clear expectations for teacher performance</a:t>
            </a:r>
          </a:p>
          <a:p>
            <a:pPr marL="285750" indent="-285750">
              <a:buFont typeface="Arial" panose="020B0604020202020204" pitchFamily="34" charset="0"/>
              <a:buChar char="•"/>
            </a:pPr>
            <a:r>
              <a:rPr lang="en-US" dirty="0"/>
              <a:t>Use multiple measures to meaningfully determine and differentiate teacher performance</a:t>
            </a:r>
          </a:p>
          <a:p>
            <a:pPr marL="285750" indent="-285750">
              <a:buFont typeface="Arial" panose="020B0604020202020204" pitchFamily="34" charset="0"/>
              <a:buChar char="•"/>
            </a:pPr>
            <a:r>
              <a:rPr lang="en-US" dirty="0"/>
              <a:t>Provide a fair, flexible, research-based model that informs personnel decisions</a:t>
            </a:r>
          </a:p>
        </p:txBody>
      </p:sp>
    </p:spTree>
    <p:extLst>
      <p:ext uri="{BB962C8B-B14F-4D97-AF65-F5344CB8AC3E}">
        <p14:creationId xmlns:p14="http://schemas.microsoft.com/office/powerpoint/2010/main" val="3050244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6877-9426-2340-5EAE-2471F392FD4C}"/>
              </a:ext>
            </a:extLst>
          </p:cNvPr>
          <p:cNvSpPr>
            <a:spLocks noGrp="1"/>
          </p:cNvSpPr>
          <p:nvPr>
            <p:ph type="title"/>
          </p:nvPr>
        </p:nvSpPr>
        <p:spPr/>
        <p:txBody>
          <a:bodyPr/>
          <a:lstStyle/>
          <a:p>
            <a:r>
              <a:rPr kumimoji="0" lang="en-US" sz="32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ＭＳ Ｐゴシック" charset="0"/>
              </a:rPr>
              <a:t>Identifying Factors that Contribute to Improvement School Status</a:t>
            </a:r>
            <a:endParaRPr lang="en-US" sz="4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F8CF559-64A8-F194-3E71-772309D738C1}"/>
              </a:ext>
            </a:extLst>
          </p:cNvPr>
          <p:cNvSpPr>
            <a:spLocks noGrp="1"/>
          </p:cNvSpPr>
          <p:nvPr>
            <p:ph idx="1"/>
          </p:nvPr>
        </p:nvSpPr>
        <p:spPr>
          <a:xfrm>
            <a:off x="2205156" y="2683472"/>
            <a:ext cx="2991533" cy="3416300"/>
          </a:xfrm>
        </p:spPr>
        <p:txBody>
          <a:bodyPr>
            <a:normAutofit fontScale="92500"/>
          </a:bodyPr>
          <a:lstStyle/>
          <a:p>
            <a:pPr marL="0" indent="0" algn="ctr">
              <a:buNone/>
            </a:pPr>
            <a:r>
              <a:rPr lang="en-US" sz="2200" b="1" dirty="0">
                <a:solidFill>
                  <a:schemeClr val="accent6"/>
                </a:solidFill>
              </a:rPr>
              <a:t>Comprehensive Support and Improvement Schools</a:t>
            </a:r>
          </a:p>
          <a:p>
            <a:pPr>
              <a:buFont typeface="Arial" panose="020B0604020202020204" pitchFamily="34" charset="0"/>
              <a:buChar char="•"/>
            </a:pPr>
            <a:r>
              <a:rPr lang="en-US" sz="1800" dirty="0">
                <a:solidFill>
                  <a:schemeClr val="tx1"/>
                </a:solidFill>
              </a:rPr>
              <a:t>Any Title I school performing in the bottom 5% of the SPI</a:t>
            </a:r>
          </a:p>
          <a:p>
            <a:pPr>
              <a:buFont typeface="Arial" panose="020B0604020202020204" pitchFamily="34" charset="0"/>
              <a:buChar char="•"/>
            </a:pPr>
            <a:r>
              <a:rPr lang="en-US" sz="1800" dirty="0">
                <a:solidFill>
                  <a:schemeClr val="tx1"/>
                </a:solidFill>
              </a:rPr>
              <a:t>Any public high school with a graduation rate less than 67%</a:t>
            </a:r>
          </a:p>
          <a:p>
            <a:pPr>
              <a:buFont typeface="Arial" panose="020B0604020202020204" pitchFamily="34" charset="0"/>
              <a:buChar char="•"/>
            </a:pPr>
            <a:r>
              <a:rPr lang="en-US" sz="1800" dirty="0">
                <a:solidFill>
                  <a:schemeClr val="tx1"/>
                </a:solidFill>
              </a:rPr>
              <a:t>Any Title I school identified as Targeted Support not exiting within 4 years</a:t>
            </a:r>
          </a:p>
          <a:p>
            <a:pPr marL="0" indent="0" algn="ctr">
              <a:buNone/>
            </a:pPr>
            <a:endParaRPr lang="en-US" sz="1800" b="1" dirty="0">
              <a:solidFill>
                <a:schemeClr val="accent6"/>
              </a:solidFill>
            </a:endParaRPr>
          </a:p>
        </p:txBody>
      </p:sp>
      <p:sp>
        <p:nvSpPr>
          <p:cNvPr id="4" name="Content Placeholder 2">
            <a:extLst>
              <a:ext uri="{FF2B5EF4-FFF2-40B4-BE49-F238E27FC236}">
                <a16:creationId xmlns:a16="http://schemas.microsoft.com/office/drawing/2014/main" id="{BD840618-8038-360D-9379-4EFE5B76B77F}"/>
              </a:ext>
            </a:extLst>
          </p:cNvPr>
          <p:cNvSpPr txBox="1">
            <a:spLocks/>
          </p:cNvSpPr>
          <p:nvPr/>
        </p:nvSpPr>
        <p:spPr>
          <a:xfrm>
            <a:off x="6449722" y="2683472"/>
            <a:ext cx="2991533" cy="341630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US" sz="2900" b="1" dirty="0">
                <a:solidFill>
                  <a:schemeClr val="accent6"/>
                </a:solidFill>
              </a:rPr>
              <a:t>Targeted Support and Improvement Schools</a:t>
            </a:r>
          </a:p>
          <a:p>
            <a:pPr>
              <a:buFont typeface="Arial" panose="020B0604020202020204" pitchFamily="34" charset="0"/>
              <a:buChar char="•"/>
            </a:pPr>
            <a:r>
              <a:rPr lang="en-US" sz="2200" dirty="0">
                <a:solidFill>
                  <a:schemeClr val="accent6"/>
                </a:solidFill>
              </a:rPr>
              <a:t>Any school with a subgroup or its Gap group performing no better on any indicator than the best performance by a Comprehensive Support school over three years</a:t>
            </a:r>
          </a:p>
          <a:p>
            <a:pPr>
              <a:buFont typeface="Arial" panose="020B0604020202020204" pitchFamily="34" charset="0"/>
              <a:buChar char="•"/>
            </a:pPr>
            <a:r>
              <a:rPr lang="en-US" sz="2200" dirty="0">
                <a:solidFill>
                  <a:schemeClr val="accent6"/>
                </a:solidFill>
              </a:rPr>
              <a:t>Any school with a subgroup performing disproportionately below the performance of the all-student group at a school for three consecutive years. </a:t>
            </a:r>
          </a:p>
          <a:p>
            <a:pPr>
              <a:buFontTx/>
              <a:buChar char="-"/>
            </a:pPr>
            <a:endParaRPr lang="en-US" sz="1800" b="1" dirty="0"/>
          </a:p>
        </p:txBody>
      </p:sp>
    </p:spTree>
    <p:extLst>
      <p:ext uri="{BB962C8B-B14F-4D97-AF65-F5344CB8AC3E}">
        <p14:creationId xmlns:p14="http://schemas.microsoft.com/office/powerpoint/2010/main" val="718123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6877-9426-2340-5EAE-2471F392FD4C}"/>
              </a:ext>
            </a:extLst>
          </p:cNvPr>
          <p:cNvSpPr>
            <a:spLocks noGrp="1"/>
          </p:cNvSpPr>
          <p:nvPr>
            <p:ph type="title"/>
          </p:nvPr>
        </p:nvSpPr>
        <p:spPr/>
        <p:txBody>
          <a:bodyPr/>
          <a:lstStyle/>
          <a:p>
            <a:r>
              <a:rPr kumimoji="0" lang="en-US" sz="32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ＭＳ Ｐゴシック" charset="0"/>
              </a:rPr>
              <a:t>Identifying Factors that Contribute to Improvement School Status</a:t>
            </a:r>
            <a:endParaRPr lang="en-US" sz="4000" dirty="0">
              <a:effectLst>
                <a:outerShdw blurRad="38100" dist="38100" dir="2700000" algn="tl">
                  <a:srgbClr val="000000">
                    <a:alpha val="43137"/>
                  </a:srgbClr>
                </a:outerShdw>
              </a:effectLst>
            </a:endParaRPr>
          </a:p>
        </p:txBody>
      </p:sp>
      <p:pic>
        <p:nvPicPr>
          <p:cNvPr id="7" name="Content Placeholder 12" descr="SD STARS - Student Teacher Accountability and Reporting System">
            <a:extLst>
              <a:ext uri="{FF2B5EF4-FFF2-40B4-BE49-F238E27FC236}">
                <a16:creationId xmlns:a16="http://schemas.microsoft.com/office/drawing/2014/main" id="{3BCD290C-5F2A-1E45-2991-0E93D23815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1941" y="3227838"/>
            <a:ext cx="8204021" cy="1590758"/>
          </a:xfr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0096740D-B6BD-A520-1E9A-856D5CC3F415}"/>
              </a:ext>
            </a:extLst>
          </p:cNvPr>
          <p:cNvSpPr txBox="1"/>
          <p:nvPr/>
        </p:nvSpPr>
        <p:spPr>
          <a:xfrm>
            <a:off x="4328884" y="5024542"/>
            <a:ext cx="4030134" cy="523220"/>
          </a:xfrm>
          <a:prstGeom prst="rect">
            <a:avLst/>
          </a:prstGeom>
          <a:noFill/>
          <a:ln w="38100">
            <a:solidFill>
              <a:schemeClr val="accent6"/>
            </a:solidFill>
          </a:ln>
        </p:spPr>
        <p:txBody>
          <a:bodyPr wrap="square" rtlCol="0">
            <a:spAutoFit/>
          </a:bodyPr>
          <a:lstStyle/>
          <a:p>
            <a:pPr algn="ctr"/>
            <a:r>
              <a:rPr lang="en-US" sz="2800" dirty="0">
                <a:solidFill>
                  <a:schemeClr val="accent6"/>
                </a:solidFill>
                <a:hlinkClick r:id="rId4">
                  <a:extLst>
                    <a:ext uri="{A12FA001-AC4F-418D-AE19-62706E023703}">
                      <ahyp:hlinkClr xmlns:ahyp="http://schemas.microsoft.com/office/drawing/2018/hyperlinkcolor" val="tx"/>
                    </a:ext>
                  </a:extLst>
                </a:hlinkClick>
              </a:rPr>
              <a:t>https://doestars.sd.gov</a:t>
            </a:r>
            <a:r>
              <a:rPr lang="en-US" sz="2800" dirty="0">
                <a:solidFill>
                  <a:schemeClr val="accent6"/>
                </a:solidFill>
              </a:rPr>
              <a:t> </a:t>
            </a:r>
          </a:p>
        </p:txBody>
      </p:sp>
    </p:spTree>
    <p:extLst>
      <p:ext uri="{BB962C8B-B14F-4D97-AF65-F5344CB8AC3E}">
        <p14:creationId xmlns:p14="http://schemas.microsoft.com/office/powerpoint/2010/main" val="271493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6877-9426-2340-5EAE-2471F392FD4C}"/>
              </a:ext>
            </a:extLst>
          </p:cNvPr>
          <p:cNvSpPr>
            <a:spLocks noGrp="1"/>
          </p:cNvSpPr>
          <p:nvPr>
            <p:ph type="title"/>
          </p:nvPr>
        </p:nvSpPr>
        <p:spPr/>
        <p:txBody>
          <a:bodyPr/>
          <a:lstStyle/>
          <a:p>
            <a:r>
              <a:rPr kumimoji="0" lang="en-US" sz="32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ＭＳ Ｐゴシック" charset="0"/>
              </a:rPr>
              <a:t>Identifying Factors that Contribute to Improvement School Status</a:t>
            </a:r>
            <a:endParaRPr lang="en-US" sz="4000" dirty="0">
              <a:effectLst>
                <a:outerShdw blurRad="38100" dist="38100" dir="2700000" algn="tl">
                  <a:srgbClr val="000000">
                    <a:alpha val="43137"/>
                  </a:srgbClr>
                </a:outerShdw>
              </a:effectLst>
            </a:endParaRPr>
          </a:p>
        </p:txBody>
      </p:sp>
      <p:pic>
        <p:nvPicPr>
          <p:cNvPr id="6" name="Content Placeholder 3" descr="STARS Reports - Select a report by clicking on the report name below&#10;Enrollment Reports&#10;Assessment Reports&#10;Attendance Reports&#10;CTE Reports&#10;Special Education Reports&#10;Accountability Reports ">
            <a:extLst>
              <a:ext uri="{FF2B5EF4-FFF2-40B4-BE49-F238E27FC236}">
                <a16:creationId xmlns:a16="http://schemas.microsoft.com/office/drawing/2014/main" id="{B8239CB2-EAE8-0D32-2822-CB3B77F28F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4097" y="2347575"/>
            <a:ext cx="8923806" cy="3635625"/>
          </a:xfr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17539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3A25533-5FDE-E979-3517-A7D0078555DE}"/>
              </a:ext>
              <a:ext uri="{C183D7F6-B498-43B3-948B-1728B52AA6E4}">
                <adec:decorative xmlns:adec="http://schemas.microsoft.com/office/drawing/2017/decorative" val="1"/>
              </a:ext>
            </a:extLst>
          </p:cNvPr>
          <p:cNvGrpSpPr/>
          <p:nvPr/>
        </p:nvGrpSpPr>
        <p:grpSpPr>
          <a:xfrm>
            <a:off x="6151070" y="4301025"/>
            <a:ext cx="4114801" cy="2262981"/>
            <a:chOff x="4114799" y="2262981"/>
            <a:chExt cx="4114801" cy="2262981"/>
          </a:xfrm>
        </p:grpSpPr>
        <p:sp>
          <p:nvSpPr>
            <p:cNvPr id="21" name="Rectangle: Single Corner Rounded 20">
              <a:extLst>
                <a:ext uri="{FF2B5EF4-FFF2-40B4-BE49-F238E27FC236}">
                  <a16:creationId xmlns:a16="http://schemas.microsoft.com/office/drawing/2014/main" id="{7ACCFC73-3E7B-7302-3F52-ECE3A5C4CEDD}"/>
                </a:ext>
              </a:extLst>
            </p:cNvPr>
            <p:cNvSpPr/>
            <p:nvPr/>
          </p:nvSpPr>
          <p:spPr>
            <a:xfrm rot="5400000">
              <a:off x="5040709" y="1337072"/>
              <a:ext cx="2262981" cy="4114800"/>
            </a:xfrm>
            <a:prstGeom prst="round1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ectangle: Single Corner Rounded 4">
              <a:extLst>
                <a:ext uri="{FF2B5EF4-FFF2-40B4-BE49-F238E27FC236}">
                  <a16:creationId xmlns:a16="http://schemas.microsoft.com/office/drawing/2014/main" id="{09703D5B-ABD3-3529-6451-F55C61CD069F}"/>
                </a:ext>
              </a:extLst>
            </p:cNvPr>
            <p:cNvSpPr txBox="1"/>
            <p:nvPr/>
          </p:nvSpPr>
          <p:spPr>
            <a:xfrm>
              <a:off x="4114799" y="2828726"/>
              <a:ext cx="4114800" cy="1697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Family &amp; Community</a:t>
              </a:r>
            </a:p>
          </p:txBody>
        </p:sp>
      </p:grpSp>
      <p:grpSp>
        <p:nvGrpSpPr>
          <p:cNvPr id="17" name="Group 16">
            <a:extLst>
              <a:ext uri="{FF2B5EF4-FFF2-40B4-BE49-F238E27FC236}">
                <a16:creationId xmlns:a16="http://schemas.microsoft.com/office/drawing/2014/main" id="{99150410-81E0-6AB8-F351-56538B970B63}"/>
              </a:ext>
              <a:ext uri="{C183D7F6-B498-43B3-948B-1728B52AA6E4}">
                <adec:decorative xmlns:adec="http://schemas.microsoft.com/office/drawing/2017/decorative" val="1"/>
              </a:ext>
            </a:extLst>
          </p:cNvPr>
          <p:cNvGrpSpPr/>
          <p:nvPr/>
        </p:nvGrpSpPr>
        <p:grpSpPr>
          <a:xfrm>
            <a:off x="2036270" y="4303418"/>
            <a:ext cx="4114800" cy="2262981"/>
            <a:chOff x="0" y="2262981"/>
            <a:chExt cx="4114800" cy="2262981"/>
          </a:xfrm>
        </p:grpSpPr>
        <p:sp>
          <p:nvSpPr>
            <p:cNvPr id="18" name="Rectangle: Single Corner Rounded 17">
              <a:extLst>
                <a:ext uri="{FF2B5EF4-FFF2-40B4-BE49-F238E27FC236}">
                  <a16:creationId xmlns:a16="http://schemas.microsoft.com/office/drawing/2014/main" id="{FB8F96AC-410D-30E7-A6E3-6C4021ADCA80}"/>
                </a:ext>
              </a:extLst>
            </p:cNvPr>
            <p:cNvSpPr/>
            <p:nvPr/>
          </p:nvSpPr>
          <p:spPr>
            <a:xfrm rot="10800000">
              <a:off x="0" y="2262981"/>
              <a:ext cx="4114800" cy="2262981"/>
            </a:xfrm>
            <a:prstGeom prst="round1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ectangle: Single Corner Rounded 4">
              <a:extLst>
                <a:ext uri="{FF2B5EF4-FFF2-40B4-BE49-F238E27FC236}">
                  <a16:creationId xmlns:a16="http://schemas.microsoft.com/office/drawing/2014/main" id="{AF1348A3-876B-700C-752D-81CE4C4608C5}"/>
                </a:ext>
              </a:extLst>
            </p:cNvPr>
            <p:cNvSpPr txBox="1"/>
            <p:nvPr/>
          </p:nvSpPr>
          <p:spPr>
            <a:xfrm rot="21600000">
              <a:off x="0" y="2828726"/>
              <a:ext cx="4114800" cy="1697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Professional Practices</a:t>
              </a:r>
            </a:p>
          </p:txBody>
        </p:sp>
      </p:grpSp>
      <p:sp>
        <p:nvSpPr>
          <p:cNvPr id="2" name="Title 1">
            <a:extLst>
              <a:ext uri="{FF2B5EF4-FFF2-40B4-BE49-F238E27FC236}">
                <a16:creationId xmlns:a16="http://schemas.microsoft.com/office/drawing/2014/main" id="{A6776877-9426-2340-5EAE-2471F392FD4C}"/>
              </a:ext>
            </a:extLst>
          </p:cNvPr>
          <p:cNvSpPr>
            <a:spLocks noGrp="1"/>
          </p:cNvSpPr>
          <p:nvPr>
            <p:ph type="title"/>
          </p:nvPr>
        </p:nvSpPr>
        <p:spPr/>
        <p:txBody>
          <a:bodyPr/>
          <a:lstStyle/>
          <a:p>
            <a:r>
              <a:rPr kumimoji="0" lang="en-US" sz="32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ＭＳ Ｐゴシック" charset="0"/>
              </a:rPr>
              <a:t>Identifying Factors that Contribute to Improvement School Status</a:t>
            </a:r>
            <a:endParaRPr lang="en-US" sz="4000" dirty="0">
              <a:effectLst>
                <a:outerShdw blurRad="38100" dist="38100" dir="2700000" algn="tl">
                  <a:srgbClr val="000000">
                    <a:alpha val="43137"/>
                  </a:srgbClr>
                </a:outerShdw>
              </a:effectLst>
            </a:endParaRPr>
          </a:p>
        </p:txBody>
      </p:sp>
      <p:grpSp>
        <p:nvGrpSpPr>
          <p:cNvPr id="8" name="Group 7">
            <a:extLst>
              <a:ext uri="{FF2B5EF4-FFF2-40B4-BE49-F238E27FC236}">
                <a16:creationId xmlns:a16="http://schemas.microsoft.com/office/drawing/2014/main" id="{64CD5A7E-66EB-1ACF-2727-A2200061FBAB}"/>
              </a:ext>
              <a:ext uri="{C183D7F6-B498-43B3-948B-1728B52AA6E4}">
                <adec:decorative xmlns:adec="http://schemas.microsoft.com/office/drawing/2017/decorative" val="1"/>
              </a:ext>
            </a:extLst>
          </p:cNvPr>
          <p:cNvGrpSpPr/>
          <p:nvPr/>
        </p:nvGrpSpPr>
        <p:grpSpPr>
          <a:xfrm>
            <a:off x="1981199" y="2042829"/>
            <a:ext cx="4169873" cy="2262981"/>
            <a:chOff x="-1" y="-318054"/>
            <a:chExt cx="4169873" cy="2262981"/>
          </a:xfrm>
        </p:grpSpPr>
        <p:sp>
          <p:nvSpPr>
            <p:cNvPr id="9" name="Rectangle: Single Corner Rounded 8">
              <a:extLst>
                <a:ext uri="{FF2B5EF4-FFF2-40B4-BE49-F238E27FC236}">
                  <a16:creationId xmlns:a16="http://schemas.microsoft.com/office/drawing/2014/main" id="{21E36CE2-EB68-3B69-5066-51D6ED885510}"/>
                </a:ext>
              </a:extLst>
            </p:cNvPr>
            <p:cNvSpPr/>
            <p:nvPr/>
          </p:nvSpPr>
          <p:spPr>
            <a:xfrm rot="16200000">
              <a:off x="980981" y="-1243963"/>
              <a:ext cx="2262981" cy="4114800"/>
            </a:xfrm>
            <a:prstGeom prst="round1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Rectangle: Single Corner Rounded 4">
              <a:extLst>
                <a:ext uri="{FF2B5EF4-FFF2-40B4-BE49-F238E27FC236}">
                  <a16:creationId xmlns:a16="http://schemas.microsoft.com/office/drawing/2014/main" id="{5B8F8396-031C-30AF-5C7D-2D3B94275124}"/>
                </a:ext>
              </a:extLst>
            </p:cNvPr>
            <p:cNvSpPr txBox="1"/>
            <p:nvPr/>
          </p:nvSpPr>
          <p:spPr>
            <a:xfrm rot="21600000">
              <a:off x="-1" y="1"/>
              <a:ext cx="4114800" cy="1697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Curriculum</a:t>
              </a:r>
            </a:p>
            <a:p>
              <a:pPr marL="0" lvl="0" indent="0" algn="ctr" defTabSz="1111250">
                <a:lnSpc>
                  <a:spcPct val="90000"/>
                </a:lnSpc>
                <a:spcBef>
                  <a:spcPct val="0"/>
                </a:spcBef>
                <a:spcAft>
                  <a:spcPct val="35000"/>
                </a:spcAft>
                <a:buNone/>
              </a:pPr>
              <a:r>
                <a:rPr lang="en-US" sz="2500" kern="1200" dirty="0"/>
                <a:t>Assessment</a:t>
              </a:r>
            </a:p>
            <a:p>
              <a:pPr marL="0" lvl="0" indent="0" algn="ctr" defTabSz="1111250">
                <a:lnSpc>
                  <a:spcPct val="90000"/>
                </a:lnSpc>
                <a:spcBef>
                  <a:spcPct val="0"/>
                </a:spcBef>
                <a:spcAft>
                  <a:spcPct val="35000"/>
                </a:spcAft>
                <a:buNone/>
              </a:pPr>
              <a:r>
                <a:rPr lang="en-US" sz="2500" kern="1200" dirty="0"/>
                <a:t>Instruction</a:t>
              </a:r>
            </a:p>
          </p:txBody>
        </p:sp>
      </p:grpSp>
      <p:grpSp>
        <p:nvGrpSpPr>
          <p:cNvPr id="11" name="Group 10" descr="Local Data Sources&#10; Curriculum&#10;Assessment&#10;Instruction&#10; Programs  &amp;&#10;Structures&#10; Professional Practices&#10; Family &amp; Community&#10;">
            <a:extLst>
              <a:ext uri="{FF2B5EF4-FFF2-40B4-BE49-F238E27FC236}">
                <a16:creationId xmlns:a16="http://schemas.microsoft.com/office/drawing/2014/main" id="{DA5CF346-EA32-2FB5-7A79-10103183FFDF}"/>
              </a:ext>
            </a:extLst>
          </p:cNvPr>
          <p:cNvGrpSpPr/>
          <p:nvPr/>
        </p:nvGrpSpPr>
        <p:grpSpPr>
          <a:xfrm>
            <a:off x="6151071" y="2040437"/>
            <a:ext cx="4114800" cy="2262981"/>
            <a:chOff x="4114800" y="0"/>
            <a:chExt cx="4114800" cy="2262981"/>
          </a:xfrm>
        </p:grpSpPr>
        <p:sp>
          <p:nvSpPr>
            <p:cNvPr id="12" name="Rectangle: Single Corner Rounded 11">
              <a:extLst>
                <a:ext uri="{FF2B5EF4-FFF2-40B4-BE49-F238E27FC236}">
                  <a16:creationId xmlns:a16="http://schemas.microsoft.com/office/drawing/2014/main" id="{3944B409-A830-9430-BCF0-CDBD2ECE4695}"/>
                </a:ext>
              </a:extLst>
            </p:cNvPr>
            <p:cNvSpPr/>
            <p:nvPr/>
          </p:nvSpPr>
          <p:spPr>
            <a:xfrm>
              <a:off x="4114800" y="0"/>
              <a:ext cx="4114800" cy="2262981"/>
            </a:xfrm>
            <a:prstGeom prst="round1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Rectangle: Single Corner Rounded 4">
              <a:extLst>
                <a:ext uri="{FF2B5EF4-FFF2-40B4-BE49-F238E27FC236}">
                  <a16:creationId xmlns:a16="http://schemas.microsoft.com/office/drawing/2014/main" id="{868EF3AD-1A23-2E05-05EF-887663AE9A5D}"/>
                </a:ext>
              </a:extLst>
            </p:cNvPr>
            <p:cNvSpPr txBox="1"/>
            <p:nvPr/>
          </p:nvSpPr>
          <p:spPr>
            <a:xfrm>
              <a:off x="4114800" y="0"/>
              <a:ext cx="4114800" cy="1697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Programs  &amp;</a:t>
              </a:r>
            </a:p>
            <a:p>
              <a:pPr marL="0" lvl="0" indent="0" algn="ctr" defTabSz="1111250">
                <a:lnSpc>
                  <a:spcPct val="90000"/>
                </a:lnSpc>
                <a:spcBef>
                  <a:spcPct val="0"/>
                </a:spcBef>
                <a:spcAft>
                  <a:spcPct val="35000"/>
                </a:spcAft>
                <a:buNone/>
              </a:pPr>
              <a:r>
                <a:rPr lang="en-US" sz="2500" kern="1200" dirty="0"/>
                <a:t>Structures</a:t>
              </a:r>
            </a:p>
          </p:txBody>
        </p:sp>
      </p:grpSp>
      <p:grpSp>
        <p:nvGrpSpPr>
          <p:cNvPr id="14" name="Group 13">
            <a:extLst>
              <a:ext uri="{FF2B5EF4-FFF2-40B4-BE49-F238E27FC236}">
                <a16:creationId xmlns:a16="http://schemas.microsoft.com/office/drawing/2014/main" id="{EB8BA8B4-EEEF-6F65-361E-55C84BA96376}"/>
              </a:ext>
              <a:ext uri="{C183D7F6-B498-43B3-948B-1728B52AA6E4}">
                <adec:decorative xmlns:adec="http://schemas.microsoft.com/office/drawing/2017/decorative" val="1"/>
              </a:ext>
            </a:extLst>
          </p:cNvPr>
          <p:cNvGrpSpPr/>
          <p:nvPr/>
        </p:nvGrpSpPr>
        <p:grpSpPr>
          <a:xfrm>
            <a:off x="4861558" y="3810430"/>
            <a:ext cx="2468881" cy="1131490"/>
            <a:chOff x="2825124" y="2953765"/>
            <a:chExt cx="2468881" cy="1131490"/>
          </a:xfrm>
        </p:grpSpPr>
        <p:sp>
          <p:nvSpPr>
            <p:cNvPr id="15" name="Rectangle: Rounded Corners 14">
              <a:extLst>
                <a:ext uri="{FF2B5EF4-FFF2-40B4-BE49-F238E27FC236}">
                  <a16:creationId xmlns:a16="http://schemas.microsoft.com/office/drawing/2014/main" id="{E4A3557C-FB16-AB1C-A82A-47DF8B8705EE}"/>
                </a:ext>
              </a:extLst>
            </p:cNvPr>
            <p:cNvSpPr/>
            <p:nvPr/>
          </p:nvSpPr>
          <p:spPr>
            <a:xfrm>
              <a:off x="2825124" y="2953765"/>
              <a:ext cx="2468880" cy="1131490"/>
            </a:xfrm>
            <a:prstGeom prst="roundRect">
              <a:avLst/>
            </a:prstGeom>
          </p:spPr>
          <p:style>
            <a:lnRef idx="0">
              <a:schemeClr val="lt1">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16" name="Rectangle: Rounded Corners 4">
              <a:extLst>
                <a:ext uri="{FF2B5EF4-FFF2-40B4-BE49-F238E27FC236}">
                  <a16:creationId xmlns:a16="http://schemas.microsoft.com/office/drawing/2014/main" id="{B06BC553-1CF3-8AE6-04B6-088F79CB5EB9}"/>
                </a:ext>
              </a:extLst>
            </p:cNvPr>
            <p:cNvSpPr txBox="1"/>
            <p:nvPr/>
          </p:nvSpPr>
          <p:spPr>
            <a:xfrm>
              <a:off x="2935595" y="3061843"/>
              <a:ext cx="2358410" cy="1021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Local Data Sources</a:t>
              </a:r>
            </a:p>
          </p:txBody>
        </p:sp>
      </p:grpSp>
    </p:spTree>
    <p:extLst>
      <p:ext uri="{BB962C8B-B14F-4D97-AF65-F5344CB8AC3E}">
        <p14:creationId xmlns:p14="http://schemas.microsoft.com/office/powerpoint/2010/main" val="1911562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graphicFrame>
        <p:nvGraphicFramePr>
          <p:cNvPr id="6" name="Content Placeholder 3">
            <a:extLst>
              <a:ext uri="{FF2B5EF4-FFF2-40B4-BE49-F238E27FC236}">
                <a16:creationId xmlns:a16="http://schemas.microsoft.com/office/drawing/2014/main" id="{C94C7D02-7EE9-3A71-5FDE-E1E26940463C}"/>
              </a:ext>
            </a:extLst>
          </p:cNvPr>
          <p:cNvGraphicFramePr>
            <a:graphicFrameLocks noGrp="1"/>
          </p:cNvGraphicFramePr>
          <p:nvPr>
            <p:ph idx="1"/>
            <p:extLst>
              <p:ext uri="{D42A27DB-BD31-4B8C-83A1-F6EECF244321}">
                <p14:modId xmlns:p14="http://schemas.microsoft.com/office/powerpoint/2010/main" val="1636164484"/>
              </p:ext>
            </p:extLst>
          </p:nvPr>
        </p:nvGraphicFramePr>
        <p:xfrm>
          <a:off x="1704873" y="1363036"/>
          <a:ext cx="8229600" cy="4727262"/>
        </p:xfrm>
        <a:graphic>
          <a:graphicData uri="http://schemas.openxmlformats.org/drawingml/2006/table">
            <a:tbl>
              <a:tblPr firstRow="1" bandRow="1">
                <a:tableStyleId>{9DCAF9ED-07DC-4A11-8D7F-57B35C25682E}</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55432">
                <a:tc>
                  <a:txBody>
                    <a:bodyPr/>
                    <a:lstStyle/>
                    <a:p>
                      <a:pPr algn="ctr"/>
                      <a:r>
                        <a:rPr lang="en-US" dirty="0">
                          <a:solidFill>
                            <a:schemeClr val="tx1"/>
                          </a:solidFill>
                        </a:rPr>
                        <a:t>Domain 1</a:t>
                      </a:r>
                    </a:p>
                    <a:p>
                      <a:pPr algn="ctr"/>
                      <a:r>
                        <a:rPr lang="en-US" dirty="0">
                          <a:solidFill>
                            <a:schemeClr val="tx1"/>
                          </a:solidFill>
                        </a:rPr>
                        <a:t>PLANNING</a:t>
                      </a:r>
                      <a:r>
                        <a:rPr lang="en-US" baseline="0" dirty="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a:solidFill>
                            <a:schemeClr val="tx1"/>
                          </a:solidFill>
                        </a:rPr>
                        <a:t>Domain</a:t>
                      </a:r>
                      <a:r>
                        <a:rPr lang="en-US" baseline="0" dirty="0">
                          <a:solidFill>
                            <a:schemeClr val="tx1"/>
                          </a:solidFill>
                        </a:rPr>
                        <a:t> 2</a:t>
                      </a:r>
                    </a:p>
                    <a:p>
                      <a:pPr algn="ctr"/>
                      <a:r>
                        <a:rPr lang="en-US" baseline="0" dirty="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404495">
                <a:tc>
                  <a:txBody>
                    <a:bodyPr/>
                    <a:lstStyle/>
                    <a:p>
                      <a:r>
                        <a:rPr lang="en-US" sz="1200" dirty="0"/>
                        <a:t>1a:</a:t>
                      </a:r>
                      <a:r>
                        <a:rPr lang="en-US" sz="1200" baseline="0" dirty="0"/>
                        <a:t> Demonstrating Knowledge of Content and Pedagogy</a:t>
                      </a:r>
                    </a:p>
                    <a:p>
                      <a:r>
                        <a:rPr lang="en-US" sz="1200" baseline="0" dirty="0"/>
                        <a:t>1b: Demonstrating Knowledge of Students</a:t>
                      </a:r>
                    </a:p>
                    <a:p>
                      <a:r>
                        <a:rPr lang="en-US" sz="1200" baseline="0" dirty="0"/>
                        <a:t>1c: Setting </a:t>
                      </a:r>
                      <a:r>
                        <a:rPr lang="en-US" sz="1200" kern="1200" dirty="0">
                          <a:solidFill>
                            <a:schemeClr val="dk1"/>
                          </a:solidFill>
                          <a:latin typeface="+mn-lt"/>
                          <a:ea typeface="+mn-ea"/>
                          <a:cs typeface="+mn-cs"/>
                        </a:rPr>
                        <a:t>Instructional</a:t>
                      </a:r>
                      <a:r>
                        <a:rPr lang="en-US" sz="1200" baseline="0" dirty="0"/>
                        <a:t> Outcomes</a:t>
                      </a:r>
                    </a:p>
                    <a:p>
                      <a:r>
                        <a:rPr lang="en-US" sz="1200" baseline="0" dirty="0"/>
                        <a:t>1d: Demonstrating Knowledge of Resources</a:t>
                      </a:r>
                    </a:p>
                    <a:p>
                      <a:r>
                        <a:rPr lang="en-US" sz="1200" baseline="0" dirty="0"/>
                        <a:t>1e: Designing Coherent Instruction</a:t>
                      </a:r>
                    </a:p>
                    <a:p>
                      <a:r>
                        <a:rPr lang="en-US" sz="1200" baseline="0" dirty="0"/>
                        <a:t>1f: Designing Student Assessments</a:t>
                      </a:r>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a:t>2a:</a:t>
                      </a:r>
                      <a:r>
                        <a:rPr lang="en-US" sz="1200" baseline="0" dirty="0"/>
                        <a:t> Creating an Environment of Respect and Rapport</a:t>
                      </a:r>
                    </a:p>
                    <a:p>
                      <a:r>
                        <a:rPr lang="en-US" sz="1200" baseline="0" dirty="0"/>
                        <a:t>2b: Establishing a Culture for Learning</a:t>
                      </a:r>
                    </a:p>
                    <a:p>
                      <a:r>
                        <a:rPr lang="en-US" sz="1200" baseline="0" dirty="0"/>
                        <a:t>2c: Managing Classroom Procedures</a:t>
                      </a:r>
                    </a:p>
                    <a:p>
                      <a:r>
                        <a:rPr lang="en-US" sz="1200" baseline="0" dirty="0"/>
                        <a:t>2d: Managing Student Behavior</a:t>
                      </a:r>
                    </a:p>
                    <a:p>
                      <a:r>
                        <a:rPr lang="en-US" sz="1200" baseline="0" dirty="0"/>
                        <a:t>2e: Organizing Physical Space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5432">
                <a:tc>
                  <a:txBody>
                    <a:bodyPr/>
                    <a:lstStyle/>
                    <a:p>
                      <a:pPr algn="ctr"/>
                      <a:r>
                        <a:rPr lang="en-US" b="1" dirty="0">
                          <a:solidFill>
                            <a:schemeClr val="tx1"/>
                          </a:solidFill>
                        </a:rPr>
                        <a:t>Domain 4</a:t>
                      </a:r>
                    </a:p>
                    <a:p>
                      <a:pPr algn="ctr"/>
                      <a:r>
                        <a:rPr lang="en-US" b="1" dirty="0">
                          <a:solidFill>
                            <a:schemeClr val="tx1"/>
                          </a:solidFill>
                        </a:rPr>
                        <a:t>PROFESSIONAL</a:t>
                      </a:r>
                      <a:r>
                        <a:rPr lang="en-US" b="1" baseline="0" dirty="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a:solidFill>
                            <a:schemeClr val="tx1"/>
                          </a:solidFill>
                        </a:rPr>
                        <a:t>Domain</a:t>
                      </a:r>
                      <a:r>
                        <a:rPr lang="en-US" b="1" baseline="0" dirty="0">
                          <a:solidFill>
                            <a:schemeClr val="tx1"/>
                          </a:solidFill>
                        </a:rPr>
                        <a:t> 3</a:t>
                      </a:r>
                    </a:p>
                    <a:p>
                      <a:pPr algn="ctr"/>
                      <a:r>
                        <a:rPr lang="en-US" b="1" baseline="0" dirty="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1310863">
                <a:tc>
                  <a:txBody>
                    <a:bodyPr/>
                    <a:lstStyle/>
                    <a:p>
                      <a:r>
                        <a:rPr lang="en-US" sz="1200" dirty="0"/>
                        <a:t>4a: Reflecting</a:t>
                      </a:r>
                      <a:r>
                        <a:rPr lang="en-US" sz="1200" baseline="0" dirty="0"/>
                        <a:t> on Teaching</a:t>
                      </a:r>
                    </a:p>
                    <a:p>
                      <a:r>
                        <a:rPr lang="en-US" sz="1200" baseline="0" dirty="0"/>
                        <a:t>4b: Maintaining Accurate Records</a:t>
                      </a:r>
                    </a:p>
                    <a:p>
                      <a:r>
                        <a:rPr lang="en-US" sz="1200" baseline="0" dirty="0"/>
                        <a:t>4c: Communicating with Families</a:t>
                      </a:r>
                    </a:p>
                    <a:p>
                      <a:r>
                        <a:rPr lang="en-US" sz="1200" baseline="0" dirty="0"/>
                        <a:t>4d: Participating in a Professional Community</a:t>
                      </a:r>
                    </a:p>
                    <a:p>
                      <a:r>
                        <a:rPr lang="en-US" sz="1200" baseline="0" dirty="0"/>
                        <a:t>4e: Growing and Developing Professionally</a:t>
                      </a:r>
                    </a:p>
                    <a:p>
                      <a:r>
                        <a:rPr lang="en-US" sz="1200" baseline="0" dirty="0"/>
                        <a:t>4f: Showing Professionalism</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a:t>3a: Communicating with Students</a:t>
                      </a:r>
                    </a:p>
                    <a:p>
                      <a:r>
                        <a:rPr lang="en-US" sz="1200" dirty="0"/>
                        <a:t>3b: Using Questioning and Discussion Techniques</a:t>
                      </a:r>
                    </a:p>
                    <a:p>
                      <a:r>
                        <a:rPr lang="en-US" sz="1200" dirty="0"/>
                        <a:t>3c:</a:t>
                      </a:r>
                      <a:r>
                        <a:rPr lang="en-US" sz="1200" baseline="0" dirty="0"/>
                        <a:t> Engaging Students in Learning</a:t>
                      </a:r>
                    </a:p>
                    <a:p>
                      <a:r>
                        <a:rPr lang="en-US" sz="1200" baseline="0" dirty="0"/>
                        <a:t>3d: Using Assessment in Instruction</a:t>
                      </a:r>
                    </a:p>
                    <a:p>
                      <a:r>
                        <a:rPr lang="en-US" sz="1200" baseline="0" dirty="0"/>
                        <a:t>3e: Demonstrating Flexibility and Responsiveness </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75900">
                <a:tc>
                  <a:txBody>
                    <a:bodyPr/>
                    <a:lstStyle/>
                    <a:p>
                      <a:pPr algn="ctr"/>
                      <a:r>
                        <a:rPr lang="en-US" sz="4000" b="1" dirty="0">
                          <a:solidFill>
                            <a:schemeClr val="tx1"/>
                          </a:solidFill>
                        </a:rPr>
                        <a:t>NOT</a:t>
                      </a:r>
                      <a:r>
                        <a:rPr lang="en-US" sz="4000" b="1" baseline="0" dirty="0">
                          <a:solidFill>
                            <a:schemeClr val="tx1"/>
                          </a:solidFill>
                        </a:rPr>
                        <a:t> OBSERVABLE</a:t>
                      </a:r>
                      <a:endParaRPr lang="en-US" sz="40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000" b="1" dirty="0">
                          <a:solidFill>
                            <a:schemeClr val="tx1"/>
                          </a:solidFill>
                        </a:rPr>
                        <a:t>OBSERVABLE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67F20A0B-F237-BD1D-1D81-219316473B9C}"/>
              </a:ext>
            </a:extLst>
          </p:cNvPr>
          <p:cNvSpPr txBox="1"/>
          <p:nvPr/>
        </p:nvSpPr>
        <p:spPr>
          <a:xfrm>
            <a:off x="3860800" y="6161773"/>
            <a:ext cx="4470400" cy="584776"/>
          </a:xfrm>
          <a:prstGeom prst="rect">
            <a:avLst/>
          </a:prstGeom>
          <a:solidFill>
            <a:srgbClr val="FF0000"/>
          </a:solidFill>
          <a:ln>
            <a:noFill/>
          </a:ln>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Teacher Controlled</a:t>
            </a:r>
          </a:p>
        </p:txBody>
      </p:sp>
      <p:sp>
        <p:nvSpPr>
          <p:cNvPr id="9" name="Title 1">
            <a:extLst>
              <a:ext uri="{FF2B5EF4-FFF2-40B4-BE49-F238E27FC236}">
                <a16:creationId xmlns:a16="http://schemas.microsoft.com/office/drawing/2014/main" id="{9C0623A3-53C0-2C67-5D50-98697AD04855}"/>
              </a:ext>
            </a:extLst>
          </p:cNvPr>
          <p:cNvSpPr>
            <a:spLocks noGrp="1"/>
          </p:cNvSpPr>
          <p:nvPr>
            <p:ph type="title"/>
          </p:nvPr>
        </p:nvSpPr>
        <p:spPr>
          <a:xfrm>
            <a:off x="1173060" y="584597"/>
            <a:ext cx="10423994" cy="706964"/>
          </a:xfrm>
        </p:spPr>
        <p:txBody>
          <a:bodyPr/>
          <a:lstStyle/>
          <a:p>
            <a:r>
              <a:rPr lang="en-US" sz="2800" dirty="0">
                <a:effectLst>
                  <a:outerShdw blurRad="38100" dist="38100" dir="2700000" algn="tl">
                    <a:srgbClr val="000000">
                      <a:alpha val="43137"/>
                    </a:srgbClr>
                  </a:outerShdw>
                </a:effectLst>
              </a:rPr>
              <a:t>Component Selection Guidance for Schools in Improvement</a:t>
            </a:r>
          </a:p>
        </p:txBody>
      </p:sp>
    </p:spTree>
    <p:extLst>
      <p:ext uri="{BB962C8B-B14F-4D97-AF65-F5344CB8AC3E}">
        <p14:creationId xmlns:p14="http://schemas.microsoft.com/office/powerpoint/2010/main" val="242297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73060" y="584597"/>
            <a:ext cx="10423994" cy="706964"/>
          </a:xfrm>
        </p:spPr>
        <p:txBody>
          <a:bodyPr/>
          <a:lstStyle/>
          <a:p>
            <a:r>
              <a:rPr lang="en-US" sz="2800" dirty="0">
                <a:effectLst>
                  <a:outerShdw blurRad="38100" dist="38100" dir="2700000" algn="tl">
                    <a:srgbClr val="000000">
                      <a:alpha val="43137"/>
                    </a:srgbClr>
                  </a:outerShdw>
                </a:effectLst>
              </a:rPr>
              <a:t>Component Selection Guidance for Schools in Improvement</a:t>
            </a:r>
          </a:p>
        </p:txBody>
      </p:sp>
      <p:sp>
        <p:nvSpPr>
          <p:cNvPr id="4" name="Rectangle 3">
            <a:extLst>
              <a:ext uri="{FF2B5EF4-FFF2-40B4-BE49-F238E27FC236}">
                <a16:creationId xmlns:a16="http://schemas.microsoft.com/office/drawing/2014/main" id="{2ED5EBB0-4CC4-401B-7B4F-768A72042995}"/>
              </a:ext>
            </a:extLst>
          </p:cNvPr>
          <p:cNvSpPr/>
          <p:nvPr/>
        </p:nvSpPr>
        <p:spPr>
          <a:xfrm>
            <a:off x="3358986" y="1096341"/>
            <a:ext cx="8771468" cy="584775"/>
          </a:xfrm>
          <a:prstGeom prst="rect">
            <a:avLst/>
          </a:prstGeom>
          <a:no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Student Achievement-Curriculum </a:t>
            </a:r>
            <a:endParaRPr lang="en-US" sz="3200" b="1" dirty="0">
              <a:effectLst>
                <a:outerShdw blurRad="38100" dist="38100" dir="2700000" algn="tl">
                  <a:srgbClr val="000000">
                    <a:alpha val="43137"/>
                  </a:srgbClr>
                </a:outerShdw>
              </a:effectLst>
            </a:endParaRPr>
          </a:p>
        </p:txBody>
      </p:sp>
      <p:graphicFrame>
        <p:nvGraphicFramePr>
          <p:cNvPr id="9" name="Content Placeholder 3">
            <a:extLst>
              <a:ext uri="{FF2B5EF4-FFF2-40B4-BE49-F238E27FC236}">
                <a16:creationId xmlns:a16="http://schemas.microsoft.com/office/drawing/2014/main" id="{5DCCED7E-A882-2D52-0A2B-7F8280F69B06}"/>
              </a:ext>
            </a:extLst>
          </p:cNvPr>
          <p:cNvGraphicFramePr>
            <a:graphicFrameLocks/>
          </p:cNvGraphicFramePr>
          <p:nvPr>
            <p:extLst>
              <p:ext uri="{D42A27DB-BD31-4B8C-83A1-F6EECF244321}">
                <p14:modId xmlns:p14="http://schemas.microsoft.com/office/powerpoint/2010/main" val="3784779873"/>
              </p:ext>
            </p:extLst>
          </p:nvPr>
        </p:nvGraphicFramePr>
        <p:xfrm>
          <a:off x="1083732" y="1681116"/>
          <a:ext cx="8771468" cy="5080572"/>
        </p:xfrm>
        <a:graphic>
          <a:graphicData uri="http://schemas.openxmlformats.org/drawingml/2006/table">
            <a:tbl>
              <a:tblPr firstRow="1" bandRow="1">
                <a:tableStyleId>{9DCAF9ED-07DC-4A11-8D7F-57B35C25682E}</a:tableStyleId>
              </a:tblPr>
              <a:tblGrid>
                <a:gridCol w="4385734">
                  <a:extLst>
                    <a:ext uri="{9D8B030D-6E8A-4147-A177-3AD203B41FA5}">
                      <a16:colId xmlns:a16="http://schemas.microsoft.com/office/drawing/2014/main" val="20000"/>
                    </a:ext>
                  </a:extLst>
                </a:gridCol>
                <a:gridCol w="4385734">
                  <a:extLst>
                    <a:ext uri="{9D8B030D-6E8A-4147-A177-3AD203B41FA5}">
                      <a16:colId xmlns:a16="http://schemas.microsoft.com/office/drawing/2014/main" val="20001"/>
                    </a:ext>
                  </a:extLst>
                </a:gridCol>
              </a:tblGrid>
              <a:tr h="790083">
                <a:tc>
                  <a:txBody>
                    <a:bodyPr/>
                    <a:lstStyle/>
                    <a:p>
                      <a:pPr algn="ctr"/>
                      <a:r>
                        <a:rPr lang="en-US" dirty="0">
                          <a:solidFill>
                            <a:schemeClr val="tx1"/>
                          </a:solidFill>
                        </a:rPr>
                        <a:t>Domain 1</a:t>
                      </a:r>
                    </a:p>
                    <a:p>
                      <a:pPr algn="ctr"/>
                      <a:r>
                        <a:rPr lang="en-US" dirty="0">
                          <a:solidFill>
                            <a:schemeClr val="tx1"/>
                          </a:solidFill>
                        </a:rPr>
                        <a:t>PLANNING</a:t>
                      </a:r>
                      <a:r>
                        <a:rPr lang="en-US" baseline="0" dirty="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a:solidFill>
                            <a:schemeClr val="tx1"/>
                          </a:solidFill>
                        </a:rPr>
                        <a:t>Domain</a:t>
                      </a:r>
                      <a:r>
                        <a:rPr lang="en-US" baseline="0" dirty="0">
                          <a:solidFill>
                            <a:schemeClr val="tx1"/>
                          </a:solidFill>
                        </a:rPr>
                        <a:t> 2</a:t>
                      </a:r>
                    </a:p>
                    <a:p>
                      <a:pPr algn="ctr"/>
                      <a:r>
                        <a:rPr lang="en-US" baseline="0" dirty="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693034">
                <a:tc>
                  <a:txBody>
                    <a:bodyPr/>
                    <a:lstStyle/>
                    <a:p>
                      <a:r>
                        <a:rPr lang="en-US" sz="1600" b="1" dirty="0">
                          <a:solidFill>
                            <a:srgbClr val="FF0000"/>
                          </a:solidFill>
                        </a:rPr>
                        <a:t>1a:</a:t>
                      </a:r>
                      <a:r>
                        <a:rPr lang="en-US" sz="1600" b="1" baseline="0" dirty="0">
                          <a:solidFill>
                            <a:srgbClr val="FF0000"/>
                          </a:solidFill>
                        </a:rPr>
                        <a:t> Demonstrating Knowledge of Content and Pedagogy</a:t>
                      </a:r>
                    </a:p>
                    <a:p>
                      <a:r>
                        <a:rPr lang="en-US" sz="1400" baseline="0" dirty="0"/>
                        <a:t>1b: Demonstrating Knowledge of Students</a:t>
                      </a:r>
                    </a:p>
                    <a:p>
                      <a:r>
                        <a:rPr lang="en-US" sz="1600" b="1" baseline="0" dirty="0">
                          <a:solidFill>
                            <a:srgbClr val="FF0000"/>
                          </a:solidFill>
                        </a:rPr>
                        <a:t>1c: Setting </a:t>
                      </a:r>
                      <a:r>
                        <a:rPr lang="en-US" sz="1600" b="1" kern="1200" dirty="0">
                          <a:solidFill>
                            <a:srgbClr val="FF0000"/>
                          </a:solidFill>
                          <a:latin typeface="+mn-lt"/>
                          <a:ea typeface="+mn-ea"/>
                          <a:cs typeface="+mn-cs"/>
                        </a:rPr>
                        <a:t>Instructional</a:t>
                      </a:r>
                      <a:r>
                        <a:rPr lang="en-US" sz="1600" b="1" baseline="0" dirty="0">
                          <a:solidFill>
                            <a:srgbClr val="FF0000"/>
                          </a:solidFill>
                        </a:rPr>
                        <a:t> Outcomes</a:t>
                      </a:r>
                    </a:p>
                    <a:p>
                      <a:r>
                        <a:rPr lang="en-US" sz="1600" b="1" baseline="0" dirty="0">
                          <a:solidFill>
                            <a:srgbClr val="FF0000"/>
                          </a:solidFill>
                        </a:rPr>
                        <a:t>1d: Demonstrating Knowledge of Resources</a:t>
                      </a:r>
                    </a:p>
                    <a:p>
                      <a:r>
                        <a:rPr lang="en-US" sz="1400" baseline="0" dirty="0"/>
                        <a:t>1e: Designing Coherent Instruction</a:t>
                      </a:r>
                    </a:p>
                    <a:p>
                      <a:r>
                        <a:rPr lang="en-US" sz="1400" baseline="0" dirty="0"/>
                        <a:t>1f: Designing Student Assessments</a:t>
                      </a:r>
                    </a:p>
                    <a:p>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a:t>2a:</a:t>
                      </a:r>
                      <a:r>
                        <a:rPr lang="en-US" sz="1400" baseline="0" dirty="0"/>
                        <a:t> Creating an Environment of Respect and Rapport</a:t>
                      </a:r>
                    </a:p>
                    <a:p>
                      <a:r>
                        <a:rPr lang="en-US" sz="1400" baseline="0" dirty="0"/>
                        <a:t>2b: Establishing a Culture for Learning</a:t>
                      </a:r>
                    </a:p>
                    <a:p>
                      <a:r>
                        <a:rPr lang="en-US" sz="1400" baseline="0" dirty="0"/>
                        <a:t>2c: Managing Classroom Procedures</a:t>
                      </a:r>
                    </a:p>
                    <a:p>
                      <a:r>
                        <a:rPr lang="en-US" sz="1400" baseline="0" dirty="0"/>
                        <a:t>2d: Managing Student Behavior</a:t>
                      </a:r>
                    </a:p>
                    <a:p>
                      <a:r>
                        <a:rPr lang="en-US" sz="1400" baseline="0" dirty="0"/>
                        <a:t>2e: Organizing Physical Space</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790083">
                <a:tc>
                  <a:txBody>
                    <a:bodyPr/>
                    <a:lstStyle/>
                    <a:p>
                      <a:pPr algn="ctr"/>
                      <a:r>
                        <a:rPr lang="en-US" b="1" dirty="0">
                          <a:solidFill>
                            <a:schemeClr val="tx1"/>
                          </a:solidFill>
                        </a:rPr>
                        <a:t>Domain 4</a:t>
                      </a:r>
                    </a:p>
                    <a:p>
                      <a:pPr algn="ctr"/>
                      <a:r>
                        <a:rPr lang="en-US" b="1" dirty="0">
                          <a:solidFill>
                            <a:schemeClr val="tx1"/>
                          </a:solidFill>
                        </a:rPr>
                        <a:t>PROFESSIONAL</a:t>
                      </a:r>
                      <a:r>
                        <a:rPr lang="en-US" b="1" baseline="0" dirty="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a:solidFill>
                            <a:schemeClr val="tx1"/>
                          </a:solidFill>
                        </a:rPr>
                        <a:t>Domain</a:t>
                      </a:r>
                      <a:r>
                        <a:rPr lang="en-US" b="1" baseline="0" dirty="0">
                          <a:solidFill>
                            <a:schemeClr val="tx1"/>
                          </a:solidFill>
                        </a:rPr>
                        <a:t> 3</a:t>
                      </a:r>
                    </a:p>
                    <a:p>
                      <a:pPr algn="ctr"/>
                      <a:r>
                        <a:rPr lang="en-US" b="1" baseline="0" dirty="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1580166">
                <a:tc>
                  <a:txBody>
                    <a:bodyPr/>
                    <a:lstStyle/>
                    <a:p>
                      <a:r>
                        <a:rPr lang="en-US" sz="1400" dirty="0"/>
                        <a:t>4a: Reflecting</a:t>
                      </a:r>
                      <a:r>
                        <a:rPr lang="en-US" sz="1400" baseline="0" dirty="0"/>
                        <a:t> on Teaching</a:t>
                      </a:r>
                    </a:p>
                    <a:p>
                      <a:r>
                        <a:rPr lang="en-US" sz="1400" baseline="0" dirty="0"/>
                        <a:t>4b: Maintaining Accurate Records</a:t>
                      </a:r>
                    </a:p>
                    <a:p>
                      <a:r>
                        <a:rPr lang="en-US" sz="1400" baseline="0" dirty="0"/>
                        <a:t>4c: Communicating with Families</a:t>
                      </a:r>
                    </a:p>
                    <a:p>
                      <a:r>
                        <a:rPr lang="en-US" sz="1400" baseline="0" dirty="0"/>
                        <a:t>4d: Participating in a Professional Community</a:t>
                      </a:r>
                    </a:p>
                    <a:p>
                      <a:r>
                        <a:rPr lang="en-US" sz="1600" b="1" baseline="0" dirty="0">
                          <a:solidFill>
                            <a:srgbClr val="FF0000"/>
                          </a:solidFill>
                        </a:rPr>
                        <a:t>4e: Growing and Developing Professionally</a:t>
                      </a:r>
                    </a:p>
                    <a:p>
                      <a:r>
                        <a:rPr lang="en-US" sz="1400" baseline="0" dirty="0"/>
                        <a:t>4f: Showing Professionalism</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400" dirty="0"/>
                        <a:t>3a: Communicating with Students</a:t>
                      </a:r>
                    </a:p>
                    <a:p>
                      <a:r>
                        <a:rPr lang="en-US" sz="1400" dirty="0"/>
                        <a:t>3b: Using Questioning and Discussion Techniques</a:t>
                      </a:r>
                    </a:p>
                    <a:p>
                      <a:r>
                        <a:rPr lang="en-US" sz="1400" dirty="0"/>
                        <a:t>3c:</a:t>
                      </a:r>
                      <a:r>
                        <a:rPr lang="en-US" sz="1400" baseline="0" dirty="0"/>
                        <a:t> Engaging Students in Learning</a:t>
                      </a:r>
                    </a:p>
                    <a:p>
                      <a:r>
                        <a:rPr lang="en-US" sz="1400" baseline="0" dirty="0"/>
                        <a:t>3d: Using Assessment in Instruction</a:t>
                      </a:r>
                    </a:p>
                    <a:p>
                      <a:r>
                        <a:rPr lang="en-US" sz="1400" baseline="0" dirty="0"/>
                        <a:t>3e: Demonstrating Flexibility and Responsiveness </a:t>
                      </a:r>
                    </a:p>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44415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73060" y="584597"/>
            <a:ext cx="10423994" cy="706964"/>
          </a:xfrm>
        </p:spPr>
        <p:txBody>
          <a:bodyPr/>
          <a:lstStyle/>
          <a:p>
            <a:r>
              <a:rPr lang="en-US" sz="2800" dirty="0">
                <a:effectLst>
                  <a:outerShdw blurRad="38100" dist="38100" dir="2700000" algn="tl">
                    <a:srgbClr val="000000">
                      <a:alpha val="43137"/>
                    </a:srgbClr>
                  </a:outerShdw>
                </a:effectLst>
              </a:rPr>
              <a:t>Component Selection Guidance for Schools in Improvement</a:t>
            </a:r>
          </a:p>
        </p:txBody>
      </p:sp>
      <p:sp>
        <p:nvSpPr>
          <p:cNvPr id="4" name="Rectangle 3">
            <a:extLst>
              <a:ext uri="{FF2B5EF4-FFF2-40B4-BE49-F238E27FC236}">
                <a16:creationId xmlns:a16="http://schemas.microsoft.com/office/drawing/2014/main" id="{2ED5EBB0-4CC4-401B-7B4F-768A72042995}"/>
              </a:ext>
            </a:extLst>
          </p:cNvPr>
          <p:cNvSpPr/>
          <p:nvPr/>
        </p:nvSpPr>
        <p:spPr>
          <a:xfrm>
            <a:off x="3358986" y="1096341"/>
            <a:ext cx="8771468" cy="584775"/>
          </a:xfrm>
          <a:prstGeom prst="rect">
            <a:avLst/>
          </a:prstGeom>
          <a:no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Student Achievement-Curriculum </a:t>
            </a:r>
            <a:endParaRPr lang="en-US" sz="3200" b="1"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0B72FB2B-526E-A713-E457-B79F00336EF7}"/>
              </a:ext>
            </a:extLst>
          </p:cNvPr>
          <p:cNvSpPr txBox="1"/>
          <p:nvPr/>
        </p:nvSpPr>
        <p:spPr>
          <a:xfrm>
            <a:off x="1538653" y="2364939"/>
            <a:ext cx="9346223" cy="4154984"/>
          </a:xfrm>
          <a:prstGeom prst="rect">
            <a:avLst/>
          </a:prstGeom>
          <a:noFill/>
        </p:spPr>
        <p:txBody>
          <a:bodyPr wrap="square">
            <a:spAutoFit/>
          </a:bodyPr>
          <a:lstStyle/>
          <a:p>
            <a:pPr marL="0" indent="0" algn="ctr">
              <a:buNone/>
            </a:pPr>
            <a:r>
              <a:rPr lang="en-US" sz="2400" b="1" u="sng" dirty="0"/>
              <a:t>Domain 1: Planning &amp; Preparation</a:t>
            </a:r>
          </a:p>
          <a:p>
            <a:r>
              <a:rPr lang="en-US" sz="2400" b="1" dirty="0"/>
              <a:t>1a: Demonstrating Knowledge of Content &amp; Pedagogy</a:t>
            </a:r>
          </a:p>
          <a:p>
            <a:pPr lvl="1"/>
            <a:r>
              <a:rPr lang="en-US" sz="2400" dirty="0"/>
              <a:t>Knowledge of content, structure of discipline, prerequisite relationships, content-related pedagogy</a:t>
            </a:r>
          </a:p>
          <a:p>
            <a:pPr lvl="1"/>
            <a:endParaRPr lang="en-US" sz="2400" b="1" dirty="0"/>
          </a:p>
          <a:p>
            <a:r>
              <a:rPr lang="en-US" sz="2400" b="1" dirty="0"/>
              <a:t>1c: Setting Instructional Outcomes</a:t>
            </a:r>
          </a:p>
          <a:p>
            <a:pPr lvl="1"/>
            <a:r>
              <a:rPr lang="en-US" sz="2400" dirty="0"/>
              <a:t>Sequence, clarity, alignment, balance</a:t>
            </a:r>
          </a:p>
          <a:p>
            <a:pPr lvl="1"/>
            <a:endParaRPr lang="en-US" sz="2400" dirty="0"/>
          </a:p>
          <a:p>
            <a:r>
              <a:rPr lang="en-US" sz="2400" b="1" dirty="0"/>
              <a:t>1d: Demonstrating Knowledge of Resources</a:t>
            </a:r>
          </a:p>
          <a:p>
            <a:pPr lvl="1"/>
            <a:r>
              <a:rPr lang="en-US" sz="2400" dirty="0"/>
              <a:t>Resources to extend content knowledge and pedagogy for classroom and student use</a:t>
            </a:r>
          </a:p>
        </p:txBody>
      </p:sp>
    </p:spTree>
    <p:extLst>
      <p:ext uri="{BB962C8B-B14F-4D97-AF65-F5344CB8AC3E}">
        <p14:creationId xmlns:p14="http://schemas.microsoft.com/office/powerpoint/2010/main" val="2566312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73060" y="584597"/>
            <a:ext cx="10423994" cy="706964"/>
          </a:xfrm>
        </p:spPr>
        <p:txBody>
          <a:bodyPr/>
          <a:lstStyle/>
          <a:p>
            <a:r>
              <a:rPr lang="en-US" sz="2800" dirty="0">
                <a:effectLst>
                  <a:outerShdw blurRad="38100" dist="38100" dir="2700000" algn="tl">
                    <a:srgbClr val="000000">
                      <a:alpha val="43137"/>
                    </a:srgbClr>
                  </a:outerShdw>
                </a:effectLst>
              </a:rPr>
              <a:t>Component Selection Guidance for Schools in Improvement</a:t>
            </a:r>
          </a:p>
        </p:txBody>
      </p:sp>
      <p:sp>
        <p:nvSpPr>
          <p:cNvPr id="4" name="Rectangle 3">
            <a:extLst>
              <a:ext uri="{FF2B5EF4-FFF2-40B4-BE49-F238E27FC236}">
                <a16:creationId xmlns:a16="http://schemas.microsoft.com/office/drawing/2014/main" id="{2ED5EBB0-4CC4-401B-7B4F-768A72042995}"/>
              </a:ext>
            </a:extLst>
          </p:cNvPr>
          <p:cNvSpPr/>
          <p:nvPr/>
        </p:nvSpPr>
        <p:spPr>
          <a:xfrm>
            <a:off x="3358986" y="1096341"/>
            <a:ext cx="8771468" cy="584775"/>
          </a:xfrm>
          <a:prstGeom prst="rect">
            <a:avLst/>
          </a:prstGeom>
          <a:no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Student Achievement-Curriculum </a:t>
            </a:r>
            <a:endParaRPr lang="en-US" sz="3200" b="1"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0B72FB2B-526E-A713-E457-B79F00336EF7}"/>
              </a:ext>
            </a:extLst>
          </p:cNvPr>
          <p:cNvSpPr txBox="1"/>
          <p:nvPr/>
        </p:nvSpPr>
        <p:spPr>
          <a:xfrm>
            <a:off x="1538653" y="2364939"/>
            <a:ext cx="9346223" cy="2677656"/>
          </a:xfrm>
          <a:prstGeom prst="rect">
            <a:avLst/>
          </a:prstGeom>
          <a:noFill/>
        </p:spPr>
        <p:txBody>
          <a:bodyPr wrap="square">
            <a:spAutoFit/>
          </a:bodyPr>
          <a:lstStyle/>
          <a:p>
            <a:pPr marL="0" indent="0" algn="ctr">
              <a:buNone/>
            </a:pPr>
            <a:r>
              <a:rPr lang="en-US" sz="2800" b="1" u="sng" dirty="0"/>
              <a:t>Domain 4: Professional Responsibilities</a:t>
            </a:r>
          </a:p>
          <a:p>
            <a:pPr marL="0" indent="0" algn="ctr">
              <a:buNone/>
            </a:pPr>
            <a:endParaRPr lang="en-US" sz="2800" b="1" u="sng" dirty="0"/>
          </a:p>
          <a:p>
            <a:r>
              <a:rPr lang="en-US" sz="2800" b="1" dirty="0"/>
              <a:t>4e: Growing and Developing Professionally</a:t>
            </a:r>
          </a:p>
          <a:p>
            <a:pPr lvl="1"/>
            <a:r>
              <a:rPr lang="en-US" sz="2800" dirty="0"/>
              <a:t>Enhancement of content knowledge and pedagogical skill</a:t>
            </a:r>
          </a:p>
          <a:p>
            <a:pPr lvl="1"/>
            <a:r>
              <a:rPr lang="en-US" sz="2800" dirty="0"/>
              <a:t>Receptive to feedback from colleagues</a:t>
            </a:r>
          </a:p>
          <a:p>
            <a:pPr lvl="1"/>
            <a:r>
              <a:rPr lang="en-US" sz="2800" dirty="0"/>
              <a:t>Service to the profession</a:t>
            </a:r>
          </a:p>
        </p:txBody>
      </p:sp>
    </p:spTree>
    <p:extLst>
      <p:ext uri="{BB962C8B-B14F-4D97-AF65-F5344CB8AC3E}">
        <p14:creationId xmlns:p14="http://schemas.microsoft.com/office/powerpoint/2010/main" val="270966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73060" y="584597"/>
            <a:ext cx="10423994" cy="706964"/>
          </a:xfrm>
        </p:spPr>
        <p:txBody>
          <a:bodyPr/>
          <a:lstStyle/>
          <a:p>
            <a:r>
              <a:rPr lang="en-US" sz="2800" dirty="0">
                <a:effectLst>
                  <a:outerShdw blurRad="38100" dist="38100" dir="2700000" algn="tl">
                    <a:srgbClr val="000000">
                      <a:alpha val="43137"/>
                    </a:srgbClr>
                  </a:outerShdw>
                </a:effectLst>
              </a:rPr>
              <a:t>Component Selection Guidance for Schools in Improvement</a:t>
            </a:r>
          </a:p>
        </p:txBody>
      </p:sp>
      <p:sp>
        <p:nvSpPr>
          <p:cNvPr id="4" name="Rectangle 3">
            <a:extLst>
              <a:ext uri="{FF2B5EF4-FFF2-40B4-BE49-F238E27FC236}">
                <a16:creationId xmlns:a16="http://schemas.microsoft.com/office/drawing/2014/main" id="{2ED5EBB0-4CC4-401B-7B4F-768A72042995}"/>
              </a:ext>
            </a:extLst>
          </p:cNvPr>
          <p:cNvSpPr/>
          <p:nvPr/>
        </p:nvSpPr>
        <p:spPr>
          <a:xfrm>
            <a:off x="3358986" y="1096341"/>
            <a:ext cx="8771468" cy="584775"/>
          </a:xfrm>
          <a:prstGeom prst="rect">
            <a:avLst/>
          </a:prstGeom>
          <a:no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Student Achievement-Instruction </a:t>
            </a:r>
            <a:endParaRPr lang="en-US" sz="3200" b="1" dirty="0">
              <a:effectLst>
                <a:outerShdw blurRad="38100" dist="38100" dir="2700000" algn="tl">
                  <a:srgbClr val="000000">
                    <a:alpha val="43137"/>
                  </a:srgbClr>
                </a:outerShdw>
              </a:effectLst>
            </a:endParaRPr>
          </a:p>
        </p:txBody>
      </p:sp>
      <p:graphicFrame>
        <p:nvGraphicFramePr>
          <p:cNvPr id="3" name="Content Placeholder 3">
            <a:extLst>
              <a:ext uri="{FF2B5EF4-FFF2-40B4-BE49-F238E27FC236}">
                <a16:creationId xmlns:a16="http://schemas.microsoft.com/office/drawing/2014/main" id="{11F66440-D972-FD26-34E6-3181116B97E9}"/>
              </a:ext>
            </a:extLst>
          </p:cNvPr>
          <p:cNvGraphicFramePr>
            <a:graphicFrameLocks noGrp="1"/>
          </p:cNvGraphicFramePr>
          <p:nvPr>
            <p:ph idx="1"/>
            <p:extLst>
              <p:ext uri="{D42A27DB-BD31-4B8C-83A1-F6EECF244321}">
                <p14:modId xmlns:p14="http://schemas.microsoft.com/office/powerpoint/2010/main" val="4281432935"/>
              </p:ext>
            </p:extLst>
          </p:nvPr>
        </p:nvGraphicFramePr>
        <p:xfrm>
          <a:off x="1173060" y="1681116"/>
          <a:ext cx="8771468" cy="4888640"/>
        </p:xfrm>
        <a:graphic>
          <a:graphicData uri="http://schemas.openxmlformats.org/drawingml/2006/table">
            <a:tbl>
              <a:tblPr firstRow="1" bandRow="1">
                <a:tableStyleId>{9DCAF9ED-07DC-4A11-8D7F-57B35C25682E}</a:tableStyleId>
              </a:tblPr>
              <a:tblGrid>
                <a:gridCol w="4385734">
                  <a:extLst>
                    <a:ext uri="{9D8B030D-6E8A-4147-A177-3AD203B41FA5}">
                      <a16:colId xmlns:a16="http://schemas.microsoft.com/office/drawing/2014/main" val="20000"/>
                    </a:ext>
                  </a:extLst>
                </a:gridCol>
                <a:gridCol w="4385734">
                  <a:extLst>
                    <a:ext uri="{9D8B030D-6E8A-4147-A177-3AD203B41FA5}">
                      <a16:colId xmlns:a16="http://schemas.microsoft.com/office/drawing/2014/main" val="20001"/>
                    </a:ext>
                  </a:extLst>
                </a:gridCol>
              </a:tblGrid>
              <a:tr h="790083">
                <a:tc>
                  <a:txBody>
                    <a:bodyPr/>
                    <a:lstStyle/>
                    <a:p>
                      <a:pPr algn="ctr"/>
                      <a:r>
                        <a:rPr lang="en-US" dirty="0">
                          <a:solidFill>
                            <a:schemeClr val="tx1"/>
                          </a:solidFill>
                        </a:rPr>
                        <a:t>Domain 1</a:t>
                      </a:r>
                    </a:p>
                    <a:p>
                      <a:pPr algn="ctr"/>
                      <a:r>
                        <a:rPr lang="en-US" dirty="0">
                          <a:solidFill>
                            <a:schemeClr val="tx1"/>
                          </a:solidFill>
                        </a:rPr>
                        <a:t>PLANNING</a:t>
                      </a:r>
                      <a:r>
                        <a:rPr lang="en-US" baseline="0" dirty="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a:solidFill>
                            <a:schemeClr val="tx1"/>
                          </a:solidFill>
                        </a:rPr>
                        <a:t>Domain</a:t>
                      </a:r>
                      <a:r>
                        <a:rPr lang="en-US" baseline="0" dirty="0">
                          <a:solidFill>
                            <a:schemeClr val="tx1"/>
                          </a:solidFill>
                        </a:rPr>
                        <a:t> 2</a:t>
                      </a:r>
                    </a:p>
                    <a:p>
                      <a:pPr algn="ctr"/>
                      <a:r>
                        <a:rPr lang="en-US" baseline="0" dirty="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693034">
                <a:tc>
                  <a:txBody>
                    <a:bodyPr/>
                    <a:lstStyle/>
                    <a:p>
                      <a:r>
                        <a:rPr lang="en-US" sz="1400" b="0" dirty="0">
                          <a:solidFill>
                            <a:schemeClr val="tx1"/>
                          </a:solidFill>
                        </a:rPr>
                        <a:t>1a:</a:t>
                      </a:r>
                      <a:r>
                        <a:rPr lang="en-US" sz="1400" b="0" baseline="0" dirty="0">
                          <a:solidFill>
                            <a:schemeClr val="tx1"/>
                          </a:solidFill>
                        </a:rPr>
                        <a:t> Demonstrating Knowledge of Content and Pedagogy</a:t>
                      </a:r>
                    </a:p>
                    <a:p>
                      <a:r>
                        <a:rPr lang="en-US" sz="1400" b="0" baseline="0" dirty="0">
                          <a:solidFill>
                            <a:schemeClr val="tx1"/>
                          </a:solidFill>
                        </a:rPr>
                        <a:t>1b: Demonstrating Knowledge of Students</a:t>
                      </a:r>
                    </a:p>
                    <a:p>
                      <a:r>
                        <a:rPr lang="en-US" sz="1400" b="0" baseline="0" dirty="0">
                          <a:solidFill>
                            <a:schemeClr val="tx1"/>
                          </a:solidFill>
                        </a:rPr>
                        <a:t>1c: Setting </a:t>
                      </a:r>
                      <a:r>
                        <a:rPr lang="en-US" sz="1400" b="0" kern="1200" dirty="0">
                          <a:solidFill>
                            <a:schemeClr val="tx1"/>
                          </a:solidFill>
                          <a:latin typeface="+mn-lt"/>
                          <a:ea typeface="+mn-ea"/>
                          <a:cs typeface="+mn-cs"/>
                        </a:rPr>
                        <a:t>Instructional</a:t>
                      </a:r>
                      <a:r>
                        <a:rPr lang="en-US" sz="1400" b="0" baseline="0" dirty="0">
                          <a:solidFill>
                            <a:schemeClr val="tx1"/>
                          </a:solidFill>
                        </a:rPr>
                        <a:t> Outcomes</a:t>
                      </a:r>
                    </a:p>
                    <a:p>
                      <a:r>
                        <a:rPr lang="en-US" sz="1400" b="0" baseline="0" dirty="0">
                          <a:solidFill>
                            <a:schemeClr val="tx1"/>
                          </a:solidFill>
                        </a:rPr>
                        <a:t>1d: Demonstrating Knowledge of Resources</a:t>
                      </a:r>
                    </a:p>
                    <a:p>
                      <a:r>
                        <a:rPr lang="en-US" sz="1400" baseline="0" dirty="0"/>
                        <a:t>1e: Designing Coherent Instruction</a:t>
                      </a:r>
                    </a:p>
                    <a:p>
                      <a:r>
                        <a:rPr lang="en-US" sz="1400" baseline="0" dirty="0"/>
                        <a:t>1f: Designing Student Assessments</a:t>
                      </a:r>
                    </a:p>
                    <a:p>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a:t>2a:</a:t>
                      </a:r>
                      <a:r>
                        <a:rPr lang="en-US" sz="1400" baseline="0" dirty="0"/>
                        <a:t> Creating an Environment of Respect and Rapport</a:t>
                      </a:r>
                    </a:p>
                    <a:p>
                      <a:r>
                        <a:rPr lang="en-US" sz="1400" baseline="0" dirty="0"/>
                        <a:t>2b: Establishing a Culture for Learning</a:t>
                      </a:r>
                    </a:p>
                    <a:p>
                      <a:r>
                        <a:rPr lang="en-US" sz="1400" baseline="0" dirty="0"/>
                        <a:t>2c: Managing Classroom Procedures</a:t>
                      </a:r>
                    </a:p>
                    <a:p>
                      <a:r>
                        <a:rPr lang="en-US" sz="1400" baseline="0" dirty="0"/>
                        <a:t>2d: Managing Student Behavior</a:t>
                      </a:r>
                    </a:p>
                    <a:p>
                      <a:r>
                        <a:rPr lang="en-US" sz="1400" baseline="0" dirty="0"/>
                        <a:t>2e: Organizing Physical Space</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790083">
                <a:tc>
                  <a:txBody>
                    <a:bodyPr/>
                    <a:lstStyle/>
                    <a:p>
                      <a:pPr algn="ctr"/>
                      <a:r>
                        <a:rPr lang="en-US" b="1" dirty="0">
                          <a:solidFill>
                            <a:schemeClr val="tx1"/>
                          </a:solidFill>
                        </a:rPr>
                        <a:t>Domain 4</a:t>
                      </a:r>
                    </a:p>
                    <a:p>
                      <a:pPr algn="ctr"/>
                      <a:r>
                        <a:rPr lang="en-US" b="1" dirty="0">
                          <a:solidFill>
                            <a:schemeClr val="tx1"/>
                          </a:solidFill>
                        </a:rPr>
                        <a:t>PROFESSIONAL</a:t>
                      </a:r>
                      <a:r>
                        <a:rPr lang="en-US" b="1" baseline="0" dirty="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a:solidFill>
                            <a:schemeClr val="tx1"/>
                          </a:solidFill>
                        </a:rPr>
                        <a:t>Domain</a:t>
                      </a:r>
                      <a:r>
                        <a:rPr lang="en-US" b="1" baseline="0" dirty="0">
                          <a:solidFill>
                            <a:schemeClr val="tx1"/>
                          </a:solidFill>
                        </a:rPr>
                        <a:t> 3</a:t>
                      </a:r>
                    </a:p>
                    <a:p>
                      <a:pPr algn="ctr"/>
                      <a:r>
                        <a:rPr lang="en-US" b="1" baseline="0" dirty="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1580166">
                <a:tc>
                  <a:txBody>
                    <a:bodyPr/>
                    <a:lstStyle/>
                    <a:p>
                      <a:r>
                        <a:rPr lang="en-US" sz="1600" b="1" dirty="0">
                          <a:solidFill>
                            <a:srgbClr val="FF0000"/>
                          </a:solidFill>
                        </a:rPr>
                        <a:t>4a: Reflecting</a:t>
                      </a:r>
                      <a:r>
                        <a:rPr lang="en-US" sz="1600" b="1" baseline="0" dirty="0">
                          <a:solidFill>
                            <a:srgbClr val="FF0000"/>
                          </a:solidFill>
                        </a:rPr>
                        <a:t> on Teaching</a:t>
                      </a:r>
                    </a:p>
                    <a:p>
                      <a:r>
                        <a:rPr lang="en-US" sz="1400" baseline="0" dirty="0"/>
                        <a:t>4b: Maintaining Accurate Records</a:t>
                      </a:r>
                    </a:p>
                    <a:p>
                      <a:r>
                        <a:rPr lang="en-US" sz="1400" baseline="0" dirty="0"/>
                        <a:t>4c: Communicating with Families</a:t>
                      </a:r>
                    </a:p>
                    <a:p>
                      <a:r>
                        <a:rPr lang="en-US" sz="1400" baseline="0" dirty="0"/>
                        <a:t>4d: Participating in a Professional Community</a:t>
                      </a:r>
                    </a:p>
                    <a:p>
                      <a:r>
                        <a:rPr lang="en-US" sz="1400" b="0" baseline="0" dirty="0">
                          <a:solidFill>
                            <a:srgbClr val="000000"/>
                          </a:solidFill>
                        </a:rPr>
                        <a:t>4e: Growing and Developing Professionally</a:t>
                      </a:r>
                    </a:p>
                    <a:p>
                      <a:r>
                        <a:rPr lang="en-US" sz="1400" baseline="0" dirty="0"/>
                        <a:t>4f: Showing Professionalism</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600" b="1" dirty="0">
                          <a:solidFill>
                            <a:srgbClr val="FF0000"/>
                          </a:solidFill>
                        </a:rPr>
                        <a:t>3a: Communicating with Students</a:t>
                      </a:r>
                    </a:p>
                    <a:p>
                      <a:r>
                        <a:rPr lang="en-US" sz="1600" b="1" dirty="0">
                          <a:solidFill>
                            <a:srgbClr val="FF0000"/>
                          </a:solidFill>
                        </a:rPr>
                        <a:t>3b: Using Questioning and Discussion Techniques</a:t>
                      </a:r>
                    </a:p>
                    <a:p>
                      <a:r>
                        <a:rPr lang="en-US" sz="1600" b="1" dirty="0">
                          <a:solidFill>
                            <a:srgbClr val="FF0000"/>
                          </a:solidFill>
                        </a:rPr>
                        <a:t>3c:</a:t>
                      </a:r>
                      <a:r>
                        <a:rPr lang="en-US" sz="1600" b="1" baseline="0" dirty="0">
                          <a:solidFill>
                            <a:srgbClr val="FF0000"/>
                          </a:solidFill>
                        </a:rPr>
                        <a:t> Engaging Students in Learning</a:t>
                      </a:r>
                    </a:p>
                    <a:p>
                      <a:r>
                        <a:rPr lang="en-US" sz="1600" b="1" baseline="0" dirty="0">
                          <a:solidFill>
                            <a:srgbClr val="FF0000"/>
                          </a:solidFill>
                        </a:rPr>
                        <a:t>3d: Using Assessment in Instruction</a:t>
                      </a:r>
                    </a:p>
                    <a:p>
                      <a:r>
                        <a:rPr lang="en-US" sz="1600" b="1" baseline="0" dirty="0">
                          <a:solidFill>
                            <a:srgbClr val="FF0000"/>
                          </a:solidFill>
                        </a:rPr>
                        <a:t>3e: Demonstrating Flexibility and Responsiveness </a:t>
                      </a:r>
                    </a:p>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03321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73060" y="584597"/>
            <a:ext cx="10423994" cy="706964"/>
          </a:xfrm>
        </p:spPr>
        <p:txBody>
          <a:bodyPr/>
          <a:lstStyle/>
          <a:p>
            <a:r>
              <a:rPr lang="en-US" sz="2800" dirty="0">
                <a:effectLst>
                  <a:outerShdw blurRad="38100" dist="38100" dir="2700000" algn="tl">
                    <a:srgbClr val="000000">
                      <a:alpha val="43137"/>
                    </a:srgbClr>
                  </a:outerShdw>
                </a:effectLst>
              </a:rPr>
              <a:t>Component Selection Guidance for Schools in Improvement</a:t>
            </a:r>
          </a:p>
        </p:txBody>
      </p:sp>
      <p:sp>
        <p:nvSpPr>
          <p:cNvPr id="4" name="Rectangle 3">
            <a:extLst>
              <a:ext uri="{FF2B5EF4-FFF2-40B4-BE49-F238E27FC236}">
                <a16:creationId xmlns:a16="http://schemas.microsoft.com/office/drawing/2014/main" id="{2ED5EBB0-4CC4-401B-7B4F-768A72042995}"/>
              </a:ext>
            </a:extLst>
          </p:cNvPr>
          <p:cNvSpPr/>
          <p:nvPr/>
        </p:nvSpPr>
        <p:spPr>
          <a:xfrm>
            <a:off x="3358986" y="1096341"/>
            <a:ext cx="8771468" cy="584775"/>
          </a:xfrm>
          <a:prstGeom prst="rect">
            <a:avLst/>
          </a:prstGeom>
          <a:no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Student Achievement-Instruction </a:t>
            </a:r>
            <a:endParaRPr lang="en-US" sz="3200" b="1" dirty="0">
              <a:effectLst>
                <a:outerShdw blurRad="38100" dist="38100" dir="2700000" algn="tl">
                  <a:srgbClr val="000000">
                    <a:alpha val="43137"/>
                  </a:srgbClr>
                </a:outerShdw>
              </a:effectLst>
            </a:endParaRPr>
          </a:p>
        </p:txBody>
      </p:sp>
      <p:sp>
        <p:nvSpPr>
          <p:cNvPr id="7" name="Content Placeholder 6">
            <a:extLst>
              <a:ext uri="{FF2B5EF4-FFF2-40B4-BE49-F238E27FC236}">
                <a16:creationId xmlns:a16="http://schemas.microsoft.com/office/drawing/2014/main" id="{F4B966FA-9120-3A30-E7F2-B27C68C552C0}"/>
              </a:ext>
            </a:extLst>
          </p:cNvPr>
          <p:cNvSpPr>
            <a:spLocks noGrp="1"/>
          </p:cNvSpPr>
          <p:nvPr>
            <p:ph idx="1"/>
          </p:nvPr>
        </p:nvSpPr>
        <p:spPr>
          <a:xfrm>
            <a:off x="1173060" y="2268415"/>
            <a:ext cx="9623894" cy="4448907"/>
          </a:xfrm>
        </p:spPr>
        <p:txBody>
          <a:bodyPr>
            <a:normAutofit lnSpcReduction="10000"/>
          </a:bodyPr>
          <a:lstStyle/>
          <a:p>
            <a:pPr marL="0" indent="0" algn="ctr">
              <a:buNone/>
            </a:pPr>
            <a:r>
              <a:rPr lang="en-US" sz="2400" b="1" u="sng" dirty="0"/>
              <a:t>Domain 3: Instruction</a:t>
            </a:r>
          </a:p>
          <a:p>
            <a:pPr marL="0" indent="0">
              <a:buNone/>
            </a:pPr>
            <a:r>
              <a:rPr lang="en-US" sz="2400" b="1" dirty="0"/>
              <a:t>	3a: Communicating with Students</a:t>
            </a:r>
          </a:p>
          <a:p>
            <a:pPr marL="457200" lvl="1" indent="0">
              <a:buNone/>
            </a:pPr>
            <a:r>
              <a:rPr lang="en-US" sz="2400" dirty="0"/>
              <a:t>	Expectations, directions, explanations of content, proper oral and 	written language and pedagogy</a:t>
            </a:r>
          </a:p>
          <a:p>
            <a:pPr marL="457200" lvl="1" indent="0">
              <a:buNone/>
            </a:pPr>
            <a:r>
              <a:rPr lang="en-US" sz="2400" b="1" dirty="0"/>
              <a:t>3b: Questioning &amp; Discussion Techniques</a:t>
            </a:r>
          </a:p>
          <a:p>
            <a:pPr marL="457200" lvl="1" indent="0">
              <a:buNone/>
            </a:pPr>
            <a:r>
              <a:rPr lang="en-US" sz="2400" dirty="0"/>
              <a:t>	Quality of questions, variety of discussion techniques, student 	participation</a:t>
            </a:r>
          </a:p>
          <a:p>
            <a:pPr marL="0" indent="0">
              <a:buNone/>
            </a:pPr>
            <a:r>
              <a:rPr lang="en-US" sz="2400" b="1" dirty="0"/>
              <a:t>	3c: Engaging Students in Learning</a:t>
            </a:r>
          </a:p>
          <a:p>
            <a:pPr marL="457200" lvl="1" indent="0">
              <a:buNone/>
            </a:pPr>
            <a:r>
              <a:rPr lang="en-US" sz="2400" dirty="0"/>
              <a:t>	Activities, assignments, grouping, instructional materials, structure 	and pacing</a:t>
            </a:r>
          </a:p>
          <a:p>
            <a:endParaRPr lang="en-US" dirty="0"/>
          </a:p>
        </p:txBody>
      </p:sp>
    </p:spTree>
    <p:extLst>
      <p:ext uri="{BB962C8B-B14F-4D97-AF65-F5344CB8AC3E}">
        <p14:creationId xmlns:p14="http://schemas.microsoft.com/office/powerpoint/2010/main" val="233494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7B76-579F-527B-6ADC-56CC86E89AD4}"/>
              </a:ext>
            </a:extLst>
          </p:cNvPr>
          <p:cNvSpPr>
            <a:spLocks noGrp="1"/>
          </p:cNvSpPr>
          <p:nvPr>
            <p:ph type="title"/>
          </p:nvPr>
        </p:nvSpPr>
        <p:spPr>
          <a:xfrm>
            <a:off x="1154954" y="973668"/>
            <a:ext cx="10412650" cy="706964"/>
          </a:xfrm>
        </p:spPr>
        <p:txBody>
          <a:bodyPr/>
          <a:lstStyle/>
          <a:p>
            <a:r>
              <a:rPr lang="en-US" dirty="0">
                <a:effectLst>
                  <a:outerShdw blurRad="38100" dist="38100" dir="2700000" algn="tl">
                    <a:srgbClr val="000000">
                      <a:alpha val="43137"/>
                    </a:srgbClr>
                  </a:outerShdw>
                </a:effectLst>
              </a:rPr>
              <a:t>History of Teacher Effectiveness in South Dakota </a:t>
            </a:r>
          </a:p>
        </p:txBody>
      </p:sp>
      <p:pic>
        <p:nvPicPr>
          <p:cNvPr id="3" name="Content Placeholder 3" descr="2010 LEGIS SESSION&#10;SENATE BILL 24 PASSED&#10;TEACHER STANDARDS&#10;MULTIPLE MEASURES&#10;EVALUATION SCHEDULE&#10;MODEL EVAL SYSTEM&#10;&#10;JUNE -NOV 2010&#10;STANDARDS WORKGROUP&#10;DANIELSON FRAMEWORK&#10;&#10;JULY 2011&#10;STANDARDS ADOPTION&#10;SOUTH DAKOTA FRAMEWORK FOR TEACHING&#10;&#10;11-12 SCHOOL YEAR&#10;STANDARDS PILOT &#10;&#10;2012 LEGIS SESSION&#10;ESEA WAIVER PASSED&#10;&#10;2012 MAY &#10;EVAL WORKGROUP&#10;&#10;2013 JANUARY&#10;SDCTL FORMED&#10;&#10;2013 MARCH&#10;USDOE FEEDBACK ON PLAN&#10;REVISIONS NEEDED&#10;&#10;2013-2014 SCHOOL YEAR&#10;EFFECTIVENESS PILOT&#10;PROFESSIONAL PRACTICE&#10;STUDENT GROWTH TRAINING&#10;USD RESEARCH &#10;&#10;2014-2017 STATEWIDE IMPLEMENTATION &#10;STUDENT GROWTH ">
            <a:extLst>
              <a:ext uri="{FF2B5EF4-FFF2-40B4-BE49-F238E27FC236}">
                <a16:creationId xmlns:a16="http://schemas.microsoft.com/office/drawing/2014/main" id="{B0656E8C-27CB-0895-96E4-9930E65AE59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722" b="-722"/>
          <a:stretch>
            <a:fillRect/>
          </a:stretch>
        </p:blipFill>
        <p:spPr>
          <a:xfrm>
            <a:off x="1154954" y="1680632"/>
            <a:ext cx="9018754" cy="4833134"/>
          </a:xfrm>
          <a:effectLst>
            <a:outerShdw blurRad="50800" dist="38100" algn="l" rotWithShape="0">
              <a:prstClr val="black">
                <a:alpha val="40000"/>
              </a:prstClr>
            </a:outerShdw>
          </a:effectLst>
        </p:spPr>
      </p:pic>
    </p:spTree>
    <p:extLst>
      <p:ext uri="{BB962C8B-B14F-4D97-AF65-F5344CB8AC3E}">
        <p14:creationId xmlns:p14="http://schemas.microsoft.com/office/powerpoint/2010/main" val="403286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73060" y="584597"/>
            <a:ext cx="10423994" cy="706964"/>
          </a:xfrm>
        </p:spPr>
        <p:txBody>
          <a:bodyPr/>
          <a:lstStyle/>
          <a:p>
            <a:r>
              <a:rPr lang="en-US" sz="2800" dirty="0">
                <a:effectLst>
                  <a:outerShdw blurRad="38100" dist="38100" dir="2700000" algn="tl">
                    <a:srgbClr val="000000">
                      <a:alpha val="43137"/>
                    </a:srgbClr>
                  </a:outerShdw>
                </a:effectLst>
              </a:rPr>
              <a:t>Component Selection Guidance for Schools in Improvement</a:t>
            </a:r>
          </a:p>
        </p:txBody>
      </p:sp>
      <p:sp>
        <p:nvSpPr>
          <p:cNvPr id="4" name="Rectangle 3">
            <a:extLst>
              <a:ext uri="{FF2B5EF4-FFF2-40B4-BE49-F238E27FC236}">
                <a16:creationId xmlns:a16="http://schemas.microsoft.com/office/drawing/2014/main" id="{2ED5EBB0-4CC4-401B-7B4F-768A72042995}"/>
              </a:ext>
            </a:extLst>
          </p:cNvPr>
          <p:cNvSpPr/>
          <p:nvPr/>
        </p:nvSpPr>
        <p:spPr>
          <a:xfrm>
            <a:off x="3358986" y="1096341"/>
            <a:ext cx="8771468" cy="584775"/>
          </a:xfrm>
          <a:prstGeom prst="rect">
            <a:avLst/>
          </a:prstGeom>
          <a:no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Student Achievement-Instruction </a:t>
            </a:r>
            <a:endParaRPr lang="en-US" sz="3200" b="1" dirty="0">
              <a:effectLst>
                <a:outerShdw blurRad="38100" dist="38100" dir="2700000" algn="tl">
                  <a:srgbClr val="000000">
                    <a:alpha val="43137"/>
                  </a:srgbClr>
                </a:outerShdw>
              </a:effectLst>
            </a:endParaRPr>
          </a:p>
        </p:txBody>
      </p:sp>
      <p:sp>
        <p:nvSpPr>
          <p:cNvPr id="7" name="Content Placeholder 6">
            <a:extLst>
              <a:ext uri="{FF2B5EF4-FFF2-40B4-BE49-F238E27FC236}">
                <a16:creationId xmlns:a16="http://schemas.microsoft.com/office/drawing/2014/main" id="{F4B966FA-9120-3A30-E7F2-B27C68C552C0}"/>
              </a:ext>
            </a:extLst>
          </p:cNvPr>
          <p:cNvSpPr>
            <a:spLocks noGrp="1"/>
          </p:cNvSpPr>
          <p:nvPr>
            <p:ph idx="1"/>
          </p:nvPr>
        </p:nvSpPr>
        <p:spPr>
          <a:xfrm>
            <a:off x="6096000" y="2763715"/>
            <a:ext cx="5127395" cy="4448907"/>
          </a:xfrm>
        </p:spPr>
        <p:txBody>
          <a:bodyPr>
            <a:normAutofit/>
          </a:bodyPr>
          <a:lstStyle/>
          <a:p>
            <a:pPr marL="0" indent="0" algn="ctr">
              <a:buNone/>
            </a:pPr>
            <a:r>
              <a:rPr lang="en-US" sz="2400" b="1" u="sng" dirty="0"/>
              <a:t>Domain 4: Professional Responsibilities</a:t>
            </a:r>
          </a:p>
          <a:p>
            <a:pPr marL="0" indent="0">
              <a:buNone/>
            </a:pPr>
            <a:r>
              <a:rPr lang="en-US" sz="2400" b="1" dirty="0"/>
              <a:t>4a: Reflecting on Teaching</a:t>
            </a:r>
          </a:p>
          <a:p>
            <a:pPr marL="457200" lvl="1" indent="0">
              <a:buNone/>
            </a:pPr>
            <a:r>
              <a:rPr lang="en-US" sz="2400" dirty="0"/>
              <a:t>Accuracy, use in future teaching</a:t>
            </a:r>
          </a:p>
          <a:p>
            <a:pPr marL="0" indent="0">
              <a:buNone/>
            </a:pPr>
            <a:endParaRPr lang="en-US" dirty="0"/>
          </a:p>
        </p:txBody>
      </p:sp>
      <p:sp>
        <p:nvSpPr>
          <p:cNvPr id="3" name="Content Placeholder 6">
            <a:extLst>
              <a:ext uri="{FF2B5EF4-FFF2-40B4-BE49-F238E27FC236}">
                <a16:creationId xmlns:a16="http://schemas.microsoft.com/office/drawing/2014/main" id="{287BE1AB-A0AC-EB4B-B4F2-9B685C6031F7}"/>
              </a:ext>
            </a:extLst>
          </p:cNvPr>
          <p:cNvSpPr txBox="1">
            <a:spLocks/>
          </p:cNvSpPr>
          <p:nvPr/>
        </p:nvSpPr>
        <p:spPr>
          <a:xfrm>
            <a:off x="801551" y="2763715"/>
            <a:ext cx="5127395" cy="44489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panose="05000000000000000000" pitchFamily="2" charset="2"/>
              <a:buNone/>
            </a:pPr>
            <a:r>
              <a:rPr lang="en-US" sz="2400" b="1" u="sng" dirty="0"/>
              <a:t>Domain 3: Instruction</a:t>
            </a:r>
          </a:p>
          <a:p>
            <a:pPr marL="0" indent="0" defTabSz="914400" fontAlgn="base">
              <a:spcBef>
                <a:spcPct val="20000"/>
              </a:spcBef>
              <a:spcAft>
                <a:spcPct val="0"/>
              </a:spcAft>
              <a:buClrTx/>
              <a:buSzTx/>
              <a:buFont typeface="Wingdings" panose="05000000000000000000" pitchFamily="2" charset="2"/>
              <a:buNone/>
              <a:defRPr/>
            </a:pPr>
            <a:r>
              <a:rPr lang="en-US" sz="2400" b="1" dirty="0">
                <a:solidFill>
                  <a:prstClr val="black"/>
                </a:solidFill>
                <a:latin typeface="Calibri"/>
                <a:ea typeface="ＭＳ Ｐゴシック" charset="0"/>
              </a:rPr>
              <a:t>3d: Using Assessment in Instruction</a:t>
            </a:r>
          </a:p>
          <a:p>
            <a:pPr marL="457200" lvl="1" indent="0" defTabSz="914400" fontAlgn="base">
              <a:spcBef>
                <a:spcPct val="20000"/>
              </a:spcBef>
              <a:spcAft>
                <a:spcPct val="0"/>
              </a:spcAft>
              <a:buClrTx/>
              <a:buSzTx/>
              <a:buFont typeface="Wingdings" panose="05000000000000000000" pitchFamily="2" charset="2"/>
              <a:buNone/>
              <a:defRPr/>
            </a:pPr>
            <a:r>
              <a:rPr lang="en-US" sz="2400" dirty="0">
                <a:solidFill>
                  <a:prstClr val="black"/>
                </a:solidFill>
                <a:latin typeface="Calibri"/>
                <a:ea typeface="ＭＳ Ｐゴシック" charset="0"/>
              </a:rPr>
              <a:t>Assessment criteria, monitoring of student learning, feedback to students, student self-assessment</a:t>
            </a:r>
          </a:p>
          <a:p>
            <a:pPr marL="0" indent="0" defTabSz="914400" fontAlgn="base">
              <a:spcBef>
                <a:spcPct val="20000"/>
              </a:spcBef>
              <a:spcAft>
                <a:spcPct val="0"/>
              </a:spcAft>
              <a:buClrTx/>
              <a:buSzTx/>
              <a:buFont typeface="Wingdings" panose="05000000000000000000" pitchFamily="2" charset="2"/>
              <a:buNone/>
              <a:defRPr/>
            </a:pPr>
            <a:r>
              <a:rPr lang="en-US" sz="2400" b="1" dirty="0">
                <a:solidFill>
                  <a:prstClr val="black"/>
                </a:solidFill>
                <a:latin typeface="Calibri"/>
                <a:ea typeface="ＭＳ Ｐゴシック" charset="0"/>
              </a:rPr>
              <a:t>3e: Demonstrating Flexibility and Responsiveness</a:t>
            </a:r>
          </a:p>
          <a:p>
            <a:pPr marL="457200" lvl="1" indent="0" defTabSz="914400" fontAlgn="base">
              <a:spcBef>
                <a:spcPct val="20000"/>
              </a:spcBef>
              <a:spcAft>
                <a:spcPct val="0"/>
              </a:spcAft>
              <a:buClrTx/>
              <a:buSzTx/>
              <a:buFont typeface="Wingdings" panose="05000000000000000000" pitchFamily="2" charset="2"/>
              <a:buNone/>
              <a:defRPr/>
            </a:pPr>
            <a:r>
              <a:rPr lang="en-US" sz="2400" dirty="0">
                <a:solidFill>
                  <a:prstClr val="black"/>
                </a:solidFill>
                <a:latin typeface="Calibri"/>
                <a:ea typeface="ＭＳ Ｐゴシック" charset="0"/>
              </a:rPr>
              <a:t>Lesson adjustment, response to students, persistence</a:t>
            </a:r>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3160717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73060" y="584597"/>
            <a:ext cx="10423994" cy="706964"/>
          </a:xfrm>
        </p:spPr>
        <p:txBody>
          <a:bodyPr/>
          <a:lstStyle/>
          <a:p>
            <a:r>
              <a:rPr lang="en-US" sz="2800" dirty="0">
                <a:effectLst>
                  <a:outerShdw blurRad="38100" dist="38100" dir="2700000" algn="tl">
                    <a:srgbClr val="000000">
                      <a:alpha val="43137"/>
                    </a:srgbClr>
                  </a:outerShdw>
                </a:effectLst>
              </a:rPr>
              <a:t>Component Selection Guidance for Schools in Improvement</a:t>
            </a:r>
          </a:p>
        </p:txBody>
      </p:sp>
      <p:sp>
        <p:nvSpPr>
          <p:cNvPr id="4" name="Rectangle 3">
            <a:extLst>
              <a:ext uri="{FF2B5EF4-FFF2-40B4-BE49-F238E27FC236}">
                <a16:creationId xmlns:a16="http://schemas.microsoft.com/office/drawing/2014/main" id="{2ED5EBB0-4CC4-401B-7B4F-768A72042995}"/>
              </a:ext>
            </a:extLst>
          </p:cNvPr>
          <p:cNvSpPr/>
          <p:nvPr/>
        </p:nvSpPr>
        <p:spPr>
          <a:xfrm>
            <a:off x="3358986" y="1096341"/>
            <a:ext cx="8771468" cy="584775"/>
          </a:xfrm>
          <a:prstGeom prst="rect">
            <a:avLst/>
          </a:prstGeom>
          <a:no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Student Achievement-Assessment </a:t>
            </a:r>
            <a:endParaRPr lang="en-US" sz="3200" b="1" dirty="0">
              <a:effectLst>
                <a:outerShdw blurRad="38100" dist="38100" dir="2700000" algn="tl">
                  <a:srgbClr val="000000">
                    <a:alpha val="43137"/>
                  </a:srgbClr>
                </a:outerShdw>
              </a:effectLst>
            </a:endParaRPr>
          </a:p>
        </p:txBody>
      </p:sp>
      <p:graphicFrame>
        <p:nvGraphicFramePr>
          <p:cNvPr id="8" name="Content Placeholder 3">
            <a:extLst>
              <a:ext uri="{FF2B5EF4-FFF2-40B4-BE49-F238E27FC236}">
                <a16:creationId xmlns:a16="http://schemas.microsoft.com/office/drawing/2014/main" id="{F2A34257-C005-7819-F0AC-A39DAF7CDB65}"/>
              </a:ext>
            </a:extLst>
          </p:cNvPr>
          <p:cNvGraphicFramePr>
            <a:graphicFrameLocks noGrp="1"/>
          </p:cNvGraphicFramePr>
          <p:nvPr>
            <p:ph idx="1"/>
            <p:extLst>
              <p:ext uri="{D42A27DB-BD31-4B8C-83A1-F6EECF244321}">
                <p14:modId xmlns:p14="http://schemas.microsoft.com/office/powerpoint/2010/main" val="4135116821"/>
              </p:ext>
            </p:extLst>
          </p:nvPr>
        </p:nvGraphicFramePr>
        <p:xfrm>
          <a:off x="981191" y="1890344"/>
          <a:ext cx="8771468" cy="4853366"/>
        </p:xfrm>
        <a:graphic>
          <a:graphicData uri="http://schemas.openxmlformats.org/drawingml/2006/table">
            <a:tbl>
              <a:tblPr firstRow="1" bandRow="1">
                <a:tableStyleId>{9DCAF9ED-07DC-4A11-8D7F-57B35C25682E}</a:tableStyleId>
              </a:tblPr>
              <a:tblGrid>
                <a:gridCol w="4385734">
                  <a:extLst>
                    <a:ext uri="{9D8B030D-6E8A-4147-A177-3AD203B41FA5}">
                      <a16:colId xmlns:a16="http://schemas.microsoft.com/office/drawing/2014/main" val="20000"/>
                    </a:ext>
                  </a:extLst>
                </a:gridCol>
                <a:gridCol w="4385734">
                  <a:extLst>
                    <a:ext uri="{9D8B030D-6E8A-4147-A177-3AD203B41FA5}">
                      <a16:colId xmlns:a16="http://schemas.microsoft.com/office/drawing/2014/main" val="20001"/>
                    </a:ext>
                  </a:extLst>
                </a:gridCol>
              </a:tblGrid>
              <a:tr h="790083">
                <a:tc>
                  <a:txBody>
                    <a:bodyPr/>
                    <a:lstStyle/>
                    <a:p>
                      <a:pPr algn="ctr"/>
                      <a:r>
                        <a:rPr lang="en-US" dirty="0">
                          <a:solidFill>
                            <a:schemeClr val="tx1"/>
                          </a:solidFill>
                        </a:rPr>
                        <a:t>Domain 1</a:t>
                      </a:r>
                    </a:p>
                    <a:p>
                      <a:pPr algn="ctr"/>
                      <a:r>
                        <a:rPr lang="en-US" dirty="0">
                          <a:solidFill>
                            <a:schemeClr val="tx1"/>
                          </a:solidFill>
                        </a:rPr>
                        <a:t>PLANNING</a:t>
                      </a:r>
                      <a:r>
                        <a:rPr lang="en-US" baseline="0" dirty="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a:solidFill>
                            <a:schemeClr val="tx1"/>
                          </a:solidFill>
                        </a:rPr>
                        <a:t>Domain</a:t>
                      </a:r>
                      <a:r>
                        <a:rPr lang="en-US" baseline="0" dirty="0">
                          <a:solidFill>
                            <a:schemeClr val="tx1"/>
                          </a:solidFill>
                        </a:rPr>
                        <a:t> 2</a:t>
                      </a:r>
                    </a:p>
                    <a:p>
                      <a:pPr algn="ctr"/>
                      <a:r>
                        <a:rPr lang="en-US" baseline="0" dirty="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693034">
                <a:tc>
                  <a:txBody>
                    <a:bodyPr/>
                    <a:lstStyle/>
                    <a:p>
                      <a:r>
                        <a:rPr lang="en-US" sz="1400" b="0" dirty="0">
                          <a:solidFill>
                            <a:schemeClr val="tx1"/>
                          </a:solidFill>
                        </a:rPr>
                        <a:t>1a:</a:t>
                      </a:r>
                      <a:r>
                        <a:rPr lang="en-US" sz="1400" b="0" baseline="0" dirty="0">
                          <a:solidFill>
                            <a:schemeClr val="tx1"/>
                          </a:solidFill>
                        </a:rPr>
                        <a:t> Demonstrating Knowledge of Content and Pedagogy</a:t>
                      </a:r>
                    </a:p>
                    <a:p>
                      <a:r>
                        <a:rPr lang="en-US" sz="1400" b="0" baseline="0" dirty="0">
                          <a:solidFill>
                            <a:schemeClr val="tx1"/>
                          </a:solidFill>
                        </a:rPr>
                        <a:t>1b: Demonstrating Knowledge of Students</a:t>
                      </a:r>
                    </a:p>
                    <a:p>
                      <a:r>
                        <a:rPr lang="en-US" sz="1400" b="0" baseline="0" dirty="0">
                          <a:solidFill>
                            <a:schemeClr val="tx1"/>
                          </a:solidFill>
                        </a:rPr>
                        <a:t>1c: Setting </a:t>
                      </a:r>
                      <a:r>
                        <a:rPr lang="en-US" sz="1400" b="0" kern="1200" dirty="0">
                          <a:solidFill>
                            <a:schemeClr val="tx1"/>
                          </a:solidFill>
                          <a:latin typeface="+mn-lt"/>
                          <a:ea typeface="+mn-ea"/>
                          <a:cs typeface="+mn-cs"/>
                        </a:rPr>
                        <a:t>Instructional</a:t>
                      </a:r>
                      <a:r>
                        <a:rPr lang="en-US" sz="1400" b="0" baseline="0" dirty="0">
                          <a:solidFill>
                            <a:schemeClr val="tx1"/>
                          </a:solidFill>
                        </a:rPr>
                        <a:t> Outcomes</a:t>
                      </a:r>
                    </a:p>
                    <a:p>
                      <a:r>
                        <a:rPr lang="en-US" sz="1400" b="0" baseline="0" dirty="0">
                          <a:solidFill>
                            <a:schemeClr val="tx1"/>
                          </a:solidFill>
                        </a:rPr>
                        <a:t>1d: Demonstrating Knowledge of Resources</a:t>
                      </a:r>
                    </a:p>
                    <a:p>
                      <a:r>
                        <a:rPr lang="en-US" sz="1400" baseline="0" dirty="0"/>
                        <a:t>1e: Designing Coherent Instruction</a:t>
                      </a:r>
                    </a:p>
                    <a:p>
                      <a:r>
                        <a:rPr lang="en-US" sz="1600" b="1" baseline="0" dirty="0">
                          <a:solidFill>
                            <a:srgbClr val="FF0000"/>
                          </a:solidFill>
                        </a:rPr>
                        <a:t>1f: Designing Student Assessments</a:t>
                      </a:r>
                    </a:p>
                    <a:p>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a:t>2a:</a:t>
                      </a:r>
                      <a:r>
                        <a:rPr lang="en-US" sz="1400" baseline="0" dirty="0"/>
                        <a:t> Creating an Environment of Respect and Rapport</a:t>
                      </a:r>
                    </a:p>
                    <a:p>
                      <a:r>
                        <a:rPr lang="en-US" sz="1400" baseline="0" dirty="0"/>
                        <a:t>2b: Establishing a Culture for Learning</a:t>
                      </a:r>
                    </a:p>
                    <a:p>
                      <a:r>
                        <a:rPr lang="en-US" sz="1400" baseline="0" dirty="0"/>
                        <a:t>2c: Managing Classroom Procedures</a:t>
                      </a:r>
                    </a:p>
                    <a:p>
                      <a:r>
                        <a:rPr lang="en-US" sz="1400" baseline="0" dirty="0"/>
                        <a:t>2d: Managing Student Behavior</a:t>
                      </a:r>
                    </a:p>
                    <a:p>
                      <a:r>
                        <a:rPr lang="en-US" sz="1400" baseline="0" dirty="0"/>
                        <a:t>2e: Organizing Physical Space</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790083">
                <a:tc>
                  <a:txBody>
                    <a:bodyPr/>
                    <a:lstStyle/>
                    <a:p>
                      <a:pPr algn="ctr"/>
                      <a:r>
                        <a:rPr lang="en-US" b="1" dirty="0">
                          <a:solidFill>
                            <a:schemeClr val="tx1"/>
                          </a:solidFill>
                        </a:rPr>
                        <a:t>Domain 4</a:t>
                      </a:r>
                    </a:p>
                    <a:p>
                      <a:pPr algn="ctr"/>
                      <a:r>
                        <a:rPr lang="en-US" b="1" dirty="0">
                          <a:solidFill>
                            <a:schemeClr val="tx1"/>
                          </a:solidFill>
                        </a:rPr>
                        <a:t>PROFESSIONAL</a:t>
                      </a:r>
                      <a:r>
                        <a:rPr lang="en-US" b="1" baseline="0" dirty="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a:solidFill>
                            <a:schemeClr val="tx1"/>
                          </a:solidFill>
                        </a:rPr>
                        <a:t>Domain</a:t>
                      </a:r>
                      <a:r>
                        <a:rPr lang="en-US" b="1" baseline="0" dirty="0">
                          <a:solidFill>
                            <a:schemeClr val="tx1"/>
                          </a:solidFill>
                        </a:rPr>
                        <a:t> 3</a:t>
                      </a:r>
                    </a:p>
                    <a:p>
                      <a:pPr algn="ctr"/>
                      <a:r>
                        <a:rPr lang="en-US" b="1" baseline="0" dirty="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1580166">
                <a:tc>
                  <a:txBody>
                    <a:bodyPr/>
                    <a:lstStyle/>
                    <a:p>
                      <a:r>
                        <a:rPr lang="en-US" sz="1400" b="0" dirty="0">
                          <a:solidFill>
                            <a:schemeClr val="tx1"/>
                          </a:solidFill>
                        </a:rPr>
                        <a:t>4a: Reflecting</a:t>
                      </a:r>
                      <a:r>
                        <a:rPr lang="en-US" sz="1400" b="0" baseline="0" dirty="0">
                          <a:solidFill>
                            <a:schemeClr val="tx1"/>
                          </a:solidFill>
                        </a:rPr>
                        <a:t> on Teaching</a:t>
                      </a:r>
                    </a:p>
                    <a:p>
                      <a:r>
                        <a:rPr lang="en-US" sz="1400" baseline="0" dirty="0"/>
                        <a:t>4b: Maintaining Accurate Records</a:t>
                      </a:r>
                    </a:p>
                    <a:p>
                      <a:r>
                        <a:rPr lang="en-US" sz="1400" baseline="0" dirty="0"/>
                        <a:t>4c: Communicating with Families</a:t>
                      </a:r>
                    </a:p>
                    <a:p>
                      <a:r>
                        <a:rPr lang="en-US" sz="1400" baseline="0" dirty="0"/>
                        <a:t>4d: Participating in a Professional Community</a:t>
                      </a:r>
                    </a:p>
                    <a:p>
                      <a:r>
                        <a:rPr lang="en-US" sz="1400" b="0" baseline="0" dirty="0">
                          <a:solidFill>
                            <a:srgbClr val="000000"/>
                          </a:solidFill>
                        </a:rPr>
                        <a:t>4e: Growing and Developing Professionally</a:t>
                      </a:r>
                    </a:p>
                    <a:p>
                      <a:r>
                        <a:rPr lang="en-US" sz="1400" baseline="0" dirty="0"/>
                        <a:t>4f: Showing Professionalism</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400" b="0" dirty="0">
                          <a:solidFill>
                            <a:srgbClr val="000000"/>
                          </a:solidFill>
                        </a:rPr>
                        <a:t>3a: Communicating with Students</a:t>
                      </a:r>
                    </a:p>
                    <a:p>
                      <a:r>
                        <a:rPr lang="en-US" sz="1400" b="0" dirty="0">
                          <a:solidFill>
                            <a:srgbClr val="000000"/>
                          </a:solidFill>
                        </a:rPr>
                        <a:t>3b: Using Questioning and Discussion Techniques</a:t>
                      </a:r>
                    </a:p>
                    <a:p>
                      <a:r>
                        <a:rPr lang="en-US" sz="1400" b="0" dirty="0">
                          <a:solidFill>
                            <a:srgbClr val="000000"/>
                          </a:solidFill>
                        </a:rPr>
                        <a:t>3c:</a:t>
                      </a:r>
                      <a:r>
                        <a:rPr lang="en-US" sz="1400" b="0" baseline="0" dirty="0">
                          <a:solidFill>
                            <a:srgbClr val="000000"/>
                          </a:solidFill>
                        </a:rPr>
                        <a:t> Engaging Students in Learning</a:t>
                      </a:r>
                    </a:p>
                    <a:p>
                      <a:r>
                        <a:rPr lang="en-US" sz="1600" b="1" baseline="0" dirty="0">
                          <a:solidFill>
                            <a:srgbClr val="FF0000"/>
                          </a:solidFill>
                        </a:rPr>
                        <a:t>3d: Using Assessment in Instruction</a:t>
                      </a:r>
                    </a:p>
                    <a:p>
                      <a:r>
                        <a:rPr lang="en-US" sz="1400" b="0" baseline="0" dirty="0">
                          <a:solidFill>
                            <a:srgbClr val="000000"/>
                          </a:solidFill>
                        </a:rPr>
                        <a:t>3e: Demonstrating Flexibility and Responsiveness </a:t>
                      </a:r>
                    </a:p>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16400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73060" y="584597"/>
            <a:ext cx="10423994" cy="706964"/>
          </a:xfrm>
        </p:spPr>
        <p:txBody>
          <a:bodyPr/>
          <a:lstStyle/>
          <a:p>
            <a:r>
              <a:rPr lang="en-US" sz="2800" dirty="0">
                <a:effectLst>
                  <a:outerShdw blurRad="38100" dist="38100" dir="2700000" algn="tl">
                    <a:srgbClr val="000000">
                      <a:alpha val="43137"/>
                    </a:srgbClr>
                  </a:outerShdw>
                </a:effectLst>
              </a:rPr>
              <a:t>Component Selection Guidance for Schools in Improvement</a:t>
            </a:r>
          </a:p>
        </p:txBody>
      </p:sp>
      <p:sp>
        <p:nvSpPr>
          <p:cNvPr id="4" name="Rectangle 3">
            <a:extLst>
              <a:ext uri="{FF2B5EF4-FFF2-40B4-BE49-F238E27FC236}">
                <a16:creationId xmlns:a16="http://schemas.microsoft.com/office/drawing/2014/main" id="{2ED5EBB0-4CC4-401B-7B4F-768A72042995}"/>
              </a:ext>
            </a:extLst>
          </p:cNvPr>
          <p:cNvSpPr/>
          <p:nvPr/>
        </p:nvSpPr>
        <p:spPr>
          <a:xfrm>
            <a:off x="3358986" y="1096341"/>
            <a:ext cx="8771468" cy="584775"/>
          </a:xfrm>
          <a:prstGeom prst="rect">
            <a:avLst/>
          </a:prstGeom>
          <a:no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Student Achievement-Assessment </a:t>
            </a:r>
            <a:endParaRPr lang="en-US" sz="3200" b="1"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1BDC9970-91FD-AFA1-8A0B-5869E4BA5CB6}"/>
              </a:ext>
            </a:extLst>
          </p:cNvPr>
          <p:cNvSpPr txBox="1"/>
          <p:nvPr/>
        </p:nvSpPr>
        <p:spPr>
          <a:xfrm>
            <a:off x="1107830" y="2690336"/>
            <a:ext cx="10032023" cy="1938992"/>
          </a:xfrm>
          <a:prstGeom prst="rect">
            <a:avLst/>
          </a:prstGeom>
          <a:noFill/>
        </p:spPr>
        <p:txBody>
          <a:bodyPr wrap="square">
            <a:spAutoFit/>
          </a:bodyPr>
          <a:lstStyle/>
          <a:p>
            <a:pPr marL="0" indent="0" algn="ctr">
              <a:buNone/>
            </a:pPr>
            <a:r>
              <a:rPr lang="en-US" sz="2400" b="1" u="sng" dirty="0"/>
              <a:t>Domain 1: Planning</a:t>
            </a:r>
          </a:p>
          <a:p>
            <a:r>
              <a:rPr lang="en-US" sz="2400" b="1" dirty="0"/>
              <a:t>1f: Designing Student Assessments</a:t>
            </a:r>
          </a:p>
          <a:p>
            <a:pPr lvl="1"/>
            <a:r>
              <a:rPr lang="en-US" sz="2400" dirty="0"/>
              <a:t>Congruence with instructional outcomes, uses criteria and standards, uses formative assessments, uses assessments to plan lessons that align to assessment criteria</a:t>
            </a:r>
          </a:p>
        </p:txBody>
      </p:sp>
    </p:spTree>
    <p:extLst>
      <p:ext uri="{BB962C8B-B14F-4D97-AF65-F5344CB8AC3E}">
        <p14:creationId xmlns:p14="http://schemas.microsoft.com/office/powerpoint/2010/main" val="3379293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73060" y="584597"/>
            <a:ext cx="10423994" cy="706964"/>
          </a:xfrm>
        </p:spPr>
        <p:txBody>
          <a:bodyPr/>
          <a:lstStyle/>
          <a:p>
            <a:r>
              <a:rPr lang="en-US" sz="2800" dirty="0">
                <a:effectLst>
                  <a:outerShdw blurRad="38100" dist="38100" dir="2700000" algn="tl">
                    <a:srgbClr val="000000">
                      <a:alpha val="43137"/>
                    </a:srgbClr>
                  </a:outerShdw>
                </a:effectLst>
              </a:rPr>
              <a:t>Component Selection Guidance for Schools in Improvement</a:t>
            </a:r>
          </a:p>
        </p:txBody>
      </p:sp>
      <p:sp>
        <p:nvSpPr>
          <p:cNvPr id="4" name="Rectangle 3">
            <a:extLst>
              <a:ext uri="{FF2B5EF4-FFF2-40B4-BE49-F238E27FC236}">
                <a16:creationId xmlns:a16="http://schemas.microsoft.com/office/drawing/2014/main" id="{2ED5EBB0-4CC4-401B-7B4F-768A72042995}"/>
              </a:ext>
            </a:extLst>
          </p:cNvPr>
          <p:cNvSpPr/>
          <p:nvPr/>
        </p:nvSpPr>
        <p:spPr>
          <a:xfrm>
            <a:off x="1266092" y="1096341"/>
            <a:ext cx="10864362" cy="584775"/>
          </a:xfrm>
          <a:prstGeom prst="rect">
            <a:avLst/>
          </a:prstGeom>
          <a:no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Student Achievement-Attendance &amp; Graduation Rate  </a:t>
            </a:r>
            <a:endParaRPr lang="en-US" sz="3200" b="1" dirty="0">
              <a:effectLst>
                <a:outerShdw blurRad="38100" dist="38100" dir="2700000" algn="tl">
                  <a:srgbClr val="000000">
                    <a:alpha val="43137"/>
                  </a:srgbClr>
                </a:outerShdw>
              </a:effectLst>
            </a:endParaRPr>
          </a:p>
        </p:txBody>
      </p:sp>
      <p:graphicFrame>
        <p:nvGraphicFramePr>
          <p:cNvPr id="7" name="Content Placeholder 3">
            <a:extLst>
              <a:ext uri="{FF2B5EF4-FFF2-40B4-BE49-F238E27FC236}">
                <a16:creationId xmlns:a16="http://schemas.microsoft.com/office/drawing/2014/main" id="{2A9E2700-99F9-8458-C874-7127EB8AA839}"/>
              </a:ext>
            </a:extLst>
          </p:cNvPr>
          <p:cNvGraphicFramePr>
            <a:graphicFrameLocks/>
          </p:cNvGraphicFramePr>
          <p:nvPr>
            <p:extLst>
              <p:ext uri="{D42A27DB-BD31-4B8C-83A1-F6EECF244321}">
                <p14:modId xmlns:p14="http://schemas.microsoft.com/office/powerpoint/2010/main" val="2794814128"/>
              </p:ext>
            </p:extLst>
          </p:nvPr>
        </p:nvGraphicFramePr>
        <p:xfrm>
          <a:off x="1074940" y="1803305"/>
          <a:ext cx="8771468" cy="4853366"/>
        </p:xfrm>
        <a:graphic>
          <a:graphicData uri="http://schemas.openxmlformats.org/drawingml/2006/table">
            <a:tbl>
              <a:tblPr firstRow="1" bandRow="1">
                <a:tableStyleId>{9DCAF9ED-07DC-4A11-8D7F-57B35C25682E}</a:tableStyleId>
              </a:tblPr>
              <a:tblGrid>
                <a:gridCol w="4385734">
                  <a:extLst>
                    <a:ext uri="{9D8B030D-6E8A-4147-A177-3AD203B41FA5}">
                      <a16:colId xmlns:a16="http://schemas.microsoft.com/office/drawing/2014/main" val="20000"/>
                    </a:ext>
                  </a:extLst>
                </a:gridCol>
                <a:gridCol w="4385734">
                  <a:extLst>
                    <a:ext uri="{9D8B030D-6E8A-4147-A177-3AD203B41FA5}">
                      <a16:colId xmlns:a16="http://schemas.microsoft.com/office/drawing/2014/main" val="20001"/>
                    </a:ext>
                  </a:extLst>
                </a:gridCol>
              </a:tblGrid>
              <a:tr h="790083">
                <a:tc>
                  <a:txBody>
                    <a:bodyPr/>
                    <a:lstStyle/>
                    <a:p>
                      <a:pPr algn="ctr"/>
                      <a:r>
                        <a:rPr lang="en-US" dirty="0">
                          <a:solidFill>
                            <a:schemeClr val="tx1"/>
                          </a:solidFill>
                        </a:rPr>
                        <a:t>Domain 1</a:t>
                      </a:r>
                    </a:p>
                    <a:p>
                      <a:pPr algn="ctr"/>
                      <a:r>
                        <a:rPr lang="en-US" dirty="0">
                          <a:solidFill>
                            <a:schemeClr val="tx1"/>
                          </a:solidFill>
                        </a:rPr>
                        <a:t>PLANNING</a:t>
                      </a:r>
                      <a:r>
                        <a:rPr lang="en-US" baseline="0" dirty="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a:solidFill>
                            <a:schemeClr val="tx1"/>
                          </a:solidFill>
                        </a:rPr>
                        <a:t>Domain</a:t>
                      </a:r>
                      <a:r>
                        <a:rPr lang="en-US" baseline="0" dirty="0">
                          <a:solidFill>
                            <a:schemeClr val="tx1"/>
                          </a:solidFill>
                        </a:rPr>
                        <a:t> 2</a:t>
                      </a:r>
                    </a:p>
                    <a:p>
                      <a:pPr algn="ctr"/>
                      <a:r>
                        <a:rPr lang="en-US" baseline="0" dirty="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693034">
                <a:tc>
                  <a:txBody>
                    <a:bodyPr/>
                    <a:lstStyle/>
                    <a:p>
                      <a:r>
                        <a:rPr lang="en-US" sz="1400" b="0" dirty="0">
                          <a:solidFill>
                            <a:schemeClr val="tx1"/>
                          </a:solidFill>
                        </a:rPr>
                        <a:t>1a:</a:t>
                      </a:r>
                      <a:r>
                        <a:rPr lang="en-US" sz="1400" b="0" baseline="0" dirty="0">
                          <a:solidFill>
                            <a:schemeClr val="tx1"/>
                          </a:solidFill>
                        </a:rPr>
                        <a:t> Demonstrating Knowledge of Content and Pedagogy</a:t>
                      </a:r>
                    </a:p>
                    <a:p>
                      <a:r>
                        <a:rPr lang="en-US" sz="1600" b="1" baseline="0" dirty="0">
                          <a:solidFill>
                            <a:srgbClr val="FF0000"/>
                          </a:solidFill>
                        </a:rPr>
                        <a:t>1b: Demonstrating Knowledge of Students</a:t>
                      </a:r>
                    </a:p>
                    <a:p>
                      <a:r>
                        <a:rPr lang="en-US" sz="1400" b="0" baseline="0" dirty="0">
                          <a:solidFill>
                            <a:schemeClr val="tx1"/>
                          </a:solidFill>
                        </a:rPr>
                        <a:t>1c: Setting </a:t>
                      </a:r>
                      <a:r>
                        <a:rPr lang="en-US" sz="1400" b="0" kern="1200" dirty="0">
                          <a:solidFill>
                            <a:schemeClr val="tx1"/>
                          </a:solidFill>
                          <a:latin typeface="+mn-lt"/>
                          <a:ea typeface="+mn-ea"/>
                          <a:cs typeface="+mn-cs"/>
                        </a:rPr>
                        <a:t>Instructional</a:t>
                      </a:r>
                      <a:r>
                        <a:rPr lang="en-US" sz="1400" b="0" baseline="0" dirty="0">
                          <a:solidFill>
                            <a:schemeClr val="tx1"/>
                          </a:solidFill>
                        </a:rPr>
                        <a:t> Outcomes</a:t>
                      </a:r>
                    </a:p>
                    <a:p>
                      <a:r>
                        <a:rPr lang="en-US" sz="1400" b="0" baseline="0" dirty="0">
                          <a:solidFill>
                            <a:schemeClr val="tx1"/>
                          </a:solidFill>
                        </a:rPr>
                        <a:t>1d: Demonstrating Knowledge of Resources</a:t>
                      </a:r>
                    </a:p>
                    <a:p>
                      <a:r>
                        <a:rPr lang="en-US" sz="1400" baseline="0" dirty="0"/>
                        <a:t>1e: Designing Coherent Instruction</a:t>
                      </a:r>
                    </a:p>
                    <a:p>
                      <a:r>
                        <a:rPr lang="en-US" sz="1400" b="0" baseline="0" dirty="0">
                          <a:solidFill>
                            <a:schemeClr val="tx1"/>
                          </a:solidFill>
                        </a:rPr>
                        <a:t>1f: Designing Student Assessments</a:t>
                      </a:r>
                    </a:p>
                    <a:p>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600" b="1" dirty="0">
                          <a:solidFill>
                            <a:srgbClr val="FF0000"/>
                          </a:solidFill>
                        </a:rPr>
                        <a:t>2a:</a:t>
                      </a:r>
                      <a:r>
                        <a:rPr lang="en-US" sz="1600" b="1" baseline="0" dirty="0">
                          <a:solidFill>
                            <a:srgbClr val="FF0000"/>
                          </a:solidFill>
                        </a:rPr>
                        <a:t> Creating an Environment of Respect and Rapport</a:t>
                      </a:r>
                    </a:p>
                    <a:p>
                      <a:r>
                        <a:rPr lang="en-US" sz="1600" b="1" baseline="0" dirty="0">
                          <a:solidFill>
                            <a:srgbClr val="FF0000"/>
                          </a:solidFill>
                        </a:rPr>
                        <a:t>2b: Establishing a Culture for Learning</a:t>
                      </a:r>
                    </a:p>
                    <a:p>
                      <a:r>
                        <a:rPr lang="en-US" sz="1600" b="1" baseline="0" dirty="0">
                          <a:solidFill>
                            <a:srgbClr val="FF0000"/>
                          </a:solidFill>
                        </a:rPr>
                        <a:t>2c: Managing Classroom Procedures</a:t>
                      </a:r>
                    </a:p>
                    <a:p>
                      <a:r>
                        <a:rPr lang="en-US" sz="1600" b="1" baseline="0" dirty="0">
                          <a:solidFill>
                            <a:srgbClr val="FF0000"/>
                          </a:solidFill>
                        </a:rPr>
                        <a:t>2d: Managing Student Behavior</a:t>
                      </a:r>
                    </a:p>
                    <a:p>
                      <a:r>
                        <a:rPr lang="en-US" sz="1600" b="1" baseline="0" dirty="0">
                          <a:solidFill>
                            <a:srgbClr val="FF0000"/>
                          </a:solidFill>
                        </a:rPr>
                        <a:t>2e: Organizing Physical Space</a:t>
                      </a:r>
                      <a:endParaRPr lang="en-US" sz="16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790083">
                <a:tc>
                  <a:txBody>
                    <a:bodyPr/>
                    <a:lstStyle/>
                    <a:p>
                      <a:pPr algn="ctr"/>
                      <a:r>
                        <a:rPr lang="en-US" b="1" dirty="0">
                          <a:solidFill>
                            <a:schemeClr val="tx1"/>
                          </a:solidFill>
                        </a:rPr>
                        <a:t>Domain 4</a:t>
                      </a:r>
                    </a:p>
                    <a:p>
                      <a:pPr algn="ctr"/>
                      <a:r>
                        <a:rPr lang="en-US" b="1" dirty="0">
                          <a:solidFill>
                            <a:schemeClr val="tx1"/>
                          </a:solidFill>
                        </a:rPr>
                        <a:t>PROFESSIONAL</a:t>
                      </a:r>
                      <a:r>
                        <a:rPr lang="en-US" b="1" baseline="0" dirty="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a:solidFill>
                            <a:schemeClr val="tx1"/>
                          </a:solidFill>
                        </a:rPr>
                        <a:t>Domain</a:t>
                      </a:r>
                      <a:r>
                        <a:rPr lang="en-US" b="1" baseline="0" dirty="0">
                          <a:solidFill>
                            <a:schemeClr val="tx1"/>
                          </a:solidFill>
                        </a:rPr>
                        <a:t> 3</a:t>
                      </a:r>
                    </a:p>
                    <a:p>
                      <a:pPr algn="ctr"/>
                      <a:r>
                        <a:rPr lang="en-US" b="1" baseline="0" dirty="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1580166">
                <a:tc>
                  <a:txBody>
                    <a:bodyPr/>
                    <a:lstStyle/>
                    <a:p>
                      <a:r>
                        <a:rPr lang="en-US" sz="1400" b="0" dirty="0">
                          <a:solidFill>
                            <a:schemeClr val="tx1"/>
                          </a:solidFill>
                        </a:rPr>
                        <a:t>4a: Reflecting</a:t>
                      </a:r>
                      <a:r>
                        <a:rPr lang="en-US" sz="1400" b="0" baseline="0" dirty="0">
                          <a:solidFill>
                            <a:schemeClr val="tx1"/>
                          </a:solidFill>
                        </a:rPr>
                        <a:t> on Teaching</a:t>
                      </a:r>
                    </a:p>
                    <a:p>
                      <a:r>
                        <a:rPr lang="en-US" sz="1400" baseline="0" dirty="0"/>
                        <a:t>4b: Maintaining Accurate Records</a:t>
                      </a:r>
                    </a:p>
                    <a:p>
                      <a:r>
                        <a:rPr lang="en-US" sz="1600" b="1" baseline="0" dirty="0">
                          <a:solidFill>
                            <a:srgbClr val="FF0000"/>
                          </a:solidFill>
                        </a:rPr>
                        <a:t>4c: Communicating with Families</a:t>
                      </a:r>
                    </a:p>
                    <a:p>
                      <a:r>
                        <a:rPr lang="en-US" sz="1400" baseline="0" dirty="0"/>
                        <a:t>4d: Participating in a Professional Community</a:t>
                      </a:r>
                    </a:p>
                    <a:p>
                      <a:r>
                        <a:rPr lang="en-US" sz="1400" b="0" baseline="0" dirty="0">
                          <a:solidFill>
                            <a:srgbClr val="000000"/>
                          </a:solidFill>
                        </a:rPr>
                        <a:t>4e: Growing and Developing Professionally</a:t>
                      </a:r>
                    </a:p>
                    <a:p>
                      <a:r>
                        <a:rPr lang="en-US" sz="1400" baseline="0" dirty="0"/>
                        <a:t>4f: Showing Professionalism</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400" b="0" dirty="0">
                          <a:solidFill>
                            <a:srgbClr val="000000"/>
                          </a:solidFill>
                        </a:rPr>
                        <a:t>3a: Communicating with Students</a:t>
                      </a:r>
                    </a:p>
                    <a:p>
                      <a:r>
                        <a:rPr lang="en-US" sz="1400" b="0" dirty="0">
                          <a:solidFill>
                            <a:srgbClr val="000000"/>
                          </a:solidFill>
                        </a:rPr>
                        <a:t>3b: Using Questioning and Discussion Techniques</a:t>
                      </a:r>
                    </a:p>
                    <a:p>
                      <a:r>
                        <a:rPr lang="en-US" sz="1400" b="0" dirty="0">
                          <a:solidFill>
                            <a:srgbClr val="000000"/>
                          </a:solidFill>
                        </a:rPr>
                        <a:t>3c:</a:t>
                      </a:r>
                      <a:r>
                        <a:rPr lang="en-US" sz="1400" b="0" baseline="0" dirty="0">
                          <a:solidFill>
                            <a:srgbClr val="000000"/>
                          </a:solidFill>
                        </a:rPr>
                        <a:t> Engaging Students in Learning</a:t>
                      </a:r>
                    </a:p>
                    <a:p>
                      <a:r>
                        <a:rPr lang="en-US" sz="1400" b="0" baseline="0" dirty="0">
                          <a:solidFill>
                            <a:srgbClr val="000000"/>
                          </a:solidFill>
                        </a:rPr>
                        <a:t>3d: Using Assessment in Instruction</a:t>
                      </a:r>
                    </a:p>
                    <a:p>
                      <a:r>
                        <a:rPr lang="en-US" sz="1400" b="0" baseline="0" dirty="0">
                          <a:solidFill>
                            <a:srgbClr val="000000"/>
                          </a:solidFill>
                        </a:rPr>
                        <a:t>3e: Demonstrating Flexibility and Responsiveness </a:t>
                      </a:r>
                    </a:p>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53899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73060" y="584597"/>
            <a:ext cx="10423994" cy="706964"/>
          </a:xfrm>
        </p:spPr>
        <p:txBody>
          <a:bodyPr/>
          <a:lstStyle/>
          <a:p>
            <a:r>
              <a:rPr lang="en-US" sz="2800" dirty="0">
                <a:effectLst>
                  <a:outerShdw blurRad="38100" dist="38100" dir="2700000" algn="tl">
                    <a:srgbClr val="000000">
                      <a:alpha val="43137"/>
                    </a:srgbClr>
                  </a:outerShdw>
                </a:effectLst>
              </a:rPr>
              <a:t>Component Selection Guidance for Schools in Improvement</a:t>
            </a:r>
          </a:p>
        </p:txBody>
      </p:sp>
      <p:sp>
        <p:nvSpPr>
          <p:cNvPr id="4" name="Rectangle 3">
            <a:extLst>
              <a:ext uri="{FF2B5EF4-FFF2-40B4-BE49-F238E27FC236}">
                <a16:creationId xmlns:a16="http://schemas.microsoft.com/office/drawing/2014/main" id="{2ED5EBB0-4CC4-401B-7B4F-768A72042995}"/>
              </a:ext>
            </a:extLst>
          </p:cNvPr>
          <p:cNvSpPr/>
          <p:nvPr/>
        </p:nvSpPr>
        <p:spPr>
          <a:xfrm>
            <a:off x="1706460" y="1096341"/>
            <a:ext cx="10423994" cy="584775"/>
          </a:xfrm>
          <a:prstGeom prst="rect">
            <a:avLst/>
          </a:prstGeom>
          <a:no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Student Achievement-Attendance &amp; Graduation Rate</a:t>
            </a:r>
            <a:endParaRPr lang="en-US" sz="3200" b="1" dirty="0">
              <a:effectLst>
                <a:outerShdw blurRad="38100" dist="38100" dir="2700000" algn="tl">
                  <a:srgbClr val="000000">
                    <a:alpha val="43137"/>
                  </a:srgbClr>
                </a:outerShdw>
              </a:effectLst>
            </a:endParaRPr>
          </a:p>
        </p:txBody>
      </p:sp>
      <p:sp>
        <p:nvSpPr>
          <p:cNvPr id="7" name="Content Placeholder 6">
            <a:extLst>
              <a:ext uri="{FF2B5EF4-FFF2-40B4-BE49-F238E27FC236}">
                <a16:creationId xmlns:a16="http://schemas.microsoft.com/office/drawing/2014/main" id="{F4B966FA-9120-3A30-E7F2-B27C68C552C0}"/>
              </a:ext>
            </a:extLst>
          </p:cNvPr>
          <p:cNvSpPr>
            <a:spLocks noGrp="1"/>
          </p:cNvSpPr>
          <p:nvPr>
            <p:ph idx="1"/>
          </p:nvPr>
        </p:nvSpPr>
        <p:spPr>
          <a:xfrm>
            <a:off x="6096000" y="2763715"/>
            <a:ext cx="5127395" cy="4448907"/>
          </a:xfrm>
        </p:spPr>
        <p:txBody>
          <a:bodyPr>
            <a:normAutofit/>
          </a:bodyPr>
          <a:lstStyle/>
          <a:p>
            <a:pPr marL="0" indent="0" algn="ctr">
              <a:buNone/>
            </a:pPr>
            <a:r>
              <a:rPr lang="en-US" sz="2400" b="1" u="sng" dirty="0"/>
              <a:t>Domain 4: Professional Responsibilities</a:t>
            </a:r>
          </a:p>
          <a:p>
            <a:pPr marL="0" indent="0">
              <a:buNone/>
            </a:pPr>
            <a:r>
              <a:rPr lang="en-US" sz="2000" b="1" dirty="0"/>
              <a:t>4c: Communicating with Families</a:t>
            </a:r>
          </a:p>
          <a:p>
            <a:pPr marL="457200" lvl="1" indent="0">
              <a:buNone/>
            </a:pPr>
            <a:r>
              <a:rPr lang="en-US" sz="2000" dirty="0"/>
              <a:t>Information about the instructional program</a:t>
            </a:r>
          </a:p>
          <a:p>
            <a:pPr marL="457200" lvl="1" indent="0">
              <a:buNone/>
            </a:pPr>
            <a:r>
              <a:rPr lang="en-US" sz="2000" dirty="0"/>
              <a:t>Information about individual students</a:t>
            </a:r>
          </a:p>
          <a:p>
            <a:pPr marL="457200" lvl="1" indent="0">
              <a:buNone/>
            </a:pPr>
            <a:r>
              <a:rPr lang="en-US" sz="2000" dirty="0"/>
              <a:t>Engagement of families in the instructional program</a:t>
            </a:r>
          </a:p>
          <a:p>
            <a:pPr marL="0" indent="0">
              <a:buNone/>
            </a:pPr>
            <a:endParaRPr lang="en-US" dirty="0"/>
          </a:p>
        </p:txBody>
      </p:sp>
      <p:sp>
        <p:nvSpPr>
          <p:cNvPr id="3" name="Content Placeholder 6">
            <a:extLst>
              <a:ext uri="{FF2B5EF4-FFF2-40B4-BE49-F238E27FC236}">
                <a16:creationId xmlns:a16="http://schemas.microsoft.com/office/drawing/2014/main" id="{287BE1AB-A0AC-EB4B-B4F2-9B685C6031F7}"/>
              </a:ext>
            </a:extLst>
          </p:cNvPr>
          <p:cNvSpPr txBox="1">
            <a:spLocks/>
          </p:cNvSpPr>
          <p:nvPr/>
        </p:nvSpPr>
        <p:spPr>
          <a:xfrm>
            <a:off x="801551" y="2763715"/>
            <a:ext cx="5127395" cy="44489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panose="05000000000000000000" pitchFamily="2" charset="2"/>
              <a:buNone/>
            </a:pPr>
            <a:r>
              <a:rPr lang="en-US" sz="2400" b="1" u="sng" dirty="0"/>
              <a:t>Domain 1: Planning</a:t>
            </a:r>
          </a:p>
          <a:p>
            <a:pPr marL="0" indent="0">
              <a:buNone/>
            </a:pPr>
            <a:r>
              <a:rPr lang="en-US" sz="2000" b="1" dirty="0"/>
              <a:t>1b: Demonstrating knowledge of students</a:t>
            </a:r>
          </a:p>
          <a:p>
            <a:pPr marL="457200" lvl="1" indent="0">
              <a:buNone/>
            </a:pPr>
            <a:r>
              <a:rPr lang="en-US" sz="2000" dirty="0"/>
              <a:t>Knowledge of child and adolescent development</a:t>
            </a:r>
          </a:p>
          <a:p>
            <a:pPr marL="457200" lvl="1" indent="0">
              <a:buNone/>
            </a:pPr>
            <a:r>
              <a:rPr lang="en-US" sz="2000" dirty="0"/>
              <a:t>Knowledge of the learning process</a:t>
            </a:r>
          </a:p>
          <a:p>
            <a:pPr marL="457200" lvl="1" indent="0">
              <a:buNone/>
            </a:pPr>
            <a:r>
              <a:rPr lang="en-US" sz="2000" dirty="0"/>
              <a:t>Knowledge of  students’ skills, knowledge, and language proficiency</a:t>
            </a:r>
          </a:p>
          <a:p>
            <a:pPr marL="457200" lvl="1" indent="0">
              <a:buNone/>
            </a:pPr>
            <a:r>
              <a:rPr lang="en-US" sz="2000" dirty="0"/>
              <a:t>Knowledge of students’ interests and cultural heritage</a:t>
            </a:r>
          </a:p>
          <a:p>
            <a:pPr marL="457200" lvl="1" indent="0">
              <a:buNone/>
            </a:pPr>
            <a:r>
              <a:rPr lang="en-US" sz="2000" dirty="0"/>
              <a:t>Knowledge of students’ special needs</a:t>
            </a:r>
          </a:p>
          <a:p>
            <a:pPr marL="0" indent="0" algn="ctr">
              <a:buFont typeface="Wingdings" panose="05000000000000000000" pitchFamily="2" charset="2"/>
              <a:buNone/>
            </a:pPr>
            <a:endParaRPr lang="en-US" sz="2400" b="1" u="sng" dirty="0"/>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1744325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73060" y="584597"/>
            <a:ext cx="10423994" cy="706964"/>
          </a:xfrm>
        </p:spPr>
        <p:txBody>
          <a:bodyPr/>
          <a:lstStyle/>
          <a:p>
            <a:r>
              <a:rPr lang="en-US" sz="2800" dirty="0">
                <a:effectLst>
                  <a:outerShdw blurRad="38100" dist="38100" dir="2700000" algn="tl">
                    <a:srgbClr val="000000">
                      <a:alpha val="43137"/>
                    </a:srgbClr>
                  </a:outerShdw>
                </a:effectLst>
              </a:rPr>
              <a:t>Component Selection Guidance for Schools in Improvement</a:t>
            </a:r>
          </a:p>
        </p:txBody>
      </p:sp>
      <p:sp>
        <p:nvSpPr>
          <p:cNvPr id="4" name="Rectangle 3">
            <a:extLst>
              <a:ext uri="{FF2B5EF4-FFF2-40B4-BE49-F238E27FC236}">
                <a16:creationId xmlns:a16="http://schemas.microsoft.com/office/drawing/2014/main" id="{2ED5EBB0-4CC4-401B-7B4F-768A72042995}"/>
              </a:ext>
            </a:extLst>
          </p:cNvPr>
          <p:cNvSpPr/>
          <p:nvPr/>
        </p:nvSpPr>
        <p:spPr>
          <a:xfrm>
            <a:off x="1881554" y="1096341"/>
            <a:ext cx="10248900" cy="584775"/>
          </a:xfrm>
          <a:prstGeom prst="rect">
            <a:avLst/>
          </a:prstGeom>
          <a:no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Student Achievement-Attendance &amp; Graduation Rate </a:t>
            </a:r>
            <a:endParaRPr lang="en-US" sz="3200" b="1" dirty="0">
              <a:effectLst>
                <a:outerShdw blurRad="38100" dist="38100" dir="2700000" algn="tl">
                  <a:srgbClr val="000000">
                    <a:alpha val="43137"/>
                  </a:srgbClr>
                </a:outerShdw>
              </a:effectLst>
            </a:endParaRPr>
          </a:p>
        </p:txBody>
      </p:sp>
      <p:sp>
        <p:nvSpPr>
          <p:cNvPr id="7" name="Content Placeholder 6">
            <a:extLst>
              <a:ext uri="{FF2B5EF4-FFF2-40B4-BE49-F238E27FC236}">
                <a16:creationId xmlns:a16="http://schemas.microsoft.com/office/drawing/2014/main" id="{F4B966FA-9120-3A30-E7F2-B27C68C552C0}"/>
              </a:ext>
            </a:extLst>
          </p:cNvPr>
          <p:cNvSpPr>
            <a:spLocks noGrp="1"/>
          </p:cNvSpPr>
          <p:nvPr>
            <p:ph idx="1"/>
          </p:nvPr>
        </p:nvSpPr>
        <p:spPr>
          <a:xfrm>
            <a:off x="1173060" y="2268415"/>
            <a:ext cx="9623894" cy="4448907"/>
          </a:xfrm>
        </p:spPr>
        <p:txBody>
          <a:bodyPr>
            <a:normAutofit lnSpcReduction="10000"/>
          </a:bodyPr>
          <a:lstStyle/>
          <a:p>
            <a:pPr marL="0" indent="0" algn="ctr">
              <a:buNone/>
            </a:pPr>
            <a:r>
              <a:rPr lang="en-US" sz="2400" b="1" u="sng" dirty="0"/>
              <a:t>Domain 2: Classroom Environment </a:t>
            </a:r>
          </a:p>
          <a:p>
            <a:pPr marL="0" indent="0">
              <a:buNone/>
            </a:pPr>
            <a:r>
              <a:rPr lang="en-US" sz="2400" b="1" dirty="0"/>
              <a:t>2a: Creating an Environment of Respect and Rapport</a:t>
            </a:r>
          </a:p>
          <a:p>
            <a:pPr marL="457200" lvl="1" indent="0">
              <a:buNone/>
            </a:pPr>
            <a:r>
              <a:rPr lang="en-US" sz="2400" dirty="0"/>
              <a:t>Teacher interaction with students, student interaction with other students</a:t>
            </a:r>
          </a:p>
          <a:p>
            <a:pPr marL="0" indent="0">
              <a:buNone/>
            </a:pPr>
            <a:r>
              <a:rPr lang="en-US" sz="2400" b="1" dirty="0"/>
              <a:t>2b: Establishing a Culture for Learning</a:t>
            </a:r>
          </a:p>
          <a:p>
            <a:pPr marL="457200" lvl="1" indent="0">
              <a:buNone/>
            </a:pPr>
            <a:r>
              <a:rPr lang="en-US" sz="2400" dirty="0"/>
              <a:t>Importance of content, expectations for learning and achievement, student pride in work</a:t>
            </a:r>
          </a:p>
          <a:p>
            <a:pPr marL="0" indent="0">
              <a:buNone/>
            </a:pPr>
            <a:r>
              <a:rPr lang="en-US" sz="2400" b="1" dirty="0"/>
              <a:t>2c: Managing Classroom Procedures</a:t>
            </a:r>
          </a:p>
          <a:p>
            <a:pPr marL="457200" lvl="1" indent="0">
              <a:buNone/>
            </a:pPr>
            <a:r>
              <a:rPr lang="en-US" sz="2400" dirty="0"/>
              <a:t>Management of groups, transitions, materials, non-instructional duties, volunteers and paraprofessionals </a:t>
            </a:r>
          </a:p>
          <a:p>
            <a:pPr marL="0" indent="0">
              <a:buNone/>
            </a:pPr>
            <a:endParaRPr lang="en-US" dirty="0"/>
          </a:p>
        </p:txBody>
      </p:sp>
    </p:spTree>
    <p:extLst>
      <p:ext uri="{BB962C8B-B14F-4D97-AF65-F5344CB8AC3E}">
        <p14:creationId xmlns:p14="http://schemas.microsoft.com/office/powerpoint/2010/main" val="1365282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73060" y="584597"/>
            <a:ext cx="10423994" cy="706964"/>
          </a:xfrm>
        </p:spPr>
        <p:txBody>
          <a:bodyPr/>
          <a:lstStyle/>
          <a:p>
            <a:r>
              <a:rPr lang="en-US" sz="2800" dirty="0">
                <a:effectLst>
                  <a:outerShdw blurRad="38100" dist="38100" dir="2700000" algn="tl">
                    <a:srgbClr val="000000">
                      <a:alpha val="43137"/>
                    </a:srgbClr>
                  </a:outerShdw>
                </a:effectLst>
              </a:rPr>
              <a:t>Component Selection Guidance for Schools in Improvement</a:t>
            </a:r>
          </a:p>
        </p:txBody>
      </p:sp>
      <p:sp>
        <p:nvSpPr>
          <p:cNvPr id="4" name="Rectangle 3">
            <a:extLst>
              <a:ext uri="{FF2B5EF4-FFF2-40B4-BE49-F238E27FC236}">
                <a16:creationId xmlns:a16="http://schemas.microsoft.com/office/drawing/2014/main" id="{2ED5EBB0-4CC4-401B-7B4F-768A72042995}"/>
              </a:ext>
            </a:extLst>
          </p:cNvPr>
          <p:cNvSpPr/>
          <p:nvPr/>
        </p:nvSpPr>
        <p:spPr>
          <a:xfrm>
            <a:off x="1881554" y="1096341"/>
            <a:ext cx="10248900" cy="584775"/>
          </a:xfrm>
          <a:prstGeom prst="rect">
            <a:avLst/>
          </a:prstGeom>
          <a:no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Student Achievement-Attendance &amp; Graduation Rate </a:t>
            </a:r>
            <a:endParaRPr lang="en-US" sz="3200" b="1" dirty="0">
              <a:effectLst>
                <a:outerShdw blurRad="38100" dist="38100" dir="2700000" algn="tl">
                  <a:srgbClr val="000000">
                    <a:alpha val="43137"/>
                  </a:srgbClr>
                </a:outerShdw>
              </a:effectLst>
            </a:endParaRPr>
          </a:p>
        </p:txBody>
      </p:sp>
      <p:sp>
        <p:nvSpPr>
          <p:cNvPr id="7" name="Content Placeholder 6">
            <a:extLst>
              <a:ext uri="{FF2B5EF4-FFF2-40B4-BE49-F238E27FC236}">
                <a16:creationId xmlns:a16="http://schemas.microsoft.com/office/drawing/2014/main" id="{F4B966FA-9120-3A30-E7F2-B27C68C552C0}"/>
              </a:ext>
            </a:extLst>
          </p:cNvPr>
          <p:cNvSpPr>
            <a:spLocks noGrp="1"/>
          </p:cNvSpPr>
          <p:nvPr>
            <p:ph idx="1"/>
          </p:nvPr>
        </p:nvSpPr>
        <p:spPr>
          <a:xfrm>
            <a:off x="1173060" y="2268415"/>
            <a:ext cx="9623894" cy="4448907"/>
          </a:xfrm>
        </p:spPr>
        <p:txBody>
          <a:bodyPr>
            <a:normAutofit/>
          </a:bodyPr>
          <a:lstStyle/>
          <a:p>
            <a:pPr marL="0" indent="0" algn="ctr">
              <a:buNone/>
            </a:pPr>
            <a:r>
              <a:rPr lang="en-US" sz="2400" b="1" u="sng" dirty="0"/>
              <a:t>Domain 2: Classroom Environment (continued)</a:t>
            </a:r>
          </a:p>
          <a:p>
            <a:pPr marL="0" indent="0">
              <a:buNone/>
            </a:pPr>
            <a:r>
              <a:rPr lang="en-US" sz="2400" b="1" dirty="0"/>
              <a:t>2d: Managing Student Behavior</a:t>
            </a:r>
          </a:p>
          <a:p>
            <a:pPr marL="457200" lvl="1" indent="0">
              <a:buNone/>
            </a:pPr>
            <a:r>
              <a:rPr lang="en-US" sz="2400" dirty="0"/>
              <a:t>Expectations, monitoring of student behavior, response to student misbehavior</a:t>
            </a:r>
          </a:p>
          <a:p>
            <a:pPr marL="0" indent="0">
              <a:buNone/>
            </a:pPr>
            <a:r>
              <a:rPr lang="en-US" sz="2400" b="1" dirty="0"/>
              <a:t>2e: Organizing Physical Space</a:t>
            </a:r>
          </a:p>
          <a:p>
            <a:pPr marL="457200" lvl="1" indent="0">
              <a:buNone/>
            </a:pPr>
            <a:r>
              <a:rPr lang="en-US" sz="2400" dirty="0"/>
              <a:t>Safety and accessibility, arrangement of furniture and use of physical resources</a:t>
            </a:r>
          </a:p>
          <a:p>
            <a:pPr marL="0" indent="0">
              <a:buNone/>
            </a:pPr>
            <a:endParaRPr lang="en-US" dirty="0"/>
          </a:p>
        </p:txBody>
      </p:sp>
    </p:spTree>
    <p:extLst>
      <p:ext uri="{BB962C8B-B14F-4D97-AF65-F5344CB8AC3E}">
        <p14:creationId xmlns:p14="http://schemas.microsoft.com/office/powerpoint/2010/main" val="3800202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73060" y="584597"/>
            <a:ext cx="10423994" cy="706964"/>
          </a:xfrm>
        </p:spPr>
        <p:txBody>
          <a:bodyPr/>
          <a:lstStyle/>
          <a:p>
            <a:r>
              <a:rPr lang="en-US" sz="2800" dirty="0">
                <a:effectLst>
                  <a:outerShdw blurRad="38100" dist="38100" dir="2700000" algn="tl">
                    <a:srgbClr val="000000">
                      <a:alpha val="43137"/>
                    </a:srgbClr>
                  </a:outerShdw>
                </a:effectLst>
              </a:rPr>
              <a:t>Component Selection Guidance for Schools in Improvement</a:t>
            </a:r>
          </a:p>
        </p:txBody>
      </p:sp>
      <p:sp>
        <p:nvSpPr>
          <p:cNvPr id="4" name="Rectangle 3">
            <a:extLst>
              <a:ext uri="{FF2B5EF4-FFF2-40B4-BE49-F238E27FC236}">
                <a16:creationId xmlns:a16="http://schemas.microsoft.com/office/drawing/2014/main" id="{2ED5EBB0-4CC4-401B-7B4F-768A72042995}"/>
              </a:ext>
            </a:extLst>
          </p:cNvPr>
          <p:cNvSpPr/>
          <p:nvPr/>
        </p:nvSpPr>
        <p:spPr>
          <a:xfrm>
            <a:off x="1266092" y="1096341"/>
            <a:ext cx="10864362" cy="584775"/>
          </a:xfrm>
          <a:prstGeom prst="rect">
            <a:avLst/>
          </a:prstGeom>
          <a:noFill/>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Student Achievement-Career &amp; College Readiness</a:t>
            </a:r>
            <a:endParaRPr lang="en-US" sz="3200" b="1" dirty="0">
              <a:effectLst>
                <a:outerShdw blurRad="38100" dist="38100" dir="2700000" algn="tl">
                  <a:srgbClr val="000000">
                    <a:alpha val="43137"/>
                  </a:srgbClr>
                </a:outerShdw>
              </a:effectLst>
            </a:endParaRPr>
          </a:p>
        </p:txBody>
      </p:sp>
      <p:graphicFrame>
        <p:nvGraphicFramePr>
          <p:cNvPr id="3" name="Content Placeholder 3">
            <a:extLst>
              <a:ext uri="{FF2B5EF4-FFF2-40B4-BE49-F238E27FC236}">
                <a16:creationId xmlns:a16="http://schemas.microsoft.com/office/drawing/2014/main" id="{025A1B04-DE20-77A1-DD9E-36643FF28227}"/>
              </a:ext>
            </a:extLst>
          </p:cNvPr>
          <p:cNvGraphicFramePr>
            <a:graphicFrameLocks noGrp="1"/>
          </p:cNvGraphicFramePr>
          <p:nvPr>
            <p:ph idx="1"/>
            <p:extLst>
              <p:ext uri="{D42A27DB-BD31-4B8C-83A1-F6EECF244321}">
                <p14:modId xmlns:p14="http://schemas.microsoft.com/office/powerpoint/2010/main" val="3279425260"/>
              </p:ext>
            </p:extLst>
          </p:nvPr>
        </p:nvGraphicFramePr>
        <p:xfrm>
          <a:off x="981191" y="1681116"/>
          <a:ext cx="8771468" cy="5115846"/>
        </p:xfrm>
        <a:graphic>
          <a:graphicData uri="http://schemas.openxmlformats.org/drawingml/2006/table">
            <a:tbl>
              <a:tblPr firstRow="1" bandRow="1">
                <a:tableStyleId>{9DCAF9ED-07DC-4A11-8D7F-57B35C25682E}</a:tableStyleId>
              </a:tblPr>
              <a:tblGrid>
                <a:gridCol w="4385734">
                  <a:extLst>
                    <a:ext uri="{9D8B030D-6E8A-4147-A177-3AD203B41FA5}">
                      <a16:colId xmlns:a16="http://schemas.microsoft.com/office/drawing/2014/main" val="20000"/>
                    </a:ext>
                  </a:extLst>
                </a:gridCol>
                <a:gridCol w="4385734">
                  <a:extLst>
                    <a:ext uri="{9D8B030D-6E8A-4147-A177-3AD203B41FA5}">
                      <a16:colId xmlns:a16="http://schemas.microsoft.com/office/drawing/2014/main" val="20001"/>
                    </a:ext>
                  </a:extLst>
                </a:gridCol>
              </a:tblGrid>
              <a:tr h="790083">
                <a:tc>
                  <a:txBody>
                    <a:bodyPr/>
                    <a:lstStyle/>
                    <a:p>
                      <a:pPr algn="ctr"/>
                      <a:r>
                        <a:rPr lang="en-US" dirty="0">
                          <a:solidFill>
                            <a:schemeClr val="tx1"/>
                          </a:solidFill>
                        </a:rPr>
                        <a:t>Domain 1</a:t>
                      </a:r>
                    </a:p>
                    <a:p>
                      <a:pPr algn="ctr"/>
                      <a:r>
                        <a:rPr lang="en-US" dirty="0">
                          <a:solidFill>
                            <a:schemeClr val="tx1"/>
                          </a:solidFill>
                        </a:rPr>
                        <a:t>PLANNING</a:t>
                      </a:r>
                      <a:r>
                        <a:rPr lang="en-US" baseline="0" dirty="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a:solidFill>
                            <a:schemeClr val="tx1"/>
                          </a:solidFill>
                        </a:rPr>
                        <a:t>Domain</a:t>
                      </a:r>
                      <a:r>
                        <a:rPr lang="en-US" baseline="0" dirty="0">
                          <a:solidFill>
                            <a:schemeClr val="tx1"/>
                          </a:solidFill>
                        </a:rPr>
                        <a:t> 2</a:t>
                      </a:r>
                    </a:p>
                    <a:p>
                      <a:pPr algn="ctr"/>
                      <a:r>
                        <a:rPr lang="en-US" baseline="0" dirty="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693034">
                <a:tc>
                  <a:txBody>
                    <a:bodyPr/>
                    <a:lstStyle/>
                    <a:p>
                      <a:r>
                        <a:rPr lang="en-US" sz="1600" b="1" dirty="0">
                          <a:solidFill>
                            <a:srgbClr val="FF0000"/>
                          </a:solidFill>
                        </a:rPr>
                        <a:t>1a:</a:t>
                      </a:r>
                      <a:r>
                        <a:rPr lang="en-US" sz="1600" b="1" baseline="0" dirty="0">
                          <a:solidFill>
                            <a:srgbClr val="FF0000"/>
                          </a:solidFill>
                        </a:rPr>
                        <a:t> Demonstrating Knowledge of Content and Pedagogy</a:t>
                      </a:r>
                    </a:p>
                    <a:p>
                      <a:r>
                        <a:rPr lang="en-US" sz="1400" b="0" baseline="0" dirty="0">
                          <a:solidFill>
                            <a:schemeClr val="tx1"/>
                          </a:solidFill>
                        </a:rPr>
                        <a:t>1b: Demonstrating Knowledge of Students</a:t>
                      </a:r>
                    </a:p>
                    <a:p>
                      <a:r>
                        <a:rPr lang="en-US" sz="1600" b="1" baseline="0" dirty="0">
                          <a:solidFill>
                            <a:srgbClr val="FF0000"/>
                          </a:solidFill>
                        </a:rPr>
                        <a:t>1c: Setting </a:t>
                      </a:r>
                      <a:r>
                        <a:rPr lang="en-US" sz="1600" b="1" kern="1200" dirty="0">
                          <a:solidFill>
                            <a:srgbClr val="FF0000"/>
                          </a:solidFill>
                          <a:latin typeface="+mn-lt"/>
                          <a:ea typeface="+mn-ea"/>
                          <a:cs typeface="+mn-cs"/>
                        </a:rPr>
                        <a:t>Instructional</a:t>
                      </a:r>
                      <a:r>
                        <a:rPr lang="en-US" sz="1600" b="1" baseline="0" dirty="0">
                          <a:solidFill>
                            <a:srgbClr val="FF0000"/>
                          </a:solidFill>
                        </a:rPr>
                        <a:t> Outcomes</a:t>
                      </a:r>
                    </a:p>
                    <a:p>
                      <a:r>
                        <a:rPr lang="en-US" sz="1600" b="1" baseline="0" dirty="0">
                          <a:solidFill>
                            <a:srgbClr val="FF0000"/>
                          </a:solidFill>
                        </a:rPr>
                        <a:t>1d: Demonstrating Knowledge of Resources</a:t>
                      </a:r>
                    </a:p>
                    <a:p>
                      <a:r>
                        <a:rPr lang="en-US" sz="1400" baseline="0" dirty="0"/>
                        <a:t>1e: Designing Coherent Instruction</a:t>
                      </a:r>
                    </a:p>
                    <a:p>
                      <a:r>
                        <a:rPr lang="en-US" sz="1400" b="0" baseline="0" dirty="0">
                          <a:solidFill>
                            <a:schemeClr val="tx1"/>
                          </a:solidFill>
                        </a:rPr>
                        <a:t>1f: Designing Student Assessments</a:t>
                      </a:r>
                    </a:p>
                    <a:p>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0" dirty="0">
                          <a:solidFill>
                            <a:srgbClr val="000000"/>
                          </a:solidFill>
                        </a:rPr>
                        <a:t>2a:</a:t>
                      </a:r>
                      <a:r>
                        <a:rPr lang="en-US" sz="1400" b="0" baseline="0" dirty="0">
                          <a:solidFill>
                            <a:srgbClr val="000000"/>
                          </a:solidFill>
                        </a:rPr>
                        <a:t> Creating an Environment of Respect and Rapport</a:t>
                      </a:r>
                    </a:p>
                    <a:p>
                      <a:r>
                        <a:rPr lang="en-US" sz="1400" b="0" baseline="0" dirty="0">
                          <a:solidFill>
                            <a:srgbClr val="000000"/>
                          </a:solidFill>
                        </a:rPr>
                        <a:t>2b: Establishing a Culture for Learning</a:t>
                      </a:r>
                    </a:p>
                    <a:p>
                      <a:r>
                        <a:rPr lang="en-US" sz="1400" b="0" baseline="0" dirty="0">
                          <a:solidFill>
                            <a:srgbClr val="000000"/>
                          </a:solidFill>
                        </a:rPr>
                        <a:t>2c: Managing Classroom Procedures</a:t>
                      </a:r>
                    </a:p>
                    <a:p>
                      <a:r>
                        <a:rPr lang="en-US" sz="1400" b="0" baseline="0" dirty="0">
                          <a:solidFill>
                            <a:srgbClr val="000000"/>
                          </a:solidFill>
                        </a:rPr>
                        <a:t>2d: Managing Student Behavior</a:t>
                      </a:r>
                    </a:p>
                    <a:p>
                      <a:r>
                        <a:rPr lang="en-US" sz="1400" b="0" baseline="0" dirty="0">
                          <a:solidFill>
                            <a:srgbClr val="000000"/>
                          </a:solidFill>
                        </a:rPr>
                        <a:t>2e: Organizing Physical Space</a:t>
                      </a:r>
                      <a:endParaRPr lang="en-US" sz="14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790083">
                <a:tc>
                  <a:txBody>
                    <a:bodyPr/>
                    <a:lstStyle/>
                    <a:p>
                      <a:pPr algn="ctr"/>
                      <a:r>
                        <a:rPr lang="en-US" b="1" dirty="0">
                          <a:solidFill>
                            <a:schemeClr val="tx1"/>
                          </a:solidFill>
                        </a:rPr>
                        <a:t>Domain 4</a:t>
                      </a:r>
                    </a:p>
                    <a:p>
                      <a:pPr algn="ctr"/>
                      <a:r>
                        <a:rPr lang="en-US" b="1" dirty="0">
                          <a:solidFill>
                            <a:schemeClr val="tx1"/>
                          </a:solidFill>
                        </a:rPr>
                        <a:t>PROFESSIONAL</a:t>
                      </a:r>
                      <a:r>
                        <a:rPr lang="en-US" b="1" baseline="0" dirty="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a:solidFill>
                            <a:schemeClr val="tx1"/>
                          </a:solidFill>
                        </a:rPr>
                        <a:t>Domain</a:t>
                      </a:r>
                      <a:r>
                        <a:rPr lang="en-US" b="1" baseline="0" dirty="0">
                          <a:solidFill>
                            <a:schemeClr val="tx1"/>
                          </a:solidFill>
                        </a:rPr>
                        <a:t> 3</a:t>
                      </a:r>
                    </a:p>
                    <a:p>
                      <a:pPr algn="ctr"/>
                      <a:r>
                        <a:rPr lang="en-US" b="1" baseline="0" dirty="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1580166">
                <a:tc>
                  <a:txBody>
                    <a:bodyPr/>
                    <a:lstStyle/>
                    <a:p>
                      <a:r>
                        <a:rPr lang="en-US" sz="1600" b="1" dirty="0">
                          <a:solidFill>
                            <a:srgbClr val="FF0000"/>
                          </a:solidFill>
                        </a:rPr>
                        <a:t>4a: Reflecting</a:t>
                      </a:r>
                      <a:r>
                        <a:rPr lang="en-US" sz="1600" b="1" baseline="0" dirty="0">
                          <a:solidFill>
                            <a:srgbClr val="FF0000"/>
                          </a:solidFill>
                        </a:rPr>
                        <a:t> on Teaching</a:t>
                      </a:r>
                    </a:p>
                    <a:p>
                      <a:r>
                        <a:rPr lang="en-US" sz="1400" baseline="0" dirty="0"/>
                        <a:t>4b: Maintaining Accurate Records</a:t>
                      </a:r>
                    </a:p>
                    <a:p>
                      <a:r>
                        <a:rPr lang="en-US" sz="1400" b="0" baseline="0" dirty="0">
                          <a:solidFill>
                            <a:srgbClr val="000000"/>
                          </a:solidFill>
                        </a:rPr>
                        <a:t>4c: Communicating with Families</a:t>
                      </a:r>
                    </a:p>
                    <a:p>
                      <a:r>
                        <a:rPr lang="en-US" sz="1400" baseline="0" dirty="0"/>
                        <a:t>4d: Participating in a Professional Community</a:t>
                      </a:r>
                    </a:p>
                    <a:p>
                      <a:r>
                        <a:rPr lang="en-US" sz="1600" b="1" baseline="0" dirty="0">
                          <a:solidFill>
                            <a:srgbClr val="FF0000"/>
                          </a:solidFill>
                        </a:rPr>
                        <a:t>4e: Growing and Developing Professionally</a:t>
                      </a:r>
                    </a:p>
                    <a:p>
                      <a:r>
                        <a:rPr lang="en-US" sz="1400" baseline="0" dirty="0"/>
                        <a:t>4f: Showing Professionalism</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600" b="1" dirty="0">
                          <a:solidFill>
                            <a:srgbClr val="FF0000"/>
                          </a:solidFill>
                        </a:rPr>
                        <a:t>3a: Communicating with Students</a:t>
                      </a:r>
                    </a:p>
                    <a:p>
                      <a:r>
                        <a:rPr lang="en-US" sz="1600" b="1" dirty="0">
                          <a:solidFill>
                            <a:srgbClr val="FF0000"/>
                          </a:solidFill>
                        </a:rPr>
                        <a:t>3b: Using Questioning and Discussion Techniques</a:t>
                      </a:r>
                    </a:p>
                    <a:p>
                      <a:r>
                        <a:rPr lang="en-US" sz="1600" b="1" dirty="0">
                          <a:solidFill>
                            <a:srgbClr val="FF0000"/>
                          </a:solidFill>
                        </a:rPr>
                        <a:t>3c:</a:t>
                      </a:r>
                      <a:r>
                        <a:rPr lang="en-US" sz="1600" b="1" baseline="0" dirty="0">
                          <a:solidFill>
                            <a:srgbClr val="FF0000"/>
                          </a:solidFill>
                        </a:rPr>
                        <a:t> Engaging Students in Learning</a:t>
                      </a:r>
                    </a:p>
                    <a:p>
                      <a:r>
                        <a:rPr lang="en-US" sz="1600" b="1" baseline="0" dirty="0">
                          <a:solidFill>
                            <a:srgbClr val="FF0000"/>
                          </a:solidFill>
                        </a:rPr>
                        <a:t>3d: Using Assessment in Instruction</a:t>
                      </a:r>
                    </a:p>
                    <a:p>
                      <a:r>
                        <a:rPr lang="en-US" sz="1600" b="1" baseline="0" dirty="0">
                          <a:solidFill>
                            <a:srgbClr val="FF0000"/>
                          </a:solidFill>
                        </a:rPr>
                        <a:t>3e: Demonstrating Flexibility and Responsiveness </a:t>
                      </a:r>
                    </a:p>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77769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563327" y="2090176"/>
            <a:ext cx="8825658" cy="1743270"/>
          </a:xfrm>
        </p:spPr>
        <p:txBody>
          <a:bodyPr/>
          <a:lstStyle/>
          <a:p>
            <a:pPr algn="ctr"/>
            <a:r>
              <a:rPr lang="en-US" sz="4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Artifact Selection </a:t>
            </a:r>
          </a:p>
        </p:txBody>
      </p:sp>
    </p:spTree>
    <p:custDataLst>
      <p:tags r:id="rId1"/>
    </p:custDataLst>
    <p:extLst>
      <p:ext uri="{BB962C8B-B14F-4D97-AF65-F5344CB8AC3E}">
        <p14:creationId xmlns:p14="http://schemas.microsoft.com/office/powerpoint/2010/main" val="3368747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73060" y="584597"/>
            <a:ext cx="8761413" cy="706964"/>
          </a:xfrm>
        </p:spPr>
        <p:txBody>
          <a:bodyPr/>
          <a:lstStyle/>
          <a:p>
            <a:r>
              <a:rPr lang="en-US" sz="3600" dirty="0">
                <a:effectLst>
                  <a:outerShdw blurRad="38100" dist="38100" dir="2700000" algn="tl">
                    <a:srgbClr val="000000">
                      <a:alpha val="43137"/>
                    </a:srgbClr>
                  </a:outerShdw>
                </a:effectLst>
              </a:rPr>
              <a:t>The South Dakota Framework for Teaching</a:t>
            </a:r>
            <a:endParaRPr lang="en-US"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4AF4A2CF-6E47-205D-59C8-1EB4644A5402}"/>
              </a:ext>
            </a:extLst>
          </p:cNvPr>
          <p:cNvSpPr/>
          <p:nvPr/>
        </p:nvSpPr>
        <p:spPr>
          <a:xfrm>
            <a:off x="2176515" y="1279423"/>
            <a:ext cx="7529269" cy="584775"/>
          </a:xfrm>
          <a:prstGeom prst="rect">
            <a:avLst/>
          </a:prstGeom>
        </p:spPr>
        <p:txBody>
          <a:bodyPr wrap="square">
            <a:spAutoFit/>
          </a:bodyPr>
          <a:lstStyle/>
          <a:p>
            <a:pPr algn="ctr"/>
            <a:r>
              <a:rPr lang="en-US" sz="1600" dirty="0">
                <a:solidFill>
                  <a:schemeClr val="bg1"/>
                </a:solidFill>
              </a:rPr>
              <a:t>A proven, comprehensive definition of effective teaching (2013 Danielson Model) State Model Recommendation: </a:t>
            </a:r>
            <a:r>
              <a:rPr lang="en-US" sz="1600" b="1" u="sng" dirty="0">
                <a:solidFill>
                  <a:schemeClr val="bg1"/>
                </a:solidFill>
              </a:rPr>
              <a:t>8 components, including 1 from each domain</a:t>
            </a:r>
          </a:p>
        </p:txBody>
      </p:sp>
      <p:graphicFrame>
        <p:nvGraphicFramePr>
          <p:cNvPr id="6" name="Content Placeholder 3">
            <a:extLst>
              <a:ext uri="{FF2B5EF4-FFF2-40B4-BE49-F238E27FC236}">
                <a16:creationId xmlns:a16="http://schemas.microsoft.com/office/drawing/2014/main" id="{C94C7D02-7EE9-3A71-5FDE-E1E26940463C}"/>
              </a:ext>
            </a:extLst>
          </p:cNvPr>
          <p:cNvGraphicFramePr>
            <a:graphicFrameLocks noGrp="1"/>
          </p:cNvGraphicFramePr>
          <p:nvPr>
            <p:ph idx="1"/>
          </p:nvPr>
        </p:nvGraphicFramePr>
        <p:xfrm>
          <a:off x="1704873" y="1864198"/>
          <a:ext cx="8229600" cy="4727262"/>
        </p:xfrm>
        <a:graphic>
          <a:graphicData uri="http://schemas.openxmlformats.org/drawingml/2006/table">
            <a:tbl>
              <a:tblPr firstRow="1" bandRow="1">
                <a:tableStyleId>{9DCAF9ED-07DC-4A11-8D7F-57B35C25682E}</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55432">
                <a:tc>
                  <a:txBody>
                    <a:bodyPr/>
                    <a:lstStyle/>
                    <a:p>
                      <a:pPr algn="ctr"/>
                      <a:r>
                        <a:rPr lang="en-US" dirty="0">
                          <a:solidFill>
                            <a:schemeClr val="tx1"/>
                          </a:solidFill>
                        </a:rPr>
                        <a:t>Domain 1</a:t>
                      </a:r>
                    </a:p>
                    <a:p>
                      <a:pPr algn="ctr"/>
                      <a:r>
                        <a:rPr lang="en-US" dirty="0">
                          <a:solidFill>
                            <a:schemeClr val="tx1"/>
                          </a:solidFill>
                        </a:rPr>
                        <a:t>PLANNING</a:t>
                      </a:r>
                      <a:r>
                        <a:rPr lang="en-US" baseline="0" dirty="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a:solidFill>
                            <a:schemeClr val="tx1"/>
                          </a:solidFill>
                        </a:rPr>
                        <a:t>Domain</a:t>
                      </a:r>
                      <a:r>
                        <a:rPr lang="en-US" baseline="0" dirty="0">
                          <a:solidFill>
                            <a:schemeClr val="tx1"/>
                          </a:solidFill>
                        </a:rPr>
                        <a:t> 2</a:t>
                      </a:r>
                    </a:p>
                    <a:p>
                      <a:pPr algn="ctr"/>
                      <a:r>
                        <a:rPr lang="en-US" baseline="0" dirty="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404495">
                <a:tc>
                  <a:txBody>
                    <a:bodyPr/>
                    <a:lstStyle/>
                    <a:p>
                      <a:r>
                        <a:rPr lang="en-US" sz="1200" dirty="0"/>
                        <a:t>1a:</a:t>
                      </a:r>
                      <a:r>
                        <a:rPr lang="en-US" sz="1200" baseline="0" dirty="0"/>
                        <a:t> Demonstrating Knowledge of Content and Pedagogy</a:t>
                      </a:r>
                    </a:p>
                    <a:p>
                      <a:r>
                        <a:rPr lang="en-US" sz="1200" baseline="0" dirty="0"/>
                        <a:t>1b: Demonstrating Knowledge of Students</a:t>
                      </a:r>
                    </a:p>
                    <a:p>
                      <a:r>
                        <a:rPr lang="en-US" sz="1200" baseline="0" dirty="0"/>
                        <a:t>1c: Setting </a:t>
                      </a:r>
                      <a:r>
                        <a:rPr lang="en-US" sz="1200" kern="1200" dirty="0">
                          <a:solidFill>
                            <a:schemeClr val="dk1"/>
                          </a:solidFill>
                          <a:latin typeface="+mn-lt"/>
                          <a:ea typeface="+mn-ea"/>
                          <a:cs typeface="+mn-cs"/>
                        </a:rPr>
                        <a:t>Instructional</a:t>
                      </a:r>
                      <a:r>
                        <a:rPr lang="en-US" sz="1200" baseline="0" dirty="0"/>
                        <a:t> Outcomes</a:t>
                      </a:r>
                    </a:p>
                    <a:p>
                      <a:r>
                        <a:rPr lang="en-US" sz="1200" baseline="0" dirty="0"/>
                        <a:t>1d: Demonstrating Knowledge of Resources</a:t>
                      </a:r>
                    </a:p>
                    <a:p>
                      <a:r>
                        <a:rPr lang="en-US" sz="1200" baseline="0" dirty="0"/>
                        <a:t>1e: Designing Coherent Instruction</a:t>
                      </a:r>
                    </a:p>
                    <a:p>
                      <a:r>
                        <a:rPr lang="en-US" sz="1200" baseline="0" dirty="0"/>
                        <a:t>1f: Designing Student Assessments</a:t>
                      </a:r>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a:t>2a:</a:t>
                      </a:r>
                      <a:r>
                        <a:rPr lang="en-US" sz="1200" baseline="0" dirty="0"/>
                        <a:t> Creating an Environment of Respect and Rapport</a:t>
                      </a:r>
                    </a:p>
                    <a:p>
                      <a:r>
                        <a:rPr lang="en-US" sz="1200" baseline="0" dirty="0"/>
                        <a:t>2b: Establishing a Culture for Learning</a:t>
                      </a:r>
                    </a:p>
                    <a:p>
                      <a:r>
                        <a:rPr lang="en-US" sz="1200" baseline="0" dirty="0"/>
                        <a:t>2c: Managing Classroom Procedures</a:t>
                      </a:r>
                    </a:p>
                    <a:p>
                      <a:r>
                        <a:rPr lang="en-US" sz="1200" baseline="0" dirty="0"/>
                        <a:t>2d: Managing Student Behavior</a:t>
                      </a:r>
                    </a:p>
                    <a:p>
                      <a:r>
                        <a:rPr lang="en-US" sz="1200" baseline="0" dirty="0"/>
                        <a:t>2e: Organizing Physical Space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655432">
                <a:tc>
                  <a:txBody>
                    <a:bodyPr/>
                    <a:lstStyle/>
                    <a:p>
                      <a:pPr algn="ctr"/>
                      <a:r>
                        <a:rPr lang="en-US" b="1" dirty="0">
                          <a:solidFill>
                            <a:schemeClr val="tx1"/>
                          </a:solidFill>
                        </a:rPr>
                        <a:t>Domain 4</a:t>
                      </a:r>
                    </a:p>
                    <a:p>
                      <a:pPr algn="ctr"/>
                      <a:r>
                        <a:rPr lang="en-US" b="1" dirty="0">
                          <a:solidFill>
                            <a:schemeClr val="tx1"/>
                          </a:solidFill>
                        </a:rPr>
                        <a:t>PROFESSIONAL</a:t>
                      </a:r>
                      <a:r>
                        <a:rPr lang="en-US" b="1" baseline="0" dirty="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a:solidFill>
                            <a:schemeClr val="tx1"/>
                          </a:solidFill>
                        </a:rPr>
                        <a:t>Domain</a:t>
                      </a:r>
                      <a:r>
                        <a:rPr lang="en-US" b="1" baseline="0" dirty="0">
                          <a:solidFill>
                            <a:schemeClr val="tx1"/>
                          </a:solidFill>
                        </a:rPr>
                        <a:t> 3</a:t>
                      </a:r>
                    </a:p>
                    <a:p>
                      <a:pPr algn="ctr"/>
                      <a:r>
                        <a:rPr lang="en-US" b="1" baseline="0" dirty="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1310863">
                <a:tc>
                  <a:txBody>
                    <a:bodyPr/>
                    <a:lstStyle/>
                    <a:p>
                      <a:r>
                        <a:rPr lang="en-US" sz="1200" dirty="0"/>
                        <a:t>4a: Reflecting</a:t>
                      </a:r>
                      <a:r>
                        <a:rPr lang="en-US" sz="1200" baseline="0" dirty="0"/>
                        <a:t> on Teaching</a:t>
                      </a:r>
                    </a:p>
                    <a:p>
                      <a:r>
                        <a:rPr lang="en-US" sz="1200" baseline="0" dirty="0"/>
                        <a:t>4b: Maintaining Accurate Records</a:t>
                      </a:r>
                    </a:p>
                    <a:p>
                      <a:r>
                        <a:rPr lang="en-US" sz="1200" baseline="0" dirty="0"/>
                        <a:t>4c: Communicating with Families</a:t>
                      </a:r>
                    </a:p>
                    <a:p>
                      <a:r>
                        <a:rPr lang="en-US" sz="1200" baseline="0" dirty="0"/>
                        <a:t>4d: Participating in a Professional Community</a:t>
                      </a:r>
                    </a:p>
                    <a:p>
                      <a:r>
                        <a:rPr lang="en-US" sz="1200" baseline="0" dirty="0"/>
                        <a:t>4e: Growing and Developing Professionally</a:t>
                      </a:r>
                    </a:p>
                    <a:p>
                      <a:r>
                        <a:rPr lang="en-US" sz="1200" baseline="0" dirty="0"/>
                        <a:t>4f: Showing Professionalism</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a:t>3a: Communicating with Students</a:t>
                      </a:r>
                    </a:p>
                    <a:p>
                      <a:r>
                        <a:rPr lang="en-US" sz="1200" dirty="0"/>
                        <a:t>3b: Using Questioning and Discussion Techniques</a:t>
                      </a:r>
                    </a:p>
                    <a:p>
                      <a:r>
                        <a:rPr lang="en-US" sz="1200" dirty="0"/>
                        <a:t>3c:</a:t>
                      </a:r>
                      <a:r>
                        <a:rPr lang="en-US" sz="1200" baseline="0" dirty="0"/>
                        <a:t> Engaging Students in Learning</a:t>
                      </a:r>
                    </a:p>
                    <a:p>
                      <a:r>
                        <a:rPr lang="en-US" sz="1200" baseline="0" dirty="0"/>
                        <a:t>3d: Using Assessment in Instruction</a:t>
                      </a:r>
                    </a:p>
                    <a:p>
                      <a:r>
                        <a:rPr lang="en-US" sz="1200" baseline="0" dirty="0"/>
                        <a:t>3e: Demonstrating Flexibility and Responsiveness </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75900">
                <a:tc>
                  <a:txBody>
                    <a:bodyPr/>
                    <a:lstStyle/>
                    <a:p>
                      <a:pPr algn="ctr"/>
                      <a:r>
                        <a:rPr lang="en-US" sz="4000" b="1" dirty="0">
                          <a:solidFill>
                            <a:schemeClr val="tx1"/>
                          </a:solidFill>
                        </a:rPr>
                        <a:t>NOT</a:t>
                      </a:r>
                      <a:r>
                        <a:rPr lang="en-US" sz="4000" b="1" baseline="0" dirty="0">
                          <a:solidFill>
                            <a:schemeClr val="tx1"/>
                          </a:solidFill>
                        </a:rPr>
                        <a:t> OBSERVABLE</a:t>
                      </a:r>
                      <a:endParaRPr lang="en-US" sz="40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000" b="1" dirty="0">
                          <a:solidFill>
                            <a:schemeClr val="tx1"/>
                          </a:solidFill>
                        </a:rPr>
                        <a:t>OBSERVABLE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07983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7B76-579F-527B-6ADC-56CC86E89AD4}"/>
              </a:ext>
            </a:extLst>
          </p:cNvPr>
          <p:cNvSpPr>
            <a:spLocks noGrp="1"/>
          </p:cNvSpPr>
          <p:nvPr>
            <p:ph type="title"/>
          </p:nvPr>
        </p:nvSpPr>
        <p:spPr>
          <a:xfrm>
            <a:off x="1154954" y="973668"/>
            <a:ext cx="10412650" cy="706964"/>
          </a:xfrm>
        </p:spPr>
        <p:txBody>
          <a:bodyPr/>
          <a:lstStyle/>
          <a:p>
            <a:r>
              <a:rPr lang="en-US" dirty="0">
                <a:effectLst>
                  <a:outerShdw blurRad="38100" dist="38100" dir="2700000" algn="tl">
                    <a:srgbClr val="000000">
                      <a:alpha val="43137"/>
                    </a:srgbClr>
                  </a:outerShdw>
                </a:effectLst>
              </a:rPr>
              <a:t>Definition of a Teacher </a:t>
            </a:r>
          </a:p>
        </p:txBody>
      </p:sp>
      <p:sp>
        <p:nvSpPr>
          <p:cNvPr id="7" name="TextBox 6">
            <a:extLst>
              <a:ext uri="{FF2B5EF4-FFF2-40B4-BE49-F238E27FC236}">
                <a16:creationId xmlns:a16="http://schemas.microsoft.com/office/drawing/2014/main" id="{20EAD360-3145-065F-809C-054125985502}"/>
              </a:ext>
            </a:extLst>
          </p:cNvPr>
          <p:cNvSpPr txBox="1"/>
          <p:nvPr/>
        </p:nvSpPr>
        <p:spPr>
          <a:xfrm>
            <a:off x="1154953" y="2725626"/>
            <a:ext cx="10293707" cy="2400657"/>
          </a:xfrm>
          <a:prstGeom prst="rect">
            <a:avLst/>
          </a:prstGeom>
          <a:noFill/>
        </p:spPr>
        <p:txBody>
          <a:bodyPr wrap="square">
            <a:spAutoFit/>
          </a:bodyPr>
          <a:lstStyle/>
          <a:p>
            <a:pPr marL="0" indent="0">
              <a:buNone/>
            </a:pPr>
            <a:r>
              <a:rPr lang="en-US" sz="2400" b="1" dirty="0"/>
              <a:t>An individual who: </a:t>
            </a:r>
          </a:p>
          <a:p>
            <a:pPr marL="514350" indent="-514350">
              <a:buFont typeface="+mj-lt"/>
              <a:buAutoNum type="alphaLcParenR"/>
            </a:pPr>
            <a:r>
              <a:rPr lang="en-US" dirty="0"/>
              <a:t>Provides instruction to any grade, K-12, or ungraded class or who teaches in an environment other than a classroom setting;</a:t>
            </a:r>
          </a:p>
          <a:p>
            <a:pPr marL="514350" indent="-514350">
              <a:buFont typeface="+mj-lt"/>
              <a:buAutoNum type="alphaLcParenR"/>
            </a:pPr>
            <a:r>
              <a:rPr lang="en-US" dirty="0"/>
              <a:t>Maintains daily student records; </a:t>
            </a:r>
          </a:p>
          <a:p>
            <a:pPr marL="514350" indent="-514350">
              <a:buFont typeface="+mj-lt"/>
              <a:buAutoNum type="alphaLcParenR"/>
            </a:pPr>
            <a:r>
              <a:rPr lang="en-US" dirty="0"/>
              <a:t>Has completed an approved teacher education program or completed an alternate certification program;</a:t>
            </a:r>
          </a:p>
          <a:p>
            <a:pPr marL="514350" indent="-514350">
              <a:buFont typeface="+mj-lt"/>
              <a:buAutoNum type="alphaLcParenR"/>
            </a:pPr>
            <a:r>
              <a:rPr lang="en-US" dirty="0"/>
              <a:t>Has been issued a South Dakota certificate; and </a:t>
            </a:r>
          </a:p>
          <a:p>
            <a:pPr marL="514350" indent="-514350">
              <a:buFont typeface="+mj-lt"/>
              <a:buAutoNum type="alphaLcParenR"/>
            </a:pPr>
            <a:r>
              <a:rPr lang="en-US" dirty="0"/>
              <a:t>Is not serving as a principal, assistant principal, superintendent, or assistant superintendent.</a:t>
            </a:r>
          </a:p>
        </p:txBody>
      </p:sp>
    </p:spTree>
    <p:extLst>
      <p:ext uri="{BB962C8B-B14F-4D97-AF65-F5344CB8AC3E}">
        <p14:creationId xmlns:p14="http://schemas.microsoft.com/office/powerpoint/2010/main" val="15721935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73060" y="584597"/>
            <a:ext cx="8761413" cy="706964"/>
          </a:xfrm>
        </p:spPr>
        <p:txBody>
          <a:bodyPr/>
          <a:lstStyle/>
          <a:p>
            <a:r>
              <a:rPr lang="en-US" sz="3600" dirty="0">
                <a:effectLst>
                  <a:outerShdw blurRad="38100" dist="38100" dir="2700000" algn="tl">
                    <a:srgbClr val="000000">
                      <a:alpha val="43137"/>
                    </a:srgbClr>
                  </a:outerShdw>
                </a:effectLst>
              </a:rPr>
              <a:t>The South Dakota Framework for Teaching</a:t>
            </a:r>
            <a:endParaRPr lang="en-US"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59E2A57B-2A87-2D8D-4472-B6C9AA79839C}"/>
              </a:ext>
            </a:extLst>
          </p:cNvPr>
          <p:cNvSpPr/>
          <p:nvPr/>
        </p:nvSpPr>
        <p:spPr>
          <a:xfrm>
            <a:off x="1704873" y="1167432"/>
            <a:ext cx="8229600" cy="400110"/>
          </a:xfrm>
          <a:prstGeom prst="rect">
            <a:avLst/>
          </a:prstGeom>
        </p:spPr>
        <p:txBody>
          <a:bodyPr wrap="square">
            <a:spAutoFit/>
          </a:bodyPr>
          <a:lstStyle/>
          <a:p>
            <a:pPr algn="ctr"/>
            <a:r>
              <a:rPr lang="en-US" sz="2000" b="1" dirty="0">
                <a:solidFill>
                  <a:schemeClr val="bg1"/>
                </a:solidFill>
                <a:effectLst>
                  <a:outerShdw blurRad="38100" dist="38100" dir="2700000" algn="tl">
                    <a:srgbClr val="000000">
                      <a:alpha val="43137"/>
                    </a:srgbClr>
                  </a:outerShdw>
                </a:effectLst>
              </a:rPr>
              <a:t>All supporting evidence is evaluated against clear, common rubrics. </a:t>
            </a:r>
          </a:p>
        </p:txBody>
      </p:sp>
      <p:graphicFrame>
        <p:nvGraphicFramePr>
          <p:cNvPr id="9" name="Content Placeholder 3">
            <a:extLst>
              <a:ext uri="{FF2B5EF4-FFF2-40B4-BE49-F238E27FC236}">
                <a16:creationId xmlns:a16="http://schemas.microsoft.com/office/drawing/2014/main" id="{327BF7AD-8D7A-8710-B343-17C7C848981C}"/>
              </a:ext>
            </a:extLst>
          </p:cNvPr>
          <p:cNvGraphicFramePr>
            <a:graphicFrameLocks noGrp="1"/>
          </p:cNvGraphicFramePr>
          <p:nvPr>
            <p:ph idx="1"/>
            <p:extLst>
              <p:ext uri="{D42A27DB-BD31-4B8C-83A1-F6EECF244321}">
                <p14:modId xmlns:p14="http://schemas.microsoft.com/office/powerpoint/2010/main" val="740845044"/>
              </p:ext>
            </p:extLst>
          </p:nvPr>
        </p:nvGraphicFramePr>
        <p:xfrm>
          <a:off x="1704873" y="2320177"/>
          <a:ext cx="8229600" cy="4447864"/>
        </p:xfrm>
        <a:graphic>
          <a:graphicData uri="http://schemas.openxmlformats.org/drawingml/2006/table">
            <a:tbl>
              <a:tblPr firstRow="1" bandRow="1">
                <a:tableStyleId>{9DCAF9ED-07DC-4A11-8D7F-57B35C25682E}</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201261">
                <a:tc gridSpan="2">
                  <a:txBody>
                    <a:bodyPr/>
                    <a:lstStyle/>
                    <a:p>
                      <a:pPr algn="ctr"/>
                      <a:r>
                        <a:rPr lang="en-US" sz="2000" dirty="0">
                          <a:solidFill>
                            <a:schemeClr val="tx1"/>
                          </a:solidFill>
                        </a:rPr>
                        <a:t>Domain 1</a:t>
                      </a:r>
                    </a:p>
                    <a:p>
                      <a:pPr algn="ctr"/>
                      <a:r>
                        <a:rPr lang="en-US" sz="2000" dirty="0">
                          <a:solidFill>
                            <a:schemeClr val="tx1"/>
                          </a:solidFill>
                        </a:rPr>
                        <a:t>PLANNING</a:t>
                      </a:r>
                      <a:r>
                        <a:rPr lang="en-US" sz="2000" baseline="0" dirty="0">
                          <a:solidFill>
                            <a:schemeClr val="tx1"/>
                          </a:solidFill>
                        </a:rPr>
                        <a:t> AND PREPARATION</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gridSpan="2">
                  <a:txBody>
                    <a:bodyPr/>
                    <a:lstStyle/>
                    <a:p>
                      <a:pPr algn="ctr"/>
                      <a:r>
                        <a:rPr lang="en-US" sz="2000" dirty="0">
                          <a:solidFill>
                            <a:schemeClr val="tx1"/>
                          </a:solidFill>
                        </a:rPr>
                        <a:t>Domain</a:t>
                      </a:r>
                      <a:r>
                        <a:rPr lang="en-US" sz="2000" baseline="0" dirty="0">
                          <a:solidFill>
                            <a:schemeClr val="tx1"/>
                          </a:solidFill>
                        </a:rPr>
                        <a:t> 2</a:t>
                      </a:r>
                    </a:p>
                    <a:p>
                      <a:pPr algn="ctr"/>
                      <a:r>
                        <a:rPr lang="en-US" sz="2000" baseline="0" dirty="0">
                          <a:solidFill>
                            <a:schemeClr val="tx1"/>
                          </a:solidFill>
                        </a:rPr>
                        <a:t>THE CLASSROOM ENVIRONMENT</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1201261">
                <a:tc gridSpan="2">
                  <a:txBody>
                    <a:bodyPr/>
                    <a:lstStyle/>
                    <a:p>
                      <a:pPr algn="ctr"/>
                      <a:r>
                        <a:rPr lang="en-US" sz="2000" b="1" dirty="0">
                          <a:solidFill>
                            <a:schemeClr val="tx1"/>
                          </a:solidFill>
                        </a:rPr>
                        <a:t>Domain 4</a:t>
                      </a:r>
                    </a:p>
                    <a:p>
                      <a:pPr algn="ctr"/>
                      <a:r>
                        <a:rPr lang="en-US" sz="2000" b="1" dirty="0">
                          <a:solidFill>
                            <a:schemeClr val="tx1"/>
                          </a:solidFill>
                        </a:rPr>
                        <a:t>PROFESSIONAL</a:t>
                      </a:r>
                      <a:r>
                        <a:rPr lang="en-US" sz="2000" b="1" baseline="0" dirty="0">
                          <a:solidFill>
                            <a:schemeClr val="tx1"/>
                          </a:solidFill>
                        </a:rPr>
                        <a:t> RESPONSIBILITIES</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gridSpan="2">
                  <a:txBody>
                    <a:bodyPr/>
                    <a:lstStyle/>
                    <a:p>
                      <a:pPr algn="ctr"/>
                      <a:r>
                        <a:rPr lang="en-US" sz="2000" b="1" dirty="0">
                          <a:solidFill>
                            <a:schemeClr val="tx1"/>
                          </a:solidFill>
                        </a:rPr>
                        <a:t>Domain</a:t>
                      </a:r>
                      <a:r>
                        <a:rPr lang="en-US" sz="2000" b="1" baseline="0" dirty="0">
                          <a:solidFill>
                            <a:schemeClr val="tx1"/>
                          </a:solidFill>
                        </a:rPr>
                        <a:t> 3</a:t>
                      </a:r>
                    </a:p>
                    <a:p>
                      <a:pPr algn="ctr"/>
                      <a:r>
                        <a:rPr lang="en-US" sz="2000" b="1" baseline="0" dirty="0">
                          <a:solidFill>
                            <a:schemeClr val="tx1"/>
                          </a:solidFill>
                        </a:rPr>
                        <a:t>INSTRUCTION</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1"/>
                  </a:ext>
                </a:extLst>
              </a:tr>
              <a:tr h="1173124">
                <a:tc gridSpan="4">
                  <a:txBody>
                    <a:bodyPr/>
                    <a:lstStyle/>
                    <a:p>
                      <a:pPr algn="ctr"/>
                      <a:r>
                        <a:rPr lang="en-US" sz="3600" b="1" dirty="0">
                          <a:solidFill>
                            <a:schemeClr val="tx1"/>
                          </a:solidFill>
                        </a:rPr>
                        <a:t>PERFORMANCE</a:t>
                      </a:r>
                      <a:r>
                        <a:rPr lang="en-US" sz="3600" b="1" baseline="0" dirty="0">
                          <a:solidFill>
                            <a:schemeClr val="tx1"/>
                          </a:solidFill>
                        </a:rPr>
                        <a:t> RUBRICS</a:t>
                      </a:r>
                    </a:p>
                    <a:p>
                      <a:pPr algn="ctr"/>
                      <a:r>
                        <a:rPr lang="en-US" b="1" baseline="0" dirty="0">
                          <a:solidFill>
                            <a:schemeClr val="tx1"/>
                          </a:solidFill>
                        </a:rPr>
                        <a:t>Describes performance on each component along a continuum of performance</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pPr algn="ct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endParaRPr lang="en-US"/>
                    </a:p>
                  </a:txBody>
                  <a:tcPr/>
                </a:tc>
                <a:extLst>
                  <a:ext uri="{0D108BD9-81ED-4DB2-BD59-A6C34878D82A}">
                    <a16:rowId xmlns:a16="http://schemas.microsoft.com/office/drawing/2014/main" val="10002"/>
                  </a:ext>
                </a:extLst>
              </a:tr>
              <a:tr h="872218">
                <a:tc>
                  <a:txBody>
                    <a:bodyPr/>
                    <a:lstStyle/>
                    <a:p>
                      <a:pPr algn="ctr"/>
                      <a:r>
                        <a:rPr lang="en-US" b="1" dirty="0">
                          <a:solidFill>
                            <a:schemeClr val="tx1"/>
                          </a:solidFill>
                        </a:rPr>
                        <a:t>UNSATISFACTORY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a:solidFill>
                            <a:schemeClr val="tx1"/>
                          </a:solidFill>
                        </a:rPr>
                        <a:t>BASIC</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a:solidFill>
                            <a:schemeClr val="tx1"/>
                          </a:solidFill>
                        </a:rPr>
                        <a:t>PROFICIENT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a:solidFill>
                            <a:schemeClr val="tx1"/>
                          </a:solidFill>
                        </a:rPr>
                        <a:t>DISTINGUISHED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13795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B8320102-89BD-8894-1515-5F544B8B2134}"/>
              </a:ext>
            </a:extLst>
          </p:cNvPr>
          <p:cNvGraphicFramePr>
            <a:graphicFrameLocks noGrp="1"/>
          </p:cNvGraphicFramePr>
          <p:nvPr>
            <p:extLst>
              <p:ext uri="{D42A27DB-BD31-4B8C-83A1-F6EECF244321}">
                <p14:modId xmlns:p14="http://schemas.microsoft.com/office/powerpoint/2010/main" val="610847739"/>
              </p:ext>
            </p:extLst>
          </p:nvPr>
        </p:nvGraphicFramePr>
        <p:xfrm>
          <a:off x="729761" y="1063869"/>
          <a:ext cx="5257800" cy="5196254"/>
        </p:xfrm>
        <a:graphic>
          <a:graphicData uri="http://schemas.openxmlformats.org/drawingml/2006/table">
            <a:tbl>
              <a:tblPr firstRow="1" bandRow="1">
                <a:tableStyleId>{85BE263C-DBD7-4A20-BB59-AAB30ACAA65A}</a:tableStyleId>
              </a:tblPr>
              <a:tblGrid>
                <a:gridCol w="5257800">
                  <a:extLst>
                    <a:ext uri="{9D8B030D-6E8A-4147-A177-3AD203B41FA5}">
                      <a16:colId xmlns:a16="http://schemas.microsoft.com/office/drawing/2014/main" val="20000"/>
                    </a:ext>
                  </a:extLst>
                </a:gridCol>
              </a:tblGrid>
              <a:tr h="660350">
                <a:tc>
                  <a:txBody>
                    <a:bodyPr/>
                    <a:lstStyle/>
                    <a:p>
                      <a:pPr algn="ctr"/>
                      <a:r>
                        <a:rPr lang="en-US" sz="3600" dirty="0"/>
                        <a:t>Domain 1</a:t>
                      </a:r>
                    </a:p>
                  </a:txBody>
                  <a:tcPr/>
                </a:tc>
                <a:extLst>
                  <a:ext uri="{0D108BD9-81ED-4DB2-BD59-A6C34878D82A}">
                    <a16:rowId xmlns:a16="http://schemas.microsoft.com/office/drawing/2014/main" val="10000"/>
                  </a:ext>
                </a:extLst>
              </a:tr>
              <a:tr h="4535904">
                <a:tc>
                  <a:txBody>
                    <a:bodyPr/>
                    <a:lstStyle/>
                    <a:p>
                      <a:r>
                        <a:rPr lang="en-US" sz="2400" dirty="0"/>
                        <a:t>1a: Knowledge of Content and Pedagogy</a:t>
                      </a:r>
                    </a:p>
                    <a:p>
                      <a:endParaRPr lang="en-US" sz="2400" dirty="0"/>
                    </a:p>
                    <a:p>
                      <a:r>
                        <a:rPr lang="en-US" sz="2400" dirty="0"/>
                        <a:t>1b: Knowledge of Students</a:t>
                      </a:r>
                    </a:p>
                    <a:p>
                      <a:endParaRPr lang="en-US" sz="2400" dirty="0"/>
                    </a:p>
                    <a:p>
                      <a:r>
                        <a:rPr lang="en-US" sz="2400" dirty="0"/>
                        <a:t>1c: Setting Instructional Outcomes</a:t>
                      </a:r>
                    </a:p>
                    <a:p>
                      <a:endParaRPr lang="en-US" sz="2400" dirty="0"/>
                    </a:p>
                    <a:p>
                      <a:r>
                        <a:rPr lang="en-US" sz="2400" dirty="0"/>
                        <a:t>1d: Knowledge of Resources</a:t>
                      </a:r>
                    </a:p>
                    <a:p>
                      <a:endParaRPr lang="en-US" sz="2400" dirty="0"/>
                    </a:p>
                    <a:p>
                      <a:r>
                        <a:rPr lang="en-US" sz="2400" dirty="0"/>
                        <a:t>1e: Designing</a:t>
                      </a:r>
                      <a:r>
                        <a:rPr lang="en-US" sz="2400" baseline="0" dirty="0"/>
                        <a:t> Coherent Instruction</a:t>
                      </a:r>
                    </a:p>
                    <a:p>
                      <a:endParaRPr lang="en-US" sz="2400" baseline="0" dirty="0"/>
                    </a:p>
                    <a:p>
                      <a:r>
                        <a:rPr lang="en-US" sz="2400" baseline="0" dirty="0"/>
                        <a:t>1f: Designing Student Assessments </a:t>
                      </a:r>
                      <a:endParaRPr lang="en-US" sz="2400" dirty="0"/>
                    </a:p>
                    <a:p>
                      <a:endParaRPr lang="en-US" dirty="0"/>
                    </a:p>
                  </a:txBody>
                  <a:tcPr/>
                </a:tc>
                <a:extLst>
                  <a:ext uri="{0D108BD9-81ED-4DB2-BD59-A6C34878D82A}">
                    <a16:rowId xmlns:a16="http://schemas.microsoft.com/office/drawing/2014/main" val="10001"/>
                  </a:ext>
                </a:extLst>
              </a:tr>
            </a:tbl>
          </a:graphicData>
        </a:graphic>
      </p:graphicFrame>
      <p:graphicFrame>
        <p:nvGraphicFramePr>
          <p:cNvPr id="11" name="Table 10">
            <a:extLst>
              <a:ext uri="{FF2B5EF4-FFF2-40B4-BE49-F238E27FC236}">
                <a16:creationId xmlns:a16="http://schemas.microsoft.com/office/drawing/2014/main" id="{52C6C9C7-BA26-BB44-A023-93E4C887A791}"/>
              </a:ext>
            </a:extLst>
          </p:cNvPr>
          <p:cNvGraphicFramePr>
            <a:graphicFrameLocks noGrp="1"/>
          </p:cNvGraphicFramePr>
          <p:nvPr>
            <p:extLst>
              <p:ext uri="{D42A27DB-BD31-4B8C-83A1-F6EECF244321}">
                <p14:modId xmlns:p14="http://schemas.microsoft.com/office/powerpoint/2010/main" val="1417796225"/>
              </p:ext>
            </p:extLst>
          </p:nvPr>
        </p:nvGraphicFramePr>
        <p:xfrm>
          <a:off x="6096000" y="1022593"/>
          <a:ext cx="5356144" cy="5237530"/>
        </p:xfrm>
        <a:graphic>
          <a:graphicData uri="http://schemas.openxmlformats.org/drawingml/2006/table">
            <a:tbl>
              <a:tblPr firstRow="1" bandRow="1">
                <a:tableStyleId>{85BE263C-DBD7-4A20-BB59-AAB30ACAA65A}</a:tableStyleId>
              </a:tblPr>
              <a:tblGrid>
                <a:gridCol w="5356144">
                  <a:extLst>
                    <a:ext uri="{9D8B030D-6E8A-4147-A177-3AD203B41FA5}">
                      <a16:colId xmlns:a16="http://schemas.microsoft.com/office/drawing/2014/main" val="20000"/>
                    </a:ext>
                  </a:extLst>
                </a:gridCol>
              </a:tblGrid>
              <a:tr h="702438">
                <a:tc>
                  <a:txBody>
                    <a:bodyPr/>
                    <a:lstStyle/>
                    <a:p>
                      <a:pPr algn="ctr"/>
                      <a:r>
                        <a:rPr lang="en-US" sz="3600" dirty="0"/>
                        <a:t>Possible Artifacts</a:t>
                      </a:r>
                    </a:p>
                  </a:txBody>
                  <a:tcPr/>
                </a:tc>
                <a:extLst>
                  <a:ext uri="{0D108BD9-81ED-4DB2-BD59-A6C34878D82A}">
                    <a16:rowId xmlns:a16="http://schemas.microsoft.com/office/drawing/2014/main" val="10000"/>
                  </a:ext>
                </a:extLst>
              </a:tr>
              <a:tr h="4535092">
                <a:tc>
                  <a:txBody>
                    <a:bodyPr/>
                    <a:lstStyle/>
                    <a:p>
                      <a:pPr marL="285750" indent="-285750">
                        <a:buFont typeface="Arial"/>
                        <a:buChar char="•"/>
                      </a:pPr>
                      <a:r>
                        <a:rPr lang="en-US" sz="2400" dirty="0"/>
                        <a:t>Lesson Plans</a:t>
                      </a:r>
                    </a:p>
                    <a:p>
                      <a:pPr marL="285750" indent="-285750">
                        <a:buFont typeface="Arial"/>
                        <a:buChar char="•"/>
                      </a:pPr>
                      <a:r>
                        <a:rPr lang="en-US" sz="2400" dirty="0"/>
                        <a:t>Curriculum Maps</a:t>
                      </a:r>
                    </a:p>
                    <a:p>
                      <a:pPr marL="285750" indent="-285750">
                        <a:buFont typeface="Arial"/>
                        <a:buChar char="•"/>
                      </a:pPr>
                      <a:r>
                        <a:rPr lang="en-US" sz="2400" dirty="0"/>
                        <a:t>SLO Process Guide</a:t>
                      </a:r>
                    </a:p>
                    <a:p>
                      <a:pPr marL="285750" indent="-285750">
                        <a:buFont typeface="Arial"/>
                        <a:buChar char="•"/>
                      </a:pPr>
                      <a:r>
                        <a:rPr lang="en-US" sz="2400" dirty="0"/>
                        <a:t>Student Portfolios</a:t>
                      </a:r>
                    </a:p>
                    <a:p>
                      <a:pPr marL="285750" indent="-285750">
                        <a:buFont typeface="Arial"/>
                        <a:buChar char="•"/>
                      </a:pPr>
                      <a:r>
                        <a:rPr lang="en-US" sz="2400" dirty="0"/>
                        <a:t>Teacher created instructional materials</a:t>
                      </a:r>
                    </a:p>
                    <a:p>
                      <a:pPr marL="285750" indent="-285750">
                        <a:buFont typeface="Arial"/>
                        <a:buChar char="•"/>
                      </a:pPr>
                      <a:r>
                        <a:rPr lang="en-US" sz="2400" dirty="0"/>
                        <a:t>Pacing Guides</a:t>
                      </a:r>
                    </a:p>
                    <a:p>
                      <a:pPr marL="285750" indent="-285750">
                        <a:buFont typeface="Arial"/>
                        <a:buChar char="•"/>
                      </a:pPr>
                      <a:r>
                        <a:rPr lang="en-US" sz="2400" dirty="0"/>
                        <a:t>Formative and Summative Assessments</a:t>
                      </a:r>
                    </a:p>
                  </a:txBody>
                  <a:tcPr/>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8C52B510-0A63-CFDF-2972-F65E7501B59E}"/>
              </a:ext>
            </a:extLst>
          </p:cNvPr>
          <p:cNvSpPr>
            <a:spLocks noGrp="1"/>
          </p:cNvSpPr>
          <p:nvPr>
            <p:ph type="title"/>
          </p:nvPr>
        </p:nvSpPr>
        <p:spPr>
          <a:xfrm>
            <a:off x="1154954" y="-706964"/>
            <a:ext cx="8761413" cy="706964"/>
          </a:xfrm>
        </p:spPr>
        <p:txBody>
          <a:bodyPr vert="horz" lIns="91440" tIns="45720" rIns="91440" bIns="45720" rtlCol="0" anchor="b">
            <a:noAutofit/>
          </a:bodyPr>
          <a:lstStyle/>
          <a:p>
            <a:r>
              <a:rPr lang="en-US" dirty="0"/>
              <a:t>Domain 1: Possible Artifacts</a:t>
            </a:r>
          </a:p>
        </p:txBody>
      </p:sp>
    </p:spTree>
    <p:extLst>
      <p:ext uri="{BB962C8B-B14F-4D97-AF65-F5344CB8AC3E}">
        <p14:creationId xmlns:p14="http://schemas.microsoft.com/office/powerpoint/2010/main" val="15500324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B8320102-89BD-8894-1515-5F544B8B2134}"/>
              </a:ext>
            </a:extLst>
          </p:cNvPr>
          <p:cNvGraphicFramePr>
            <a:graphicFrameLocks noGrp="1"/>
          </p:cNvGraphicFramePr>
          <p:nvPr>
            <p:extLst>
              <p:ext uri="{D42A27DB-BD31-4B8C-83A1-F6EECF244321}">
                <p14:modId xmlns:p14="http://schemas.microsoft.com/office/powerpoint/2010/main" val="3117160727"/>
              </p:ext>
            </p:extLst>
          </p:nvPr>
        </p:nvGraphicFramePr>
        <p:xfrm>
          <a:off x="729761" y="1063869"/>
          <a:ext cx="5257800" cy="5196254"/>
        </p:xfrm>
        <a:graphic>
          <a:graphicData uri="http://schemas.openxmlformats.org/drawingml/2006/table">
            <a:tbl>
              <a:tblPr firstRow="1" bandRow="1">
                <a:tableStyleId>{85BE263C-DBD7-4A20-BB59-AAB30ACAA65A}</a:tableStyleId>
              </a:tblPr>
              <a:tblGrid>
                <a:gridCol w="5257800">
                  <a:extLst>
                    <a:ext uri="{9D8B030D-6E8A-4147-A177-3AD203B41FA5}">
                      <a16:colId xmlns:a16="http://schemas.microsoft.com/office/drawing/2014/main" val="20000"/>
                    </a:ext>
                  </a:extLst>
                </a:gridCol>
              </a:tblGrid>
              <a:tr h="660350">
                <a:tc>
                  <a:txBody>
                    <a:bodyPr/>
                    <a:lstStyle/>
                    <a:p>
                      <a:pPr algn="ctr"/>
                      <a:r>
                        <a:rPr lang="en-US" sz="3600" dirty="0"/>
                        <a:t>Domain 4</a:t>
                      </a:r>
                    </a:p>
                  </a:txBody>
                  <a:tcPr/>
                </a:tc>
                <a:extLst>
                  <a:ext uri="{0D108BD9-81ED-4DB2-BD59-A6C34878D82A}">
                    <a16:rowId xmlns:a16="http://schemas.microsoft.com/office/drawing/2014/main" val="10000"/>
                  </a:ext>
                </a:extLst>
              </a:tr>
              <a:tr h="4535904">
                <a:tc>
                  <a:txBody>
                    <a:bodyPr/>
                    <a:lstStyle/>
                    <a:p>
                      <a:pPr marL="0" indent="0">
                        <a:buNone/>
                      </a:pPr>
                      <a:r>
                        <a:rPr lang="en-US" sz="2800" dirty="0"/>
                        <a:t>4a. Reflecting on Teaching</a:t>
                      </a:r>
                    </a:p>
                    <a:p>
                      <a:pPr marL="0" indent="0">
                        <a:buNone/>
                      </a:pPr>
                      <a:r>
                        <a:rPr lang="en-US" sz="2800" dirty="0"/>
                        <a:t>4b. Maintaining Accurate Records</a:t>
                      </a:r>
                    </a:p>
                    <a:p>
                      <a:pPr marL="0" indent="0">
                        <a:buNone/>
                      </a:pPr>
                      <a:r>
                        <a:rPr lang="en-US" sz="2800" dirty="0"/>
                        <a:t>4c. Communicating with Families</a:t>
                      </a:r>
                    </a:p>
                    <a:p>
                      <a:pPr marL="0" indent="0">
                        <a:buNone/>
                      </a:pPr>
                      <a:r>
                        <a:rPr lang="en-US" sz="2800" dirty="0"/>
                        <a:t>4d. Participating in a Professional Community</a:t>
                      </a:r>
                    </a:p>
                    <a:p>
                      <a:pPr marL="0" indent="0">
                        <a:buNone/>
                      </a:pPr>
                      <a:r>
                        <a:rPr lang="en-US" sz="2800" dirty="0"/>
                        <a:t>4e. Growing and Developing Professionally</a:t>
                      </a:r>
                    </a:p>
                    <a:p>
                      <a:pPr marL="0" indent="0">
                        <a:buNone/>
                      </a:pPr>
                      <a:r>
                        <a:rPr lang="en-US" sz="2800" dirty="0"/>
                        <a:t>4f. Showing Professionalism</a:t>
                      </a:r>
                    </a:p>
                  </a:txBody>
                  <a:tcPr/>
                </a:tc>
                <a:extLst>
                  <a:ext uri="{0D108BD9-81ED-4DB2-BD59-A6C34878D82A}">
                    <a16:rowId xmlns:a16="http://schemas.microsoft.com/office/drawing/2014/main" val="10001"/>
                  </a:ext>
                </a:extLst>
              </a:tr>
            </a:tbl>
          </a:graphicData>
        </a:graphic>
      </p:graphicFrame>
      <p:graphicFrame>
        <p:nvGraphicFramePr>
          <p:cNvPr id="11" name="Table 10">
            <a:extLst>
              <a:ext uri="{FF2B5EF4-FFF2-40B4-BE49-F238E27FC236}">
                <a16:creationId xmlns:a16="http://schemas.microsoft.com/office/drawing/2014/main" id="{52C6C9C7-BA26-BB44-A023-93E4C887A791}"/>
              </a:ext>
            </a:extLst>
          </p:cNvPr>
          <p:cNvGraphicFramePr>
            <a:graphicFrameLocks noGrp="1"/>
          </p:cNvGraphicFramePr>
          <p:nvPr>
            <p:extLst>
              <p:ext uri="{D42A27DB-BD31-4B8C-83A1-F6EECF244321}">
                <p14:modId xmlns:p14="http://schemas.microsoft.com/office/powerpoint/2010/main" val="4024204892"/>
              </p:ext>
            </p:extLst>
          </p:nvPr>
        </p:nvGraphicFramePr>
        <p:xfrm>
          <a:off x="6096000" y="1022593"/>
          <a:ext cx="5356144" cy="5237530"/>
        </p:xfrm>
        <a:graphic>
          <a:graphicData uri="http://schemas.openxmlformats.org/drawingml/2006/table">
            <a:tbl>
              <a:tblPr firstRow="1" bandRow="1">
                <a:tableStyleId>{85BE263C-DBD7-4A20-BB59-AAB30ACAA65A}</a:tableStyleId>
              </a:tblPr>
              <a:tblGrid>
                <a:gridCol w="5356144">
                  <a:extLst>
                    <a:ext uri="{9D8B030D-6E8A-4147-A177-3AD203B41FA5}">
                      <a16:colId xmlns:a16="http://schemas.microsoft.com/office/drawing/2014/main" val="20000"/>
                    </a:ext>
                  </a:extLst>
                </a:gridCol>
              </a:tblGrid>
              <a:tr h="702438">
                <a:tc>
                  <a:txBody>
                    <a:bodyPr/>
                    <a:lstStyle/>
                    <a:p>
                      <a:pPr algn="ctr"/>
                      <a:r>
                        <a:rPr lang="en-US" sz="3600" dirty="0"/>
                        <a:t>Possible Artifacts</a:t>
                      </a:r>
                    </a:p>
                  </a:txBody>
                  <a:tcPr/>
                </a:tc>
                <a:extLst>
                  <a:ext uri="{0D108BD9-81ED-4DB2-BD59-A6C34878D82A}">
                    <a16:rowId xmlns:a16="http://schemas.microsoft.com/office/drawing/2014/main" val="10000"/>
                  </a:ext>
                </a:extLst>
              </a:tr>
              <a:tr h="4535092">
                <a:tc>
                  <a:txBody>
                    <a:bodyPr/>
                    <a:lstStyle/>
                    <a:p>
                      <a:pPr marL="342900" indent="-342900">
                        <a:buFont typeface="Arial"/>
                        <a:buChar char="•"/>
                      </a:pPr>
                      <a:r>
                        <a:rPr lang="en-US" sz="2400" dirty="0"/>
                        <a:t>Self-Assessments</a:t>
                      </a:r>
                    </a:p>
                    <a:p>
                      <a:pPr marL="342900" indent="-342900">
                        <a:buFont typeface="Arial"/>
                        <a:buChar char="•"/>
                      </a:pPr>
                      <a:r>
                        <a:rPr lang="en-US" sz="2400" dirty="0"/>
                        <a:t>Self-Scoring evaluations</a:t>
                      </a:r>
                    </a:p>
                    <a:p>
                      <a:pPr marL="342900" indent="-342900">
                        <a:buFont typeface="Arial"/>
                        <a:buChar char="•"/>
                      </a:pPr>
                      <a:r>
                        <a:rPr lang="en-US" sz="2400" dirty="0"/>
                        <a:t>Post-evaluation conference forms</a:t>
                      </a:r>
                    </a:p>
                    <a:p>
                      <a:pPr marL="342900" indent="-342900">
                        <a:buFont typeface="Arial"/>
                        <a:buChar char="•"/>
                      </a:pPr>
                      <a:r>
                        <a:rPr lang="en-US" sz="2400" dirty="0"/>
                        <a:t>District employee related paperwork</a:t>
                      </a:r>
                    </a:p>
                    <a:p>
                      <a:pPr marL="342900" indent="-342900">
                        <a:buFont typeface="Arial"/>
                        <a:buChar char="•"/>
                      </a:pPr>
                      <a:r>
                        <a:rPr lang="en-US" sz="2400" dirty="0"/>
                        <a:t>SLO Process Guide</a:t>
                      </a:r>
                    </a:p>
                    <a:p>
                      <a:pPr marL="342900" indent="-342900">
                        <a:buFont typeface="Arial"/>
                        <a:buChar char="•"/>
                      </a:pPr>
                      <a:r>
                        <a:rPr lang="en-US" sz="2400" dirty="0"/>
                        <a:t>Website, newsletter, contact logs</a:t>
                      </a:r>
                    </a:p>
                    <a:p>
                      <a:pPr marL="342900" indent="-342900">
                        <a:buFont typeface="Arial"/>
                        <a:buChar char="•"/>
                      </a:pPr>
                      <a:r>
                        <a:rPr lang="en-US" sz="2400" dirty="0"/>
                        <a:t>Committee and volunteer work</a:t>
                      </a:r>
                    </a:p>
                    <a:p>
                      <a:pPr marL="342900" indent="-342900">
                        <a:buFont typeface="Arial"/>
                        <a:buChar char="•"/>
                      </a:pPr>
                      <a:r>
                        <a:rPr lang="en-US" sz="2400" dirty="0"/>
                        <a:t>Professional development</a:t>
                      </a:r>
                    </a:p>
                    <a:p>
                      <a:pPr marL="342900" indent="-342900">
                        <a:buFont typeface="Arial"/>
                        <a:buChar char="•"/>
                      </a:pPr>
                      <a:r>
                        <a:rPr lang="en-US" sz="2400" dirty="0"/>
                        <a:t>Service to students</a:t>
                      </a:r>
                    </a:p>
                  </a:txBody>
                  <a:tcPr/>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72EF022D-0EC6-77D6-B4E5-DE4223E4AF65}"/>
              </a:ext>
            </a:extLst>
          </p:cNvPr>
          <p:cNvSpPr>
            <a:spLocks noGrp="1"/>
          </p:cNvSpPr>
          <p:nvPr>
            <p:ph type="title"/>
          </p:nvPr>
        </p:nvSpPr>
        <p:spPr>
          <a:xfrm>
            <a:off x="1154954" y="-706964"/>
            <a:ext cx="8761413" cy="706964"/>
          </a:xfrm>
        </p:spPr>
        <p:txBody>
          <a:bodyPr vert="horz" lIns="91440" tIns="45720" rIns="91440" bIns="45720" rtlCol="0" anchor="b">
            <a:noAutofit/>
          </a:bodyPr>
          <a:lstStyle/>
          <a:p>
            <a:r>
              <a:rPr lang="en-US" dirty="0"/>
              <a:t>Domain 4: Possible Artifacts</a:t>
            </a:r>
          </a:p>
        </p:txBody>
      </p:sp>
    </p:spTree>
    <p:extLst>
      <p:ext uri="{BB962C8B-B14F-4D97-AF65-F5344CB8AC3E}">
        <p14:creationId xmlns:p14="http://schemas.microsoft.com/office/powerpoint/2010/main" val="23239585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683171" y="2872692"/>
            <a:ext cx="8825658" cy="1743270"/>
          </a:xfrm>
        </p:spPr>
        <p:txBody>
          <a:bodyPr/>
          <a:lstStyle/>
          <a:p>
            <a:pPr algn="ctr"/>
            <a: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Teacher Effectiveness System </a:t>
            </a:r>
            <a:br>
              <a:rPr lang="en-US" sz="4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Aligning Student Learning Objectives to Improvement Efforts </a:t>
            </a:r>
          </a:p>
        </p:txBody>
      </p:sp>
    </p:spTree>
    <p:custDataLst>
      <p:tags r:id="rId1"/>
    </p:custDataLst>
    <p:extLst>
      <p:ext uri="{BB962C8B-B14F-4D97-AF65-F5344CB8AC3E}">
        <p14:creationId xmlns:p14="http://schemas.microsoft.com/office/powerpoint/2010/main" val="7171589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54954" y="918705"/>
            <a:ext cx="10423994" cy="706964"/>
          </a:xfrm>
        </p:spPr>
        <p:txBody>
          <a:bodyPr/>
          <a:lstStyle/>
          <a:p>
            <a:r>
              <a:rPr lang="en-US" sz="3200" dirty="0">
                <a:effectLst>
                  <a:outerShdw blurRad="38100" dist="38100" dir="2700000" algn="tl">
                    <a:srgbClr val="000000">
                      <a:alpha val="43137"/>
                    </a:srgbClr>
                  </a:outerShdw>
                </a:effectLst>
              </a:rPr>
              <a:t>Student Learning Objectives (SLOs)</a:t>
            </a:r>
          </a:p>
        </p:txBody>
      </p:sp>
      <p:pic>
        <p:nvPicPr>
          <p:cNvPr id="8" name="Content Placeholder 3" descr="Student growth goals used to determine a teacher's impact on student learning between two or more points in time. Districts may request to use an alternate measure. &#10;1. SLOs reflect a rigorous, realistic expectation of student growth - student learning objectives are written by teachers and approved by evaluators.&#10;2. Include district, school, or teacher-developed assessments - for evaluation purposes, student growth is formally  assessed at the end of the instructional period.&#10;3. For state-tested grades and subjects, state assessment data must be used - may be used during the goal- setting process, and is not required to assess end-of-year student learning.&#10;4. Assign a student growth rating - defined: the rating assigned based on attainment of SLOs">
            <a:extLst>
              <a:ext uri="{FF2B5EF4-FFF2-40B4-BE49-F238E27FC236}">
                <a16:creationId xmlns:a16="http://schemas.microsoft.com/office/drawing/2014/main" id="{59001911-C3A1-81F4-D263-103411633B5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1992"/>
          <a:stretch/>
        </p:blipFill>
        <p:spPr>
          <a:xfrm>
            <a:off x="1311518" y="2293327"/>
            <a:ext cx="8657023" cy="4495800"/>
          </a:xfrm>
        </p:spPr>
      </p:pic>
    </p:spTree>
    <p:extLst>
      <p:ext uri="{BB962C8B-B14F-4D97-AF65-F5344CB8AC3E}">
        <p14:creationId xmlns:p14="http://schemas.microsoft.com/office/powerpoint/2010/main" val="2339697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54954" y="918705"/>
            <a:ext cx="10423994" cy="706964"/>
          </a:xfrm>
        </p:spPr>
        <p:txBody>
          <a:bodyPr/>
          <a:lstStyle/>
          <a:p>
            <a:r>
              <a:rPr lang="en-US" sz="3200" dirty="0">
                <a:effectLst>
                  <a:outerShdw blurRad="38100" dist="38100" dir="2700000" algn="tl">
                    <a:srgbClr val="000000">
                      <a:alpha val="43137"/>
                    </a:srgbClr>
                  </a:outerShdw>
                </a:effectLst>
              </a:rPr>
              <a:t>What are Student Learning Objectives?</a:t>
            </a:r>
          </a:p>
        </p:txBody>
      </p:sp>
      <p:pic>
        <p:nvPicPr>
          <p:cNvPr id="6" name="Content Placeholder 2" descr="A teacher-driven goal or set of goals that establish expectations for student academic growth during a specified period of time.&#10;SLOs Ask Educators to Answer 4 Main Questions:&#10;1. What do I want my students to be able to know and do? Setting priorities for learning; aligned to standards and appropriate school goals.&#10;2. Where are my students starting? Data-driven establishment of student starting points by which growth is measured.&#10;3. How will growth be measured?&#10;Select an available assessment, or develop one.&#10;4. What can I expect my students to achieve?&#10;Setting rigorous, achievable student growth goals that are backed by rationale. ">
            <a:extLst>
              <a:ext uri="{FF2B5EF4-FFF2-40B4-BE49-F238E27FC236}">
                <a16:creationId xmlns:a16="http://schemas.microsoft.com/office/drawing/2014/main" id="{DE24C13D-FDB5-C9FB-BA76-56B4A394F4C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1318" b="-15711"/>
          <a:stretch/>
        </p:blipFill>
        <p:spPr>
          <a:xfrm>
            <a:off x="1154954" y="2372008"/>
            <a:ext cx="8739300" cy="5241202"/>
          </a:xfrm>
        </p:spPr>
      </p:pic>
    </p:spTree>
    <p:extLst>
      <p:ext uri="{BB962C8B-B14F-4D97-AF65-F5344CB8AC3E}">
        <p14:creationId xmlns:p14="http://schemas.microsoft.com/office/powerpoint/2010/main" val="432337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54954" y="918705"/>
            <a:ext cx="10423994" cy="706964"/>
          </a:xfrm>
        </p:spPr>
        <p:txBody>
          <a:bodyPr/>
          <a:lstStyle/>
          <a:p>
            <a:r>
              <a:rPr lang="en-US" sz="3200" dirty="0">
                <a:effectLst>
                  <a:outerShdw blurRad="38100" dist="38100" dir="2700000" algn="tl">
                    <a:srgbClr val="000000">
                      <a:alpha val="43137"/>
                    </a:srgbClr>
                  </a:outerShdw>
                </a:effectLst>
              </a:rPr>
              <a:t>What Does an SLO Look Like?</a:t>
            </a:r>
          </a:p>
        </p:txBody>
      </p:sp>
      <p:pic>
        <p:nvPicPr>
          <p:cNvPr id="7" name="Content Placeholder 2" descr="An SLO is a written document that encourages data-driven instructional strategies.&#10;1. The Student Population - defines the number of students addressed, includes all students (less agreed upon accommodations). &#10;2. Learning Content - includes the specific standard(s) being addressed, aligned to school priorities when appropriate&#10;3. Assessment used to measure growth - what assessment will be used? District, school or teacher-developed assessments.&#10;4. Interval of Instruction - The instructional period - a school year, semester, quarter - in which the content will be taught. ">
            <a:extLst>
              <a:ext uri="{FF2B5EF4-FFF2-40B4-BE49-F238E27FC236}">
                <a16:creationId xmlns:a16="http://schemas.microsoft.com/office/drawing/2014/main" id="{62509207-F863-AB18-1DCE-2665F931419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317" b="-17806"/>
          <a:stretch/>
        </p:blipFill>
        <p:spPr>
          <a:xfrm>
            <a:off x="1819747" y="2494859"/>
            <a:ext cx="8016742" cy="4810010"/>
          </a:xfrm>
        </p:spPr>
      </p:pic>
    </p:spTree>
    <p:extLst>
      <p:ext uri="{BB962C8B-B14F-4D97-AF65-F5344CB8AC3E}">
        <p14:creationId xmlns:p14="http://schemas.microsoft.com/office/powerpoint/2010/main" val="1793588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54954" y="918705"/>
            <a:ext cx="10423994" cy="706964"/>
          </a:xfrm>
        </p:spPr>
        <p:txBody>
          <a:bodyPr/>
          <a:lstStyle/>
          <a:p>
            <a:r>
              <a:rPr lang="en-US" sz="3200" dirty="0">
                <a:effectLst>
                  <a:outerShdw blurRad="38100" dist="38100" dir="2700000" algn="tl">
                    <a:srgbClr val="000000">
                      <a:alpha val="43137"/>
                    </a:srgbClr>
                  </a:outerShdw>
                </a:effectLst>
              </a:rPr>
              <a:t>What Does an SLO Look Like?</a:t>
            </a:r>
          </a:p>
        </p:txBody>
      </p:sp>
      <p:pic>
        <p:nvPicPr>
          <p:cNvPr id="6" name="Content Placeholder 3" descr="An SLO is a written document that encourages data-driven instructional strategies.&#10;5. Baseline - students understanding of the learning content at the beginning of the instructional period.&#10;6. Growth Goal Statement - identifies a rigorous, realistic expectation of student growth.&#10;7. Rationale - ties all elements together in a statement supporting student progress and future growth. ">
            <a:extLst>
              <a:ext uri="{FF2B5EF4-FFF2-40B4-BE49-F238E27FC236}">
                <a16:creationId xmlns:a16="http://schemas.microsoft.com/office/drawing/2014/main" id="{CBD332C5-E189-7148-CD44-2CEDF548FA0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1441" b="-34805"/>
          <a:stretch/>
        </p:blipFill>
        <p:spPr>
          <a:xfrm>
            <a:off x="1303133" y="2721698"/>
            <a:ext cx="8743950" cy="4725988"/>
          </a:xfrm>
        </p:spPr>
      </p:pic>
    </p:spTree>
    <p:extLst>
      <p:ext uri="{BB962C8B-B14F-4D97-AF65-F5344CB8AC3E}">
        <p14:creationId xmlns:p14="http://schemas.microsoft.com/office/powerpoint/2010/main" val="39489444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9340A-6177-95E1-9A26-D33FE42C80E8}"/>
              </a:ext>
            </a:extLst>
          </p:cNvPr>
          <p:cNvSpPr txBox="1"/>
          <p:nvPr/>
        </p:nvSpPr>
        <p:spPr>
          <a:xfrm>
            <a:off x="4625264" y="3077840"/>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
        <p:nvSpPr>
          <p:cNvPr id="2" name="Title 1">
            <a:extLst>
              <a:ext uri="{FF2B5EF4-FFF2-40B4-BE49-F238E27FC236}">
                <a16:creationId xmlns:a16="http://schemas.microsoft.com/office/drawing/2014/main" id="{3099616B-08CE-CFEA-25A0-8F7DC104D4E8}"/>
              </a:ext>
            </a:extLst>
          </p:cNvPr>
          <p:cNvSpPr>
            <a:spLocks noGrp="1"/>
          </p:cNvSpPr>
          <p:nvPr>
            <p:ph type="title"/>
          </p:nvPr>
        </p:nvSpPr>
        <p:spPr>
          <a:xfrm>
            <a:off x="1154954" y="918705"/>
            <a:ext cx="10423994" cy="706964"/>
          </a:xfrm>
        </p:spPr>
        <p:txBody>
          <a:bodyPr/>
          <a:lstStyle/>
          <a:p>
            <a:r>
              <a:rPr lang="en-US" sz="3200" dirty="0">
                <a:effectLst>
                  <a:outerShdw blurRad="38100" dist="38100" dir="2700000" algn="tl">
                    <a:srgbClr val="000000">
                      <a:alpha val="43137"/>
                    </a:srgbClr>
                  </a:outerShdw>
                </a:effectLst>
              </a:rPr>
              <a:t>Identifying Factors that Contribute to School Improvement Status </a:t>
            </a:r>
          </a:p>
        </p:txBody>
      </p:sp>
      <p:sp>
        <p:nvSpPr>
          <p:cNvPr id="7" name="Text Placeholder 2">
            <a:extLst>
              <a:ext uri="{FF2B5EF4-FFF2-40B4-BE49-F238E27FC236}">
                <a16:creationId xmlns:a16="http://schemas.microsoft.com/office/drawing/2014/main" id="{73749765-6D22-2ACC-D6EE-3EB785956891}"/>
              </a:ext>
            </a:extLst>
          </p:cNvPr>
          <p:cNvSpPr txBox="1">
            <a:spLocks/>
          </p:cNvSpPr>
          <p:nvPr/>
        </p:nvSpPr>
        <p:spPr>
          <a:xfrm>
            <a:off x="821604" y="2789237"/>
            <a:ext cx="4592368" cy="247082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US" sz="2800" b="1" u="sng" dirty="0">
                <a:solidFill>
                  <a:schemeClr val="accent6"/>
                </a:solidFill>
              </a:rPr>
              <a:t>Elementary/Middle Schools: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1" i="0" u="none" strike="noStrike" kern="1200" cap="none" spc="0" normalizeH="0" baseline="0" noProof="0" dirty="0">
                <a:ln>
                  <a:noFill/>
                </a:ln>
                <a:solidFill>
                  <a:srgbClr val="FF0000"/>
                </a:solidFill>
                <a:effectLst/>
                <a:uLnTx/>
                <a:uFillTx/>
                <a:latin typeface="Calibri"/>
                <a:ea typeface="ＭＳ Ｐゴシック" charset="0"/>
              </a:rPr>
              <a:t>Student Achievement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ＭＳ Ｐゴシック" charset="0"/>
              </a:rPr>
              <a:t>Attendance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ＭＳ Ｐゴシック" charset="0"/>
              </a:rPr>
              <a:t>Academic Growth </a:t>
            </a:r>
            <a:br>
              <a:rPr kumimoji="0" lang="en-US" sz="2800" b="1" i="0" u="none" strike="noStrike" kern="1200" cap="none" spc="0" normalizeH="0" baseline="0" noProof="0" dirty="0">
                <a:ln>
                  <a:noFill/>
                </a:ln>
                <a:solidFill>
                  <a:prstClr val="black"/>
                </a:solidFill>
                <a:effectLst/>
                <a:uLnTx/>
                <a:uFillTx/>
                <a:latin typeface="Calibri"/>
                <a:ea typeface="ＭＳ Ｐゴシック" charset="0"/>
              </a:rPr>
            </a:br>
            <a:r>
              <a:rPr kumimoji="0" lang="en-US" sz="2800" b="1" i="0" u="none" strike="noStrike" kern="1200" cap="none" spc="0" normalizeH="0" baseline="0" noProof="0" dirty="0">
                <a:ln>
                  <a:noFill/>
                </a:ln>
                <a:solidFill>
                  <a:prstClr val="black"/>
                </a:solidFill>
                <a:effectLst/>
                <a:uLnTx/>
                <a:uFillTx/>
                <a:latin typeface="Calibri"/>
                <a:ea typeface="ＭＳ Ｐゴシック" charset="0"/>
              </a:rPr>
              <a:t>(added in 2015-16)</a:t>
            </a:r>
          </a:p>
          <a:p>
            <a:pPr marL="0" indent="0" algn="ctr">
              <a:buNone/>
            </a:pPr>
            <a:endParaRPr lang="en-US" sz="2800" b="1" dirty="0">
              <a:solidFill>
                <a:schemeClr val="accent6"/>
              </a:solidFill>
            </a:endParaRPr>
          </a:p>
          <a:p>
            <a:pPr marL="0" indent="0" algn="ctr">
              <a:buNone/>
            </a:pPr>
            <a:r>
              <a:rPr lang="en-US" sz="2800" b="1" i="1" dirty="0">
                <a:solidFill>
                  <a:schemeClr val="accent6"/>
                </a:solidFill>
              </a:rPr>
              <a:t>									Why are we here?</a:t>
            </a:r>
          </a:p>
          <a:p>
            <a:pPr marL="0" indent="0" algn="ctr">
              <a:buNone/>
            </a:pPr>
            <a:endParaRPr lang="en-US" sz="2800" b="1" dirty="0">
              <a:solidFill>
                <a:schemeClr val="accent6"/>
              </a:solidFill>
            </a:endParaRPr>
          </a:p>
          <a:p>
            <a:pPr marL="0" indent="0" algn="ctr">
              <a:buNone/>
            </a:pPr>
            <a:endParaRPr lang="en-US" sz="2800" b="1" dirty="0">
              <a:solidFill>
                <a:schemeClr val="accent6"/>
              </a:solidFill>
            </a:endParaRPr>
          </a:p>
        </p:txBody>
      </p:sp>
      <p:sp>
        <p:nvSpPr>
          <p:cNvPr id="10" name="Text Placeholder 2">
            <a:extLst>
              <a:ext uri="{FF2B5EF4-FFF2-40B4-BE49-F238E27FC236}">
                <a16:creationId xmlns:a16="http://schemas.microsoft.com/office/drawing/2014/main" id="{4EB411FA-DB92-4105-073B-A08A44785F73}"/>
              </a:ext>
            </a:extLst>
          </p:cNvPr>
          <p:cNvSpPr txBox="1">
            <a:spLocks/>
          </p:cNvSpPr>
          <p:nvPr/>
        </p:nvSpPr>
        <p:spPr>
          <a:xfrm>
            <a:off x="6096000" y="2824712"/>
            <a:ext cx="4592368" cy="247082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US" sz="2800" b="1" u="sng" dirty="0">
                <a:solidFill>
                  <a:schemeClr val="accent6"/>
                </a:solidFill>
              </a:rPr>
              <a:t>High Schools: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1" i="0" u="none" strike="noStrike" kern="1200" cap="none" spc="0" normalizeH="0" baseline="0" noProof="0" dirty="0">
                <a:ln>
                  <a:noFill/>
                </a:ln>
                <a:solidFill>
                  <a:srgbClr val="FF0000"/>
                </a:solidFill>
                <a:effectLst/>
                <a:uLnTx/>
                <a:uFillTx/>
                <a:latin typeface="Calibri"/>
                <a:ea typeface="ＭＳ Ｐゴシック" charset="0"/>
              </a:rPr>
              <a:t>Student Achievement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ＭＳ Ｐゴシック" charset="0"/>
              </a:rPr>
              <a:t>Graduation Rate</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en-US" sz="2800" b="1" dirty="0">
                <a:solidFill>
                  <a:srgbClr val="FF0000"/>
                </a:solidFill>
                <a:latin typeface="Calibri"/>
                <a:ea typeface="ＭＳ Ｐゴシック" charset="0"/>
              </a:rPr>
              <a:t>Career &amp; College Readiness</a:t>
            </a:r>
            <a:endParaRPr lang="en-US" sz="2800" b="1" dirty="0">
              <a:solidFill>
                <a:srgbClr val="FF0000"/>
              </a:solidFill>
            </a:endParaRPr>
          </a:p>
          <a:p>
            <a:pPr marL="0" indent="0" algn="ctr">
              <a:buNone/>
            </a:pPr>
            <a:endParaRPr lang="en-US" sz="2800" b="1" dirty="0">
              <a:solidFill>
                <a:schemeClr val="accent6"/>
              </a:solidFill>
            </a:endParaRPr>
          </a:p>
          <a:p>
            <a:pPr marL="0" indent="0" algn="ctr">
              <a:buNone/>
            </a:pPr>
            <a:endParaRPr lang="en-US" sz="2800" b="1" dirty="0">
              <a:solidFill>
                <a:schemeClr val="accent6"/>
              </a:solidFill>
            </a:endParaRPr>
          </a:p>
          <a:p>
            <a:pPr marL="0" indent="0" algn="ctr">
              <a:buNone/>
            </a:pPr>
            <a:endParaRPr lang="en-US" sz="2800" b="1" dirty="0">
              <a:solidFill>
                <a:schemeClr val="accent6"/>
              </a:solidFill>
            </a:endParaRPr>
          </a:p>
        </p:txBody>
      </p:sp>
    </p:spTree>
    <p:extLst>
      <p:ext uri="{BB962C8B-B14F-4D97-AF65-F5344CB8AC3E}">
        <p14:creationId xmlns:p14="http://schemas.microsoft.com/office/powerpoint/2010/main" val="27106246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6877-9426-2340-5EAE-2471F392FD4C}"/>
              </a:ext>
            </a:extLst>
          </p:cNvPr>
          <p:cNvSpPr>
            <a:spLocks noGrp="1"/>
          </p:cNvSpPr>
          <p:nvPr>
            <p:ph type="title"/>
          </p:nvPr>
        </p:nvSpPr>
        <p:spPr/>
        <p:txBody>
          <a:bodyPr/>
          <a:lstStyle/>
          <a:p>
            <a:r>
              <a:rPr kumimoji="0" lang="en-US" sz="32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ＭＳ Ｐゴシック" charset="0"/>
              </a:rPr>
              <a:t>Identifying Factors that Contribute to Improvement School Status</a:t>
            </a:r>
            <a:endParaRPr lang="en-US" sz="4000" dirty="0">
              <a:effectLst>
                <a:outerShdw blurRad="38100" dist="38100" dir="2700000" algn="tl">
                  <a:srgbClr val="000000">
                    <a:alpha val="43137"/>
                  </a:srgbClr>
                </a:outerShdw>
              </a:effectLst>
            </a:endParaRPr>
          </a:p>
        </p:txBody>
      </p:sp>
      <p:pic>
        <p:nvPicPr>
          <p:cNvPr id="7" name="Content Placeholder 12" descr="SD STARS - Student Teacher Accountability and Reporting System">
            <a:extLst>
              <a:ext uri="{FF2B5EF4-FFF2-40B4-BE49-F238E27FC236}">
                <a16:creationId xmlns:a16="http://schemas.microsoft.com/office/drawing/2014/main" id="{3BCD290C-5F2A-1E45-2991-0E93D23815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1941" y="3227838"/>
            <a:ext cx="8204021" cy="1590758"/>
          </a:xfr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0096740D-B6BD-A520-1E9A-856D5CC3F415}"/>
              </a:ext>
            </a:extLst>
          </p:cNvPr>
          <p:cNvSpPr txBox="1"/>
          <p:nvPr/>
        </p:nvSpPr>
        <p:spPr>
          <a:xfrm>
            <a:off x="4328884" y="5024542"/>
            <a:ext cx="4030134" cy="523220"/>
          </a:xfrm>
          <a:prstGeom prst="rect">
            <a:avLst/>
          </a:prstGeom>
          <a:noFill/>
          <a:ln w="38100">
            <a:solidFill>
              <a:schemeClr val="accent6"/>
            </a:solidFill>
          </a:ln>
        </p:spPr>
        <p:txBody>
          <a:bodyPr wrap="square" rtlCol="0">
            <a:spAutoFit/>
          </a:bodyPr>
          <a:lstStyle/>
          <a:p>
            <a:pPr algn="ctr"/>
            <a:r>
              <a:rPr lang="en-US" sz="2800" dirty="0">
                <a:solidFill>
                  <a:schemeClr val="accent6"/>
                </a:solidFill>
                <a:hlinkClick r:id="rId4">
                  <a:extLst>
                    <a:ext uri="{A12FA001-AC4F-418D-AE19-62706E023703}">
                      <ahyp:hlinkClr xmlns:ahyp="http://schemas.microsoft.com/office/drawing/2018/hyperlinkcolor" val="tx"/>
                    </a:ext>
                  </a:extLst>
                </a:hlinkClick>
              </a:rPr>
              <a:t>https://doestars.sd.gov</a:t>
            </a:r>
            <a:r>
              <a:rPr lang="en-US" sz="2800" dirty="0">
                <a:solidFill>
                  <a:schemeClr val="accent6"/>
                </a:solidFill>
              </a:rPr>
              <a:t> </a:t>
            </a:r>
          </a:p>
        </p:txBody>
      </p:sp>
    </p:spTree>
    <p:extLst>
      <p:ext uri="{BB962C8B-B14F-4D97-AF65-F5344CB8AC3E}">
        <p14:creationId xmlns:p14="http://schemas.microsoft.com/office/powerpoint/2010/main" val="798294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7B76-579F-527B-6ADC-56CC86E89AD4}"/>
              </a:ext>
            </a:extLst>
          </p:cNvPr>
          <p:cNvSpPr>
            <a:spLocks noGrp="1"/>
          </p:cNvSpPr>
          <p:nvPr>
            <p:ph type="title"/>
          </p:nvPr>
        </p:nvSpPr>
        <p:spPr>
          <a:xfrm>
            <a:off x="1154954" y="973668"/>
            <a:ext cx="10412650" cy="706964"/>
          </a:xfrm>
        </p:spPr>
        <p:txBody>
          <a:bodyPr/>
          <a:lstStyle/>
          <a:p>
            <a:r>
              <a:rPr lang="en-US" dirty="0">
                <a:effectLst>
                  <a:outerShdw blurRad="38100" dist="38100" dir="2700000" algn="tl">
                    <a:srgbClr val="000000">
                      <a:alpha val="43137"/>
                    </a:srgbClr>
                  </a:outerShdw>
                </a:effectLst>
              </a:rPr>
              <a:t>Teacher Effectiveness System </a:t>
            </a:r>
          </a:p>
        </p:txBody>
      </p:sp>
      <p:sp>
        <p:nvSpPr>
          <p:cNvPr id="4" name="TextBox 3">
            <a:extLst>
              <a:ext uri="{FF2B5EF4-FFF2-40B4-BE49-F238E27FC236}">
                <a16:creationId xmlns:a16="http://schemas.microsoft.com/office/drawing/2014/main" id="{6C4FDBA8-F6D7-1E9B-5E10-740893CC8094}"/>
              </a:ext>
            </a:extLst>
          </p:cNvPr>
          <p:cNvSpPr txBox="1"/>
          <p:nvPr/>
        </p:nvSpPr>
        <p:spPr>
          <a:xfrm>
            <a:off x="587830" y="2467289"/>
            <a:ext cx="10979774" cy="3477875"/>
          </a:xfrm>
          <a:prstGeom prst="rect">
            <a:avLst/>
          </a:prstGeom>
          <a:noFill/>
        </p:spPr>
        <p:txBody>
          <a:bodyPr wrap="square">
            <a:spAutoFit/>
          </a:bodyPr>
          <a:lstStyle/>
          <a:p>
            <a:pPr marL="342900" indent="-342900">
              <a:buFont typeface="Arial" panose="020B0604020202020204" pitchFamily="34" charset="0"/>
              <a:buChar char="•"/>
            </a:pPr>
            <a:r>
              <a:rPr lang="en-US" sz="2400" b="1" u="sng" dirty="0"/>
              <a:t>Professional Practice Rating: </a:t>
            </a:r>
            <a:r>
              <a:rPr lang="en-US" sz="2000" b="0" dirty="0"/>
              <a:t>based on performance relative to the South Dakota Framework for Teaching (2013 Danielson Model)</a:t>
            </a:r>
          </a:p>
          <a:p>
            <a:pPr marL="342900" indent="-342900">
              <a:buFont typeface="Arial" panose="020B0604020202020204" pitchFamily="34" charset="0"/>
              <a:buChar char="•"/>
            </a:pPr>
            <a:r>
              <a:rPr lang="en-US" sz="2400" b="1" u="sng" dirty="0"/>
              <a:t>Student Growth Rating: </a:t>
            </a:r>
            <a:r>
              <a:rPr lang="en-US" sz="2000" b="0" dirty="0"/>
              <a:t>Based on the development and attainment of Student Learning Objectives</a:t>
            </a:r>
          </a:p>
          <a:p>
            <a:pPr marL="342900" indent="-342900">
              <a:buFont typeface="Arial" panose="020B0604020202020204" pitchFamily="34" charset="0"/>
              <a:buChar char="•"/>
            </a:pPr>
            <a:r>
              <a:rPr lang="en-US" sz="2400" b="1" u="sng" dirty="0"/>
              <a:t>Summative Rating (optional): </a:t>
            </a:r>
            <a:r>
              <a:rPr lang="en-US" sz="2000" b="0" dirty="0"/>
              <a:t>Three categories – Below, Meets or Exceeds Expectations; based on multiple measure, student growth a “significant factor” </a:t>
            </a:r>
          </a:p>
          <a:p>
            <a:pPr marL="342900" indent="-342900">
              <a:buFont typeface="Arial" panose="020B0604020202020204" pitchFamily="34" charset="0"/>
              <a:buChar char="•"/>
            </a:pPr>
            <a:r>
              <a:rPr lang="en-US" sz="2400" b="1" u="sng" dirty="0"/>
              <a:t>Results and Outcomes: </a:t>
            </a:r>
            <a:r>
              <a:rPr lang="en-US" sz="2000" b="0" dirty="0"/>
              <a:t>Useful performance feedback that guides professional growth and improvement plans for those not meeting district expectations</a:t>
            </a:r>
          </a:p>
          <a:p>
            <a:pPr marL="342900" indent="-342900">
              <a:buFont typeface="Arial" panose="020B0604020202020204" pitchFamily="34" charset="0"/>
              <a:buChar char="•"/>
            </a:pPr>
            <a:r>
              <a:rPr lang="en-US" sz="2400" b="1" u="sng" dirty="0"/>
              <a:t>Evaluation Cycle: </a:t>
            </a:r>
            <a:r>
              <a:rPr lang="en-US" sz="2000" b="0" dirty="0"/>
              <a:t>Probationary teachers </a:t>
            </a:r>
            <a:r>
              <a:rPr lang="en-US" sz="2000" b="0" dirty="0" err="1"/>
              <a:t>summatively</a:t>
            </a:r>
            <a:r>
              <a:rPr lang="en-US" sz="2000" b="0" dirty="0"/>
              <a:t> evaluated every year, non-probationary teachers at least every other year. </a:t>
            </a:r>
          </a:p>
        </p:txBody>
      </p:sp>
    </p:spTree>
    <p:extLst>
      <p:ext uri="{BB962C8B-B14F-4D97-AF65-F5344CB8AC3E}">
        <p14:creationId xmlns:p14="http://schemas.microsoft.com/office/powerpoint/2010/main" val="23492008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6877-9426-2340-5EAE-2471F392FD4C}"/>
              </a:ext>
            </a:extLst>
          </p:cNvPr>
          <p:cNvSpPr>
            <a:spLocks noGrp="1"/>
          </p:cNvSpPr>
          <p:nvPr>
            <p:ph type="title"/>
          </p:nvPr>
        </p:nvSpPr>
        <p:spPr/>
        <p:txBody>
          <a:bodyPr/>
          <a:lstStyle/>
          <a:p>
            <a:r>
              <a:rPr kumimoji="0" lang="en-US" sz="32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ＭＳ Ｐゴシック" charset="0"/>
              </a:rPr>
              <a:t>Identifying Factors that Contribute to Improvement School Status</a:t>
            </a:r>
            <a:endParaRPr lang="en-US" sz="4000" dirty="0">
              <a:effectLst>
                <a:outerShdw blurRad="38100" dist="38100" dir="2700000" algn="tl">
                  <a:srgbClr val="000000">
                    <a:alpha val="43137"/>
                  </a:srgbClr>
                </a:outerShdw>
              </a:effectLst>
            </a:endParaRPr>
          </a:p>
        </p:txBody>
      </p:sp>
      <p:pic>
        <p:nvPicPr>
          <p:cNvPr id="1030" name="Picture 6" descr="Image of example log in from SDSTARS. ">
            <a:extLst>
              <a:ext uri="{FF2B5EF4-FFF2-40B4-BE49-F238E27FC236}">
                <a16:creationId xmlns:a16="http://schemas.microsoft.com/office/drawing/2014/main" id="{15439D5A-50E6-22D6-2217-C2A23DC93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279" y="1680632"/>
            <a:ext cx="6452088" cy="485931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403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3A25533-5FDE-E979-3517-A7D0078555DE}"/>
              </a:ext>
              <a:ext uri="{C183D7F6-B498-43B3-948B-1728B52AA6E4}">
                <adec:decorative xmlns:adec="http://schemas.microsoft.com/office/drawing/2017/decorative" val="1"/>
              </a:ext>
            </a:extLst>
          </p:cNvPr>
          <p:cNvGrpSpPr/>
          <p:nvPr/>
        </p:nvGrpSpPr>
        <p:grpSpPr>
          <a:xfrm>
            <a:off x="6151070" y="4301025"/>
            <a:ext cx="4114801" cy="2262981"/>
            <a:chOff x="4114799" y="2262981"/>
            <a:chExt cx="4114801" cy="2262981"/>
          </a:xfrm>
        </p:grpSpPr>
        <p:sp>
          <p:nvSpPr>
            <p:cNvPr id="21" name="Rectangle: Single Corner Rounded 20">
              <a:extLst>
                <a:ext uri="{FF2B5EF4-FFF2-40B4-BE49-F238E27FC236}">
                  <a16:creationId xmlns:a16="http://schemas.microsoft.com/office/drawing/2014/main" id="{7ACCFC73-3E7B-7302-3F52-ECE3A5C4CEDD}"/>
                </a:ext>
              </a:extLst>
            </p:cNvPr>
            <p:cNvSpPr/>
            <p:nvPr/>
          </p:nvSpPr>
          <p:spPr>
            <a:xfrm rot="5400000">
              <a:off x="5040709" y="1337072"/>
              <a:ext cx="2262981" cy="4114800"/>
            </a:xfrm>
            <a:prstGeom prst="round1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ectangle: Single Corner Rounded 4">
              <a:extLst>
                <a:ext uri="{FF2B5EF4-FFF2-40B4-BE49-F238E27FC236}">
                  <a16:creationId xmlns:a16="http://schemas.microsoft.com/office/drawing/2014/main" id="{09703D5B-ABD3-3529-6451-F55C61CD069F}"/>
                </a:ext>
              </a:extLst>
            </p:cNvPr>
            <p:cNvSpPr txBox="1"/>
            <p:nvPr/>
          </p:nvSpPr>
          <p:spPr>
            <a:xfrm>
              <a:off x="4114799" y="2828726"/>
              <a:ext cx="4114800" cy="1697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Family &amp; Community</a:t>
              </a:r>
            </a:p>
          </p:txBody>
        </p:sp>
      </p:grpSp>
      <p:grpSp>
        <p:nvGrpSpPr>
          <p:cNvPr id="17" name="Group 16">
            <a:extLst>
              <a:ext uri="{FF2B5EF4-FFF2-40B4-BE49-F238E27FC236}">
                <a16:creationId xmlns:a16="http://schemas.microsoft.com/office/drawing/2014/main" id="{99150410-81E0-6AB8-F351-56538B970B63}"/>
              </a:ext>
              <a:ext uri="{C183D7F6-B498-43B3-948B-1728B52AA6E4}">
                <adec:decorative xmlns:adec="http://schemas.microsoft.com/office/drawing/2017/decorative" val="1"/>
              </a:ext>
            </a:extLst>
          </p:cNvPr>
          <p:cNvGrpSpPr/>
          <p:nvPr/>
        </p:nvGrpSpPr>
        <p:grpSpPr>
          <a:xfrm>
            <a:off x="2036270" y="4303418"/>
            <a:ext cx="4114800" cy="2262981"/>
            <a:chOff x="0" y="2262981"/>
            <a:chExt cx="4114800" cy="2262981"/>
          </a:xfrm>
        </p:grpSpPr>
        <p:sp>
          <p:nvSpPr>
            <p:cNvPr id="18" name="Rectangle: Single Corner Rounded 17">
              <a:extLst>
                <a:ext uri="{FF2B5EF4-FFF2-40B4-BE49-F238E27FC236}">
                  <a16:creationId xmlns:a16="http://schemas.microsoft.com/office/drawing/2014/main" id="{FB8F96AC-410D-30E7-A6E3-6C4021ADCA80}"/>
                </a:ext>
              </a:extLst>
            </p:cNvPr>
            <p:cNvSpPr/>
            <p:nvPr/>
          </p:nvSpPr>
          <p:spPr>
            <a:xfrm rot="10800000">
              <a:off x="0" y="2262981"/>
              <a:ext cx="4114800" cy="2262981"/>
            </a:xfrm>
            <a:prstGeom prst="round1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ectangle: Single Corner Rounded 4">
              <a:extLst>
                <a:ext uri="{FF2B5EF4-FFF2-40B4-BE49-F238E27FC236}">
                  <a16:creationId xmlns:a16="http://schemas.microsoft.com/office/drawing/2014/main" id="{AF1348A3-876B-700C-752D-81CE4C4608C5}"/>
                </a:ext>
              </a:extLst>
            </p:cNvPr>
            <p:cNvSpPr txBox="1"/>
            <p:nvPr/>
          </p:nvSpPr>
          <p:spPr>
            <a:xfrm rot="21600000">
              <a:off x="0" y="2828726"/>
              <a:ext cx="4114800" cy="1697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Professional Practices</a:t>
              </a:r>
            </a:p>
          </p:txBody>
        </p:sp>
      </p:grpSp>
      <p:sp>
        <p:nvSpPr>
          <p:cNvPr id="2" name="Title 1">
            <a:extLst>
              <a:ext uri="{FF2B5EF4-FFF2-40B4-BE49-F238E27FC236}">
                <a16:creationId xmlns:a16="http://schemas.microsoft.com/office/drawing/2014/main" id="{A6776877-9426-2340-5EAE-2471F392FD4C}"/>
              </a:ext>
            </a:extLst>
          </p:cNvPr>
          <p:cNvSpPr>
            <a:spLocks noGrp="1"/>
          </p:cNvSpPr>
          <p:nvPr>
            <p:ph type="title"/>
          </p:nvPr>
        </p:nvSpPr>
        <p:spPr/>
        <p:txBody>
          <a:bodyPr/>
          <a:lstStyle/>
          <a:p>
            <a:r>
              <a:rPr kumimoji="0" lang="en-US" sz="32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ＭＳ Ｐゴシック" charset="0"/>
              </a:rPr>
              <a:t>Identifying Factors that Contribute to Improvement School Status</a:t>
            </a:r>
            <a:endParaRPr lang="en-US" sz="4000" dirty="0">
              <a:effectLst>
                <a:outerShdw blurRad="38100" dist="38100" dir="2700000" algn="tl">
                  <a:srgbClr val="000000">
                    <a:alpha val="43137"/>
                  </a:srgbClr>
                </a:outerShdw>
              </a:effectLst>
            </a:endParaRPr>
          </a:p>
        </p:txBody>
      </p:sp>
      <p:grpSp>
        <p:nvGrpSpPr>
          <p:cNvPr id="8" name="Group 7">
            <a:extLst>
              <a:ext uri="{FF2B5EF4-FFF2-40B4-BE49-F238E27FC236}">
                <a16:creationId xmlns:a16="http://schemas.microsoft.com/office/drawing/2014/main" id="{64CD5A7E-66EB-1ACF-2727-A2200061FBAB}"/>
              </a:ext>
              <a:ext uri="{C183D7F6-B498-43B3-948B-1728B52AA6E4}">
                <adec:decorative xmlns:adec="http://schemas.microsoft.com/office/drawing/2017/decorative" val="1"/>
              </a:ext>
            </a:extLst>
          </p:cNvPr>
          <p:cNvGrpSpPr/>
          <p:nvPr/>
        </p:nvGrpSpPr>
        <p:grpSpPr>
          <a:xfrm>
            <a:off x="1981199" y="2042829"/>
            <a:ext cx="4169873" cy="2262981"/>
            <a:chOff x="-1" y="-318054"/>
            <a:chExt cx="4169873" cy="2262981"/>
          </a:xfrm>
        </p:grpSpPr>
        <p:sp>
          <p:nvSpPr>
            <p:cNvPr id="9" name="Rectangle: Single Corner Rounded 8">
              <a:extLst>
                <a:ext uri="{FF2B5EF4-FFF2-40B4-BE49-F238E27FC236}">
                  <a16:creationId xmlns:a16="http://schemas.microsoft.com/office/drawing/2014/main" id="{21E36CE2-EB68-3B69-5066-51D6ED885510}"/>
                </a:ext>
              </a:extLst>
            </p:cNvPr>
            <p:cNvSpPr/>
            <p:nvPr/>
          </p:nvSpPr>
          <p:spPr>
            <a:xfrm rot="16200000">
              <a:off x="980981" y="-1243963"/>
              <a:ext cx="2262981" cy="4114800"/>
            </a:xfrm>
            <a:prstGeom prst="round1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Rectangle: Single Corner Rounded 4">
              <a:extLst>
                <a:ext uri="{FF2B5EF4-FFF2-40B4-BE49-F238E27FC236}">
                  <a16:creationId xmlns:a16="http://schemas.microsoft.com/office/drawing/2014/main" id="{5B8F8396-031C-30AF-5C7D-2D3B94275124}"/>
                </a:ext>
              </a:extLst>
            </p:cNvPr>
            <p:cNvSpPr txBox="1"/>
            <p:nvPr/>
          </p:nvSpPr>
          <p:spPr>
            <a:xfrm rot="21600000">
              <a:off x="-1" y="1"/>
              <a:ext cx="4114800" cy="1697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Curriculum</a:t>
              </a:r>
            </a:p>
            <a:p>
              <a:pPr marL="0" lvl="0" indent="0" algn="ctr" defTabSz="1111250">
                <a:lnSpc>
                  <a:spcPct val="90000"/>
                </a:lnSpc>
                <a:spcBef>
                  <a:spcPct val="0"/>
                </a:spcBef>
                <a:spcAft>
                  <a:spcPct val="35000"/>
                </a:spcAft>
                <a:buNone/>
              </a:pPr>
              <a:r>
                <a:rPr lang="en-US" sz="2500" kern="1200" dirty="0"/>
                <a:t>Assessment</a:t>
              </a:r>
            </a:p>
            <a:p>
              <a:pPr marL="0" lvl="0" indent="0" algn="ctr" defTabSz="1111250">
                <a:lnSpc>
                  <a:spcPct val="90000"/>
                </a:lnSpc>
                <a:spcBef>
                  <a:spcPct val="0"/>
                </a:spcBef>
                <a:spcAft>
                  <a:spcPct val="35000"/>
                </a:spcAft>
                <a:buNone/>
              </a:pPr>
              <a:r>
                <a:rPr lang="en-US" sz="2500" kern="1200" dirty="0"/>
                <a:t>Instruction</a:t>
              </a:r>
            </a:p>
          </p:txBody>
        </p:sp>
      </p:grpSp>
      <p:grpSp>
        <p:nvGrpSpPr>
          <p:cNvPr id="11" name="Group 10" descr="Local Data Sources&#10; Curriculum&#10;Assessment&#10;Instruction&#10; Programs  &amp;&#10;Structures&#10; Professional Practices&#10; Family &amp; Community&#10;">
            <a:extLst>
              <a:ext uri="{FF2B5EF4-FFF2-40B4-BE49-F238E27FC236}">
                <a16:creationId xmlns:a16="http://schemas.microsoft.com/office/drawing/2014/main" id="{DA5CF346-EA32-2FB5-7A79-10103183FFDF}"/>
              </a:ext>
            </a:extLst>
          </p:cNvPr>
          <p:cNvGrpSpPr/>
          <p:nvPr/>
        </p:nvGrpSpPr>
        <p:grpSpPr>
          <a:xfrm>
            <a:off x="6151071" y="2040437"/>
            <a:ext cx="4114800" cy="2262981"/>
            <a:chOff x="4114800" y="0"/>
            <a:chExt cx="4114800" cy="2262981"/>
          </a:xfrm>
        </p:grpSpPr>
        <p:sp>
          <p:nvSpPr>
            <p:cNvPr id="12" name="Rectangle: Single Corner Rounded 11">
              <a:extLst>
                <a:ext uri="{FF2B5EF4-FFF2-40B4-BE49-F238E27FC236}">
                  <a16:creationId xmlns:a16="http://schemas.microsoft.com/office/drawing/2014/main" id="{3944B409-A830-9430-BCF0-CDBD2ECE4695}"/>
                </a:ext>
              </a:extLst>
            </p:cNvPr>
            <p:cNvSpPr/>
            <p:nvPr/>
          </p:nvSpPr>
          <p:spPr>
            <a:xfrm>
              <a:off x="4114800" y="0"/>
              <a:ext cx="4114800" cy="2262981"/>
            </a:xfrm>
            <a:prstGeom prst="round1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Rectangle: Single Corner Rounded 4">
              <a:extLst>
                <a:ext uri="{FF2B5EF4-FFF2-40B4-BE49-F238E27FC236}">
                  <a16:creationId xmlns:a16="http://schemas.microsoft.com/office/drawing/2014/main" id="{868EF3AD-1A23-2E05-05EF-887663AE9A5D}"/>
                </a:ext>
              </a:extLst>
            </p:cNvPr>
            <p:cNvSpPr txBox="1"/>
            <p:nvPr/>
          </p:nvSpPr>
          <p:spPr>
            <a:xfrm>
              <a:off x="4114800" y="0"/>
              <a:ext cx="4114800" cy="1697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Programs  &amp;</a:t>
              </a:r>
            </a:p>
            <a:p>
              <a:pPr marL="0" lvl="0" indent="0" algn="ctr" defTabSz="1111250">
                <a:lnSpc>
                  <a:spcPct val="90000"/>
                </a:lnSpc>
                <a:spcBef>
                  <a:spcPct val="0"/>
                </a:spcBef>
                <a:spcAft>
                  <a:spcPct val="35000"/>
                </a:spcAft>
                <a:buNone/>
              </a:pPr>
              <a:r>
                <a:rPr lang="en-US" sz="2500" kern="1200" dirty="0"/>
                <a:t>Structures</a:t>
              </a:r>
            </a:p>
          </p:txBody>
        </p:sp>
      </p:grpSp>
      <p:grpSp>
        <p:nvGrpSpPr>
          <p:cNvPr id="14" name="Group 13">
            <a:extLst>
              <a:ext uri="{FF2B5EF4-FFF2-40B4-BE49-F238E27FC236}">
                <a16:creationId xmlns:a16="http://schemas.microsoft.com/office/drawing/2014/main" id="{EB8BA8B4-EEEF-6F65-361E-55C84BA96376}"/>
              </a:ext>
              <a:ext uri="{C183D7F6-B498-43B3-948B-1728B52AA6E4}">
                <adec:decorative xmlns:adec="http://schemas.microsoft.com/office/drawing/2017/decorative" val="1"/>
              </a:ext>
            </a:extLst>
          </p:cNvPr>
          <p:cNvGrpSpPr/>
          <p:nvPr/>
        </p:nvGrpSpPr>
        <p:grpSpPr>
          <a:xfrm>
            <a:off x="4861558" y="3810430"/>
            <a:ext cx="2468881" cy="1131490"/>
            <a:chOff x="2825124" y="2953765"/>
            <a:chExt cx="2468881" cy="1131490"/>
          </a:xfrm>
        </p:grpSpPr>
        <p:sp>
          <p:nvSpPr>
            <p:cNvPr id="15" name="Rectangle: Rounded Corners 14">
              <a:extLst>
                <a:ext uri="{FF2B5EF4-FFF2-40B4-BE49-F238E27FC236}">
                  <a16:creationId xmlns:a16="http://schemas.microsoft.com/office/drawing/2014/main" id="{E4A3557C-FB16-AB1C-A82A-47DF8B8705EE}"/>
                </a:ext>
              </a:extLst>
            </p:cNvPr>
            <p:cNvSpPr/>
            <p:nvPr/>
          </p:nvSpPr>
          <p:spPr>
            <a:xfrm>
              <a:off x="2825124" y="2953765"/>
              <a:ext cx="2468880" cy="1131490"/>
            </a:xfrm>
            <a:prstGeom prst="roundRect">
              <a:avLst/>
            </a:prstGeom>
          </p:spPr>
          <p:style>
            <a:lnRef idx="0">
              <a:schemeClr val="lt1">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16" name="Rectangle: Rounded Corners 4">
              <a:extLst>
                <a:ext uri="{FF2B5EF4-FFF2-40B4-BE49-F238E27FC236}">
                  <a16:creationId xmlns:a16="http://schemas.microsoft.com/office/drawing/2014/main" id="{B06BC553-1CF3-8AE6-04B6-088F79CB5EB9}"/>
                </a:ext>
              </a:extLst>
            </p:cNvPr>
            <p:cNvSpPr txBox="1"/>
            <p:nvPr/>
          </p:nvSpPr>
          <p:spPr>
            <a:xfrm>
              <a:off x="2935595" y="3061843"/>
              <a:ext cx="2358410" cy="1021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Local Data Sources</a:t>
              </a:r>
            </a:p>
          </p:txBody>
        </p:sp>
      </p:grpSp>
    </p:spTree>
    <p:extLst>
      <p:ext uri="{BB962C8B-B14F-4D97-AF65-F5344CB8AC3E}">
        <p14:creationId xmlns:p14="http://schemas.microsoft.com/office/powerpoint/2010/main" val="42035061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6877-9426-2340-5EAE-2471F392FD4C}"/>
              </a:ext>
            </a:extLst>
          </p:cNvPr>
          <p:cNvSpPr>
            <a:spLocks noGrp="1"/>
          </p:cNvSpPr>
          <p:nvPr>
            <p:ph type="title"/>
          </p:nvPr>
        </p:nvSpPr>
        <p:spPr/>
        <p:txBody>
          <a:bodyPr/>
          <a:lstStyle/>
          <a:p>
            <a:r>
              <a:rPr lang="en-US" sz="4000" dirty="0">
                <a:effectLst>
                  <a:outerShdw blurRad="38100" dist="38100" dir="2700000" algn="tl">
                    <a:srgbClr val="000000">
                      <a:alpha val="43137"/>
                    </a:srgbClr>
                  </a:outerShdw>
                </a:effectLst>
              </a:rPr>
              <a:t>Aligning SLOs to Improvement Efforts</a:t>
            </a:r>
          </a:p>
        </p:txBody>
      </p:sp>
      <p:graphicFrame>
        <p:nvGraphicFramePr>
          <p:cNvPr id="5" name="Content Placeholder 5">
            <a:extLst>
              <a:ext uri="{FF2B5EF4-FFF2-40B4-BE49-F238E27FC236}">
                <a16:creationId xmlns:a16="http://schemas.microsoft.com/office/drawing/2014/main" id="{AC1BBD15-663D-0E2E-F175-8544B0BF080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581081912"/>
              </p:ext>
            </p:extLst>
          </p:nvPr>
        </p:nvGraphicFramePr>
        <p:xfrm>
          <a:off x="1810693" y="2090557"/>
          <a:ext cx="7196067" cy="4635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57775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6877-9426-2340-5EAE-2471F392FD4C}"/>
              </a:ext>
            </a:extLst>
          </p:cNvPr>
          <p:cNvSpPr>
            <a:spLocks noGrp="1"/>
          </p:cNvSpPr>
          <p:nvPr>
            <p:ph type="title"/>
          </p:nvPr>
        </p:nvSpPr>
        <p:spPr/>
        <p:txBody>
          <a:bodyPr/>
          <a:lstStyle/>
          <a:p>
            <a:r>
              <a:rPr lang="en-US" sz="4000" dirty="0">
                <a:effectLst>
                  <a:outerShdw blurRad="38100" dist="38100" dir="2700000" algn="tl">
                    <a:srgbClr val="000000">
                      <a:alpha val="43137"/>
                    </a:srgbClr>
                  </a:outerShdw>
                </a:effectLst>
              </a:rPr>
              <a:t>Aligning SLOs to Improvement Efforts: One Data Source: SBAC</a:t>
            </a:r>
          </a:p>
        </p:txBody>
      </p:sp>
      <p:pic>
        <p:nvPicPr>
          <p:cNvPr id="6" name="Content Placeholder 3" descr="An image that outlines ELA, Reading, Writing, Listening, and Research Scores from a school. ">
            <a:extLst>
              <a:ext uri="{FF2B5EF4-FFF2-40B4-BE49-F238E27FC236}">
                <a16:creationId xmlns:a16="http://schemas.microsoft.com/office/drawing/2014/main" id="{C4D66A47-C15E-F785-387A-C79AEC459B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8226" y="2308634"/>
            <a:ext cx="7800735" cy="4205335"/>
          </a:xfrm>
        </p:spPr>
      </p:pic>
    </p:spTree>
    <p:extLst>
      <p:ext uri="{BB962C8B-B14F-4D97-AF65-F5344CB8AC3E}">
        <p14:creationId xmlns:p14="http://schemas.microsoft.com/office/powerpoint/2010/main" val="13971634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6877-9426-2340-5EAE-2471F392FD4C}"/>
              </a:ext>
            </a:extLst>
          </p:cNvPr>
          <p:cNvSpPr>
            <a:spLocks noGrp="1"/>
          </p:cNvSpPr>
          <p:nvPr>
            <p:ph type="title"/>
          </p:nvPr>
        </p:nvSpPr>
        <p:spPr/>
        <p:txBody>
          <a:bodyPr/>
          <a:lstStyle/>
          <a:p>
            <a:r>
              <a:rPr lang="en-US" sz="4000" dirty="0">
                <a:effectLst>
                  <a:outerShdw blurRad="38100" dist="38100" dir="2700000" algn="tl">
                    <a:srgbClr val="000000">
                      <a:alpha val="43137"/>
                    </a:srgbClr>
                  </a:outerShdw>
                </a:effectLst>
              </a:rPr>
              <a:t>Aligning SLOs to Improvement Efforts: One Data </a:t>
            </a:r>
            <a:r>
              <a:rPr lang="en-US" sz="4000" dirty="0" err="1">
                <a:effectLst>
                  <a:outerShdw blurRad="38100" dist="38100" dir="2700000" algn="tl">
                    <a:srgbClr val="000000">
                      <a:alpha val="43137"/>
                    </a:srgbClr>
                  </a:outerShdw>
                </a:effectLst>
              </a:rPr>
              <a:t>Source:SBAC</a:t>
            </a:r>
            <a:r>
              <a:rPr lang="en-US" sz="4000" dirty="0">
                <a:effectLst>
                  <a:outerShdw blurRad="38100" dist="38100" dir="2700000" algn="tl">
                    <a:srgbClr val="000000">
                      <a:alpha val="43137"/>
                    </a:srgbClr>
                  </a:outerShdw>
                </a:effectLst>
              </a:rPr>
              <a:t> Blueprints </a:t>
            </a:r>
          </a:p>
        </p:txBody>
      </p:sp>
      <p:pic>
        <p:nvPicPr>
          <p:cNvPr id="5" name="Content Placeholder 4" descr="An image that outlines the Smarter Balanced Assessment Consortium ELA/Literacy Summative Assessment Blueprint as of 2/9/2015. This data can be obtained through the Smarter Balanced Assessment Consortium. ">
            <a:extLst>
              <a:ext uri="{FF2B5EF4-FFF2-40B4-BE49-F238E27FC236}">
                <a16:creationId xmlns:a16="http://schemas.microsoft.com/office/drawing/2014/main" id="{77F08AE9-8D17-6575-28FC-50D7E6A6B4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1723" y="2437160"/>
            <a:ext cx="8229600" cy="3648748"/>
          </a:xfrm>
        </p:spPr>
      </p:pic>
    </p:spTree>
    <p:extLst>
      <p:ext uri="{BB962C8B-B14F-4D97-AF65-F5344CB8AC3E}">
        <p14:creationId xmlns:p14="http://schemas.microsoft.com/office/powerpoint/2010/main" val="3360273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6877-9426-2340-5EAE-2471F392FD4C}"/>
              </a:ext>
            </a:extLst>
          </p:cNvPr>
          <p:cNvSpPr>
            <a:spLocks noGrp="1"/>
          </p:cNvSpPr>
          <p:nvPr>
            <p:ph type="title"/>
          </p:nvPr>
        </p:nvSpPr>
        <p:spPr/>
        <p:txBody>
          <a:bodyPr/>
          <a:lstStyle/>
          <a:p>
            <a:r>
              <a:rPr lang="en-US" sz="4000" dirty="0">
                <a:effectLst>
                  <a:outerShdw blurRad="38100" dist="38100" dir="2700000" algn="tl">
                    <a:srgbClr val="000000">
                      <a:alpha val="43137"/>
                    </a:srgbClr>
                  </a:outerShdw>
                </a:effectLst>
              </a:rPr>
              <a:t>Aligning SLOs to Improvement Efforts</a:t>
            </a:r>
          </a:p>
        </p:txBody>
      </p:sp>
      <p:pic>
        <p:nvPicPr>
          <p:cNvPr id="6" name="Content Placeholder 3" descr="An image outlining the SD State Standards Disaggregated English Language Arts Template found online at https://doe.sd.gov/contentstandards/ ">
            <a:extLst>
              <a:ext uri="{FF2B5EF4-FFF2-40B4-BE49-F238E27FC236}">
                <a16:creationId xmlns:a16="http://schemas.microsoft.com/office/drawing/2014/main" id="{47D8BDED-7F8C-2470-711B-816B9C01D3D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41900" r="-41900"/>
          <a:stretch>
            <a:fillRect/>
          </a:stretch>
        </p:blipFill>
        <p:spPr>
          <a:xfrm>
            <a:off x="1813122" y="1680632"/>
            <a:ext cx="8761414" cy="5019539"/>
          </a:xfrm>
        </p:spPr>
      </p:pic>
    </p:spTree>
    <p:extLst>
      <p:ext uri="{BB962C8B-B14F-4D97-AF65-F5344CB8AC3E}">
        <p14:creationId xmlns:p14="http://schemas.microsoft.com/office/powerpoint/2010/main" val="41504361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683171" y="2714866"/>
            <a:ext cx="8825658" cy="1743270"/>
          </a:xfrm>
        </p:spPr>
        <p:txBody>
          <a:bodyPr/>
          <a:lstStyle/>
          <a:p>
            <a:pPr algn="ctr"/>
            <a: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Teacher Effectiveness System</a:t>
            </a:r>
            <a:b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Summative Growth Rating </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4927608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6877-9426-2340-5EAE-2471F392FD4C}"/>
              </a:ext>
            </a:extLst>
          </p:cNvPr>
          <p:cNvSpPr>
            <a:spLocks noGrp="1"/>
          </p:cNvSpPr>
          <p:nvPr>
            <p:ph type="title"/>
          </p:nvPr>
        </p:nvSpPr>
        <p:spPr/>
        <p:txBody>
          <a:bodyPr/>
          <a:lstStyle/>
          <a:p>
            <a:r>
              <a:rPr lang="en-US" sz="4000" dirty="0">
                <a:effectLst>
                  <a:outerShdw blurRad="38100" dist="38100" dir="2700000" algn="tl">
                    <a:srgbClr val="000000">
                      <a:alpha val="43137"/>
                    </a:srgbClr>
                  </a:outerShdw>
                </a:effectLst>
              </a:rPr>
              <a:t>Summative Effectiveness Rating Scoring Matrix </a:t>
            </a:r>
            <a:r>
              <a:rPr lang="en-US" sz="4000" i="1" dirty="0">
                <a:effectLst>
                  <a:outerShdw blurRad="38100" dist="38100" dir="2700000" algn="tl">
                    <a:srgbClr val="000000">
                      <a:alpha val="43137"/>
                    </a:srgbClr>
                  </a:outerShdw>
                </a:effectLst>
              </a:rPr>
              <a:t>(Optional) </a:t>
            </a:r>
          </a:p>
        </p:txBody>
      </p:sp>
      <p:graphicFrame>
        <p:nvGraphicFramePr>
          <p:cNvPr id="5" name="Content Placeholder 3">
            <a:extLst>
              <a:ext uri="{FF2B5EF4-FFF2-40B4-BE49-F238E27FC236}">
                <a16:creationId xmlns:a16="http://schemas.microsoft.com/office/drawing/2014/main" id="{F1822BCB-BEA3-38B8-EBD3-E0C2D7EEA44C}"/>
              </a:ext>
            </a:extLst>
          </p:cNvPr>
          <p:cNvGraphicFramePr>
            <a:graphicFrameLocks noGrp="1"/>
          </p:cNvGraphicFramePr>
          <p:nvPr>
            <p:ph idx="1"/>
            <p:extLst>
              <p:ext uri="{D42A27DB-BD31-4B8C-83A1-F6EECF244321}">
                <p14:modId xmlns:p14="http://schemas.microsoft.com/office/powerpoint/2010/main" val="3984485178"/>
              </p:ext>
            </p:extLst>
          </p:nvPr>
        </p:nvGraphicFramePr>
        <p:xfrm>
          <a:off x="1420861" y="2098141"/>
          <a:ext cx="8229598" cy="4548772"/>
        </p:xfrm>
        <a:graphic>
          <a:graphicData uri="http://schemas.openxmlformats.org/drawingml/2006/table">
            <a:tbl>
              <a:tblPr firstRow="1" bandRow="1">
                <a:tableStyleId>{2D5ABB26-0587-4C30-8999-92F81FD0307C}</a:tableStyleId>
              </a:tblPr>
              <a:tblGrid>
                <a:gridCol w="499604">
                  <a:extLst>
                    <a:ext uri="{9D8B030D-6E8A-4147-A177-3AD203B41FA5}">
                      <a16:colId xmlns:a16="http://schemas.microsoft.com/office/drawing/2014/main" val="20000"/>
                    </a:ext>
                  </a:extLst>
                </a:gridCol>
                <a:gridCol w="1200354">
                  <a:extLst>
                    <a:ext uri="{9D8B030D-6E8A-4147-A177-3AD203B41FA5}">
                      <a16:colId xmlns:a16="http://schemas.microsoft.com/office/drawing/2014/main" val="20001"/>
                    </a:ext>
                  </a:extLst>
                </a:gridCol>
                <a:gridCol w="1632410">
                  <a:extLst>
                    <a:ext uri="{9D8B030D-6E8A-4147-A177-3AD203B41FA5}">
                      <a16:colId xmlns:a16="http://schemas.microsoft.com/office/drawing/2014/main" val="20002"/>
                    </a:ext>
                  </a:extLst>
                </a:gridCol>
                <a:gridCol w="1632410">
                  <a:extLst>
                    <a:ext uri="{9D8B030D-6E8A-4147-A177-3AD203B41FA5}">
                      <a16:colId xmlns:a16="http://schemas.microsoft.com/office/drawing/2014/main" val="20003"/>
                    </a:ext>
                  </a:extLst>
                </a:gridCol>
                <a:gridCol w="1632410">
                  <a:extLst>
                    <a:ext uri="{9D8B030D-6E8A-4147-A177-3AD203B41FA5}">
                      <a16:colId xmlns:a16="http://schemas.microsoft.com/office/drawing/2014/main" val="20004"/>
                    </a:ext>
                  </a:extLst>
                </a:gridCol>
                <a:gridCol w="1632410">
                  <a:extLst>
                    <a:ext uri="{9D8B030D-6E8A-4147-A177-3AD203B41FA5}">
                      <a16:colId xmlns:a16="http://schemas.microsoft.com/office/drawing/2014/main" val="20005"/>
                    </a:ext>
                  </a:extLst>
                </a:gridCol>
              </a:tblGrid>
              <a:tr h="578628">
                <a:tc>
                  <a:txBody>
                    <a:bodyPr/>
                    <a:lstStyle/>
                    <a:p>
                      <a:endParaRPr lang="en-US" dirty="0"/>
                    </a:p>
                  </a:txBody>
                  <a:tcPr/>
                </a:tc>
                <a:tc>
                  <a:txBody>
                    <a:bodyPr/>
                    <a:lstStyle/>
                    <a:p>
                      <a:endParaRPr lang="en-US" dirty="0"/>
                    </a:p>
                  </a:txBody>
                  <a:tcPr>
                    <a:lnR w="12700" cap="flat" cmpd="sng" algn="ctr">
                      <a:solidFill>
                        <a:scrgbClr r="0" g="0" b="0"/>
                      </a:solidFill>
                      <a:prstDash val="solid"/>
                      <a:round/>
                      <a:headEnd type="none" w="med" len="med"/>
                      <a:tailEnd type="none" w="med" len="med"/>
                    </a:lnR>
                    <a:solidFill>
                      <a:schemeClr val="bg1"/>
                    </a:solidFill>
                  </a:tcPr>
                </a:tc>
                <a:tc gridSpan="4">
                  <a:txBody>
                    <a:bodyPr/>
                    <a:lstStyle/>
                    <a:p>
                      <a:pPr algn="ctr"/>
                      <a:r>
                        <a:rPr lang="en-US" sz="2400" dirty="0"/>
                        <a:t>PROFESSIONAL</a:t>
                      </a:r>
                      <a:r>
                        <a:rPr lang="en-US" sz="2400" baseline="0" dirty="0"/>
                        <a:t> PRACTICE RATING</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824609">
                <a:tc>
                  <a:txBody>
                    <a:bodyPr/>
                    <a:lstStyle/>
                    <a:p>
                      <a:pPr algn="ctr"/>
                      <a:endParaRPr lang="en-US" sz="2400" dirty="0"/>
                    </a:p>
                  </a:txBody>
                  <a:tcPr vert="vert270" anchor="ctr">
                    <a:lnB w="12700" cap="flat" cmpd="sng" algn="ctr">
                      <a:solidFill>
                        <a:scrgbClr r="0" g="0" b="0"/>
                      </a:solidFill>
                      <a:prstDash val="solid"/>
                      <a:round/>
                      <a:headEnd type="none" w="med" len="med"/>
                      <a:tailEnd type="none" w="med" len="med"/>
                    </a:lnB>
                  </a:tcPr>
                </a:tc>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1400" b="1" dirty="0"/>
                        <a:t>UNSATISFACTORY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a:t>BASIC</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a:t>PROFICIENT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a:t>DISTINGUISHED</a:t>
                      </a:r>
                      <a:r>
                        <a:rPr lang="en-US" sz="1400" b="1" baseline="0" dirty="0"/>
                        <a:t> </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068866">
                <a:tc rowSpan="3">
                  <a:txBody>
                    <a:bodyPr/>
                    <a:lstStyle/>
                    <a:p>
                      <a:pPr algn="ctr"/>
                      <a:r>
                        <a:rPr lang="en-US" dirty="0"/>
                        <a:t>STUDENT GROWTH RATING</a:t>
                      </a:r>
                    </a:p>
                  </a:txBody>
                  <a:tcPr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a:t>HIGH</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extLst>
                  <a:ext uri="{0D108BD9-81ED-4DB2-BD59-A6C34878D82A}">
                    <a16:rowId xmlns:a16="http://schemas.microsoft.com/office/drawing/2014/main" val="10002"/>
                  </a:ext>
                </a:extLst>
              </a:tr>
              <a:tr h="1068867">
                <a:tc vMerge="1">
                  <a:txBody>
                    <a:bodyPr/>
                    <a:lstStyle/>
                    <a:p>
                      <a:endParaRPr lang="en-US" dirty="0"/>
                    </a:p>
                  </a:txBody>
                  <a:tcPr vert="vert270" anchor="ctr"/>
                </a:tc>
                <a:tc>
                  <a:txBody>
                    <a:bodyPr/>
                    <a:lstStyle/>
                    <a:p>
                      <a:pPr algn="ctr"/>
                      <a:r>
                        <a:rPr lang="en-US" sz="1400" b="1" dirty="0"/>
                        <a:t>EXPECTED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extLst>
                  <a:ext uri="{0D108BD9-81ED-4DB2-BD59-A6C34878D82A}">
                    <a16:rowId xmlns:a16="http://schemas.microsoft.com/office/drawing/2014/main" val="10003"/>
                  </a:ext>
                </a:extLst>
              </a:tr>
              <a:tr h="1007802">
                <a:tc vMerge="1">
                  <a:txBody>
                    <a:bodyPr/>
                    <a:lstStyle/>
                    <a:p>
                      <a:endParaRPr lang="en-US" dirty="0"/>
                    </a:p>
                  </a:txBody>
                  <a:tcPr/>
                </a:tc>
                <a:tc>
                  <a:txBody>
                    <a:bodyPr/>
                    <a:lstStyle/>
                    <a:p>
                      <a:pPr algn="ctr"/>
                      <a:r>
                        <a:rPr lang="en-US" sz="1400" b="1" dirty="0"/>
                        <a:t>LOW</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extLst>
                  <a:ext uri="{0D108BD9-81ED-4DB2-BD59-A6C34878D82A}">
                    <a16:rowId xmlns:a16="http://schemas.microsoft.com/office/drawing/2014/main" val="10004"/>
                  </a:ext>
                </a:extLst>
              </a:tr>
            </a:tbl>
          </a:graphicData>
        </a:graphic>
      </p:graphicFrame>
      <p:sp>
        <p:nvSpPr>
          <p:cNvPr id="7" name="Up-Down Arrow 5">
            <a:extLst>
              <a:ext uri="{FF2B5EF4-FFF2-40B4-BE49-F238E27FC236}">
                <a16:creationId xmlns:a16="http://schemas.microsoft.com/office/drawing/2014/main" id="{A1FBAE40-B57A-CB3E-23F7-254540D68953}"/>
              </a:ext>
              <a:ext uri="{C183D7F6-B498-43B3-948B-1728B52AA6E4}">
                <adec:decorative xmlns:adec="http://schemas.microsoft.com/office/drawing/2017/decorative" val="1"/>
              </a:ext>
            </a:extLst>
          </p:cNvPr>
          <p:cNvSpPr/>
          <p:nvPr/>
        </p:nvSpPr>
        <p:spPr>
          <a:xfrm>
            <a:off x="3908008" y="3647870"/>
            <a:ext cx="45719" cy="2852788"/>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Down Arrow 5">
            <a:extLst>
              <a:ext uri="{FF2B5EF4-FFF2-40B4-BE49-F238E27FC236}">
                <a16:creationId xmlns:a16="http://schemas.microsoft.com/office/drawing/2014/main" id="{73113473-CC23-43A0-D606-F72E0323D692}"/>
              </a:ext>
              <a:ext uri="{C183D7F6-B498-43B3-948B-1728B52AA6E4}">
                <adec:decorative xmlns:adec="http://schemas.microsoft.com/office/drawing/2017/decorative" val="1"/>
              </a:ext>
            </a:extLst>
          </p:cNvPr>
          <p:cNvSpPr/>
          <p:nvPr/>
        </p:nvSpPr>
        <p:spPr>
          <a:xfrm>
            <a:off x="5601006" y="3647870"/>
            <a:ext cx="45719" cy="2852788"/>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Down Arrow 5">
            <a:extLst>
              <a:ext uri="{FF2B5EF4-FFF2-40B4-BE49-F238E27FC236}">
                <a16:creationId xmlns:a16="http://schemas.microsoft.com/office/drawing/2014/main" id="{A04750FB-D157-5BB9-3445-1F6C7E054AD5}"/>
              </a:ext>
              <a:ext uri="{C183D7F6-B498-43B3-948B-1728B52AA6E4}">
                <adec:decorative xmlns:adec="http://schemas.microsoft.com/office/drawing/2017/decorative" val="1"/>
              </a:ext>
            </a:extLst>
          </p:cNvPr>
          <p:cNvSpPr/>
          <p:nvPr/>
        </p:nvSpPr>
        <p:spPr>
          <a:xfrm>
            <a:off x="7167255" y="3647870"/>
            <a:ext cx="45719" cy="2852788"/>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Down Arrow 5">
            <a:extLst>
              <a:ext uri="{FF2B5EF4-FFF2-40B4-BE49-F238E27FC236}">
                <a16:creationId xmlns:a16="http://schemas.microsoft.com/office/drawing/2014/main" id="{95039FFF-3183-4D3E-CBC1-2435CA97C2B6}"/>
              </a:ext>
              <a:ext uri="{C183D7F6-B498-43B3-948B-1728B52AA6E4}">
                <adec:decorative xmlns:adec="http://schemas.microsoft.com/office/drawing/2017/decorative" val="1"/>
              </a:ext>
            </a:extLst>
          </p:cNvPr>
          <p:cNvSpPr/>
          <p:nvPr/>
        </p:nvSpPr>
        <p:spPr>
          <a:xfrm>
            <a:off x="8814986" y="3647870"/>
            <a:ext cx="45719" cy="2852788"/>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3374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6877-9426-2340-5EAE-2471F392FD4C}"/>
              </a:ext>
            </a:extLst>
          </p:cNvPr>
          <p:cNvSpPr>
            <a:spLocks noGrp="1"/>
          </p:cNvSpPr>
          <p:nvPr>
            <p:ph type="title"/>
          </p:nvPr>
        </p:nvSpPr>
        <p:spPr/>
        <p:txBody>
          <a:bodyPr/>
          <a:lstStyle/>
          <a:p>
            <a:r>
              <a:rPr lang="en-US" sz="4000" dirty="0">
                <a:effectLst>
                  <a:outerShdw blurRad="38100" dist="38100" dir="2700000" algn="tl">
                    <a:srgbClr val="000000">
                      <a:alpha val="43137"/>
                    </a:srgbClr>
                  </a:outerShdw>
                </a:effectLst>
              </a:rPr>
              <a:t>Scoring Matrix </a:t>
            </a:r>
            <a:r>
              <a:rPr lang="en-US" sz="4000" i="1" dirty="0">
                <a:effectLst>
                  <a:outerShdw blurRad="38100" dist="38100" dir="2700000" algn="tl">
                    <a:srgbClr val="000000">
                      <a:alpha val="43137"/>
                    </a:srgbClr>
                  </a:outerShdw>
                </a:effectLst>
              </a:rPr>
              <a:t>(Optional) </a:t>
            </a:r>
          </a:p>
        </p:txBody>
      </p:sp>
      <p:graphicFrame>
        <p:nvGraphicFramePr>
          <p:cNvPr id="6" name="Content Placeholder 3">
            <a:extLst>
              <a:ext uri="{FF2B5EF4-FFF2-40B4-BE49-F238E27FC236}">
                <a16:creationId xmlns:a16="http://schemas.microsoft.com/office/drawing/2014/main" id="{8119837E-5A8E-E7DF-538F-6E8AA4CEC63D}"/>
              </a:ext>
            </a:extLst>
          </p:cNvPr>
          <p:cNvGraphicFramePr>
            <a:graphicFrameLocks noGrp="1"/>
          </p:cNvGraphicFramePr>
          <p:nvPr>
            <p:ph idx="1"/>
            <p:extLst>
              <p:ext uri="{D42A27DB-BD31-4B8C-83A1-F6EECF244321}">
                <p14:modId xmlns:p14="http://schemas.microsoft.com/office/powerpoint/2010/main" val="2824033581"/>
              </p:ext>
            </p:extLst>
          </p:nvPr>
        </p:nvGraphicFramePr>
        <p:xfrm>
          <a:off x="1561723" y="2107194"/>
          <a:ext cx="8229598" cy="4548772"/>
        </p:xfrm>
        <a:graphic>
          <a:graphicData uri="http://schemas.openxmlformats.org/drawingml/2006/table">
            <a:tbl>
              <a:tblPr firstRow="1" bandRow="1">
                <a:tableStyleId>{2D5ABB26-0587-4C30-8999-92F81FD0307C}</a:tableStyleId>
              </a:tblPr>
              <a:tblGrid>
                <a:gridCol w="499604">
                  <a:extLst>
                    <a:ext uri="{9D8B030D-6E8A-4147-A177-3AD203B41FA5}">
                      <a16:colId xmlns:a16="http://schemas.microsoft.com/office/drawing/2014/main" val="20000"/>
                    </a:ext>
                  </a:extLst>
                </a:gridCol>
                <a:gridCol w="1200354">
                  <a:extLst>
                    <a:ext uri="{9D8B030D-6E8A-4147-A177-3AD203B41FA5}">
                      <a16:colId xmlns:a16="http://schemas.microsoft.com/office/drawing/2014/main" val="20001"/>
                    </a:ext>
                  </a:extLst>
                </a:gridCol>
                <a:gridCol w="1632410">
                  <a:extLst>
                    <a:ext uri="{9D8B030D-6E8A-4147-A177-3AD203B41FA5}">
                      <a16:colId xmlns:a16="http://schemas.microsoft.com/office/drawing/2014/main" val="20002"/>
                    </a:ext>
                  </a:extLst>
                </a:gridCol>
                <a:gridCol w="1632410">
                  <a:extLst>
                    <a:ext uri="{9D8B030D-6E8A-4147-A177-3AD203B41FA5}">
                      <a16:colId xmlns:a16="http://schemas.microsoft.com/office/drawing/2014/main" val="20003"/>
                    </a:ext>
                  </a:extLst>
                </a:gridCol>
                <a:gridCol w="1632410">
                  <a:extLst>
                    <a:ext uri="{9D8B030D-6E8A-4147-A177-3AD203B41FA5}">
                      <a16:colId xmlns:a16="http://schemas.microsoft.com/office/drawing/2014/main" val="20004"/>
                    </a:ext>
                  </a:extLst>
                </a:gridCol>
                <a:gridCol w="1632410">
                  <a:extLst>
                    <a:ext uri="{9D8B030D-6E8A-4147-A177-3AD203B41FA5}">
                      <a16:colId xmlns:a16="http://schemas.microsoft.com/office/drawing/2014/main" val="20005"/>
                    </a:ext>
                  </a:extLst>
                </a:gridCol>
              </a:tblGrid>
              <a:tr h="578628">
                <a:tc>
                  <a:txBody>
                    <a:bodyPr/>
                    <a:lstStyle/>
                    <a:p>
                      <a:endParaRPr lang="en-US" dirty="0"/>
                    </a:p>
                  </a:txBody>
                  <a:tcPr/>
                </a:tc>
                <a:tc>
                  <a:txBody>
                    <a:bodyPr/>
                    <a:lstStyle/>
                    <a:p>
                      <a:endParaRPr lang="en-US" dirty="0"/>
                    </a:p>
                  </a:txBody>
                  <a:tcPr>
                    <a:lnR w="12700" cap="flat" cmpd="sng" algn="ctr">
                      <a:solidFill>
                        <a:scrgbClr r="0" g="0" b="0"/>
                      </a:solidFill>
                      <a:prstDash val="solid"/>
                      <a:round/>
                      <a:headEnd type="none" w="med" len="med"/>
                      <a:tailEnd type="none" w="med" len="med"/>
                    </a:lnR>
                  </a:tcPr>
                </a:tc>
                <a:tc gridSpan="4">
                  <a:txBody>
                    <a:bodyPr/>
                    <a:lstStyle/>
                    <a:p>
                      <a:pPr algn="ctr"/>
                      <a:r>
                        <a:rPr lang="en-US" sz="2400" dirty="0"/>
                        <a:t>PROFESSIONAL</a:t>
                      </a:r>
                      <a:r>
                        <a:rPr lang="en-US" sz="2400" baseline="0" dirty="0"/>
                        <a:t> PRACTICE RATING</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824609">
                <a:tc>
                  <a:txBody>
                    <a:bodyPr/>
                    <a:lstStyle/>
                    <a:p>
                      <a:pPr algn="ctr"/>
                      <a:endParaRPr lang="en-US" sz="2400" dirty="0"/>
                    </a:p>
                  </a:txBody>
                  <a:tcPr vert="vert270" anchor="ctr">
                    <a:lnB w="12700" cap="flat" cmpd="sng" algn="ctr">
                      <a:solidFill>
                        <a:scrgbClr r="0" g="0" b="0"/>
                      </a:solidFill>
                      <a:prstDash val="solid"/>
                      <a:round/>
                      <a:headEnd type="none" w="med" len="med"/>
                      <a:tailEnd type="none" w="med" len="med"/>
                    </a:lnB>
                  </a:tcPr>
                </a:tc>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400" b="1" dirty="0"/>
                        <a:t>UNSATISFACTORY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a:t>BASIC</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a:t>PROFICIENT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a:t>DISTINGUISHED</a:t>
                      </a:r>
                      <a:r>
                        <a:rPr lang="en-US" sz="1400" b="1" baseline="0" dirty="0"/>
                        <a:t> </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1068866">
                <a:tc rowSpan="3">
                  <a:txBody>
                    <a:bodyPr/>
                    <a:lstStyle/>
                    <a:p>
                      <a:pPr algn="ctr"/>
                      <a:r>
                        <a:rPr lang="en-US" dirty="0"/>
                        <a:t>STUDENT GROWTH RATING</a:t>
                      </a:r>
                    </a:p>
                  </a:txBody>
                  <a:tcPr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a:t>HIGH</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extLst>
                  <a:ext uri="{0D108BD9-81ED-4DB2-BD59-A6C34878D82A}">
                    <a16:rowId xmlns:a16="http://schemas.microsoft.com/office/drawing/2014/main" val="10002"/>
                  </a:ext>
                </a:extLst>
              </a:tr>
              <a:tr h="1068867">
                <a:tc vMerge="1">
                  <a:txBody>
                    <a:bodyPr/>
                    <a:lstStyle/>
                    <a:p>
                      <a:endParaRPr lang="en-US" dirty="0"/>
                    </a:p>
                  </a:txBody>
                  <a:tcPr vert="vert270" anchor="ctr"/>
                </a:tc>
                <a:tc>
                  <a:txBody>
                    <a:bodyPr/>
                    <a:lstStyle/>
                    <a:p>
                      <a:pPr algn="ctr"/>
                      <a:r>
                        <a:rPr lang="en-US" sz="1400" b="1" dirty="0"/>
                        <a:t>EXPECTED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extLst>
                  <a:ext uri="{0D108BD9-81ED-4DB2-BD59-A6C34878D82A}">
                    <a16:rowId xmlns:a16="http://schemas.microsoft.com/office/drawing/2014/main" val="10003"/>
                  </a:ext>
                </a:extLst>
              </a:tr>
              <a:tr h="1007802">
                <a:tc vMerge="1">
                  <a:txBody>
                    <a:bodyPr/>
                    <a:lstStyle/>
                    <a:p>
                      <a:endParaRPr lang="en-US" dirty="0"/>
                    </a:p>
                  </a:txBody>
                  <a:tcPr/>
                </a:tc>
                <a:tc>
                  <a:txBody>
                    <a:bodyPr/>
                    <a:lstStyle/>
                    <a:p>
                      <a:pPr algn="ctr"/>
                      <a:r>
                        <a:rPr lang="en-US" sz="1400" b="1" dirty="0"/>
                        <a:t>LOW</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extLst>
                  <a:ext uri="{0D108BD9-81ED-4DB2-BD59-A6C34878D82A}">
                    <a16:rowId xmlns:a16="http://schemas.microsoft.com/office/drawing/2014/main" val="10004"/>
                  </a:ext>
                </a:extLst>
              </a:tr>
            </a:tbl>
          </a:graphicData>
        </a:graphic>
      </p:graphicFrame>
      <p:sp>
        <p:nvSpPr>
          <p:cNvPr id="8" name="Up-Down Arrow 7">
            <a:extLst>
              <a:ext uri="{FF2B5EF4-FFF2-40B4-BE49-F238E27FC236}">
                <a16:creationId xmlns:a16="http://schemas.microsoft.com/office/drawing/2014/main" id="{A92807FD-2211-60CA-BA09-1508624CC9B3}"/>
              </a:ext>
              <a:ext uri="{C183D7F6-B498-43B3-948B-1728B52AA6E4}">
                <adec:decorative xmlns:adec="http://schemas.microsoft.com/office/drawing/2017/decorative" val="1"/>
              </a:ext>
            </a:extLst>
          </p:cNvPr>
          <p:cNvSpPr/>
          <p:nvPr/>
        </p:nvSpPr>
        <p:spPr>
          <a:xfrm rot="5400000">
            <a:off x="6379715" y="910283"/>
            <a:ext cx="45719" cy="6230685"/>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Down Arrow 7">
            <a:extLst>
              <a:ext uri="{FF2B5EF4-FFF2-40B4-BE49-F238E27FC236}">
                <a16:creationId xmlns:a16="http://schemas.microsoft.com/office/drawing/2014/main" id="{F9DDFD24-0847-9D3E-D560-DC67A39502F4}"/>
              </a:ext>
              <a:ext uri="{C183D7F6-B498-43B3-948B-1728B52AA6E4}">
                <adec:decorative xmlns:adec="http://schemas.microsoft.com/office/drawing/2017/decorative" val="1"/>
              </a:ext>
            </a:extLst>
          </p:cNvPr>
          <p:cNvSpPr/>
          <p:nvPr/>
        </p:nvSpPr>
        <p:spPr>
          <a:xfrm rot="5400000">
            <a:off x="6449124" y="2025614"/>
            <a:ext cx="45719" cy="6230685"/>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Down Arrow 7">
            <a:extLst>
              <a:ext uri="{FF2B5EF4-FFF2-40B4-BE49-F238E27FC236}">
                <a16:creationId xmlns:a16="http://schemas.microsoft.com/office/drawing/2014/main" id="{9531FC27-248F-541A-5805-0A214FF6AB85}"/>
              </a:ext>
              <a:ext uri="{C183D7F6-B498-43B3-948B-1728B52AA6E4}">
                <adec:decorative xmlns:adec="http://schemas.microsoft.com/office/drawing/2017/decorative" val="1"/>
              </a:ext>
            </a:extLst>
          </p:cNvPr>
          <p:cNvSpPr/>
          <p:nvPr/>
        </p:nvSpPr>
        <p:spPr>
          <a:xfrm rot="5400000">
            <a:off x="6449124" y="3101633"/>
            <a:ext cx="45719" cy="6230685"/>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06522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6877-9426-2340-5EAE-2471F392FD4C}"/>
              </a:ext>
            </a:extLst>
          </p:cNvPr>
          <p:cNvSpPr>
            <a:spLocks noGrp="1"/>
          </p:cNvSpPr>
          <p:nvPr>
            <p:ph type="title"/>
          </p:nvPr>
        </p:nvSpPr>
        <p:spPr/>
        <p:txBody>
          <a:bodyPr/>
          <a:lstStyle/>
          <a:p>
            <a:r>
              <a:rPr lang="en-US" sz="4000" dirty="0">
                <a:effectLst>
                  <a:outerShdw blurRad="38100" dist="38100" dir="2700000" algn="tl">
                    <a:srgbClr val="000000">
                      <a:alpha val="43137"/>
                    </a:srgbClr>
                  </a:outerShdw>
                </a:effectLst>
              </a:rPr>
              <a:t>Scoring Matrix </a:t>
            </a:r>
            <a:r>
              <a:rPr lang="en-US" sz="4000" i="1" dirty="0">
                <a:effectLst>
                  <a:outerShdw blurRad="38100" dist="38100" dir="2700000" algn="tl">
                    <a:srgbClr val="000000">
                      <a:alpha val="43137"/>
                    </a:srgbClr>
                  </a:outerShdw>
                </a:effectLst>
              </a:rPr>
              <a:t>(Optional) </a:t>
            </a:r>
          </a:p>
        </p:txBody>
      </p:sp>
      <p:graphicFrame>
        <p:nvGraphicFramePr>
          <p:cNvPr id="5" name="Content Placeholder 3">
            <a:extLst>
              <a:ext uri="{FF2B5EF4-FFF2-40B4-BE49-F238E27FC236}">
                <a16:creationId xmlns:a16="http://schemas.microsoft.com/office/drawing/2014/main" id="{A50B698F-74C4-2EAE-D23A-578CB8BE91EE}"/>
              </a:ext>
            </a:extLst>
          </p:cNvPr>
          <p:cNvGraphicFramePr>
            <a:graphicFrameLocks noGrp="1"/>
          </p:cNvGraphicFramePr>
          <p:nvPr>
            <p:ph idx="1"/>
            <p:extLst>
              <p:ext uri="{D42A27DB-BD31-4B8C-83A1-F6EECF244321}">
                <p14:modId xmlns:p14="http://schemas.microsoft.com/office/powerpoint/2010/main" val="921633542"/>
              </p:ext>
            </p:extLst>
          </p:nvPr>
        </p:nvGraphicFramePr>
        <p:xfrm>
          <a:off x="2818858" y="1596986"/>
          <a:ext cx="8095321" cy="4096593"/>
        </p:xfrm>
        <a:graphic>
          <a:graphicData uri="http://schemas.openxmlformats.org/drawingml/2006/table">
            <a:tbl>
              <a:tblPr firstRow="1" bandRow="1">
                <a:tableStyleId>{2D5ABB26-0587-4C30-8999-92F81FD0307C}</a:tableStyleId>
              </a:tblPr>
              <a:tblGrid>
                <a:gridCol w="491452">
                  <a:extLst>
                    <a:ext uri="{9D8B030D-6E8A-4147-A177-3AD203B41FA5}">
                      <a16:colId xmlns:a16="http://schemas.microsoft.com/office/drawing/2014/main" val="20000"/>
                    </a:ext>
                  </a:extLst>
                </a:gridCol>
                <a:gridCol w="1180769">
                  <a:extLst>
                    <a:ext uri="{9D8B030D-6E8A-4147-A177-3AD203B41FA5}">
                      <a16:colId xmlns:a16="http://schemas.microsoft.com/office/drawing/2014/main" val="20001"/>
                    </a:ext>
                  </a:extLst>
                </a:gridCol>
                <a:gridCol w="1605775">
                  <a:extLst>
                    <a:ext uri="{9D8B030D-6E8A-4147-A177-3AD203B41FA5}">
                      <a16:colId xmlns:a16="http://schemas.microsoft.com/office/drawing/2014/main" val="20002"/>
                    </a:ext>
                  </a:extLst>
                </a:gridCol>
                <a:gridCol w="1605775">
                  <a:extLst>
                    <a:ext uri="{9D8B030D-6E8A-4147-A177-3AD203B41FA5}">
                      <a16:colId xmlns:a16="http://schemas.microsoft.com/office/drawing/2014/main" val="20003"/>
                    </a:ext>
                  </a:extLst>
                </a:gridCol>
                <a:gridCol w="1605775">
                  <a:extLst>
                    <a:ext uri="{9D8B030D-6E8A-4147-A177-3AD203B41FA5}">
                      <a16:colId xmlns:a16="http://schemas.microsoft.com/office/drawing/2014/main" val="20004"/>
                    </a:ext>
                  </a:extLst>
                </a:gridCol>
                <a:gridCol w="1605775">
                  <a:extLst>
                    <a:ext uri="{9D8B030D-6E8A-4147-A177-3AD203B41FA5}">
                      <a16:colId xmlns:a16="http://schemas.microsoft.com/office/drawing/2014/main" val="20005"/>
                    </a:ext>
                  </a:extLst>
                </a:gridCol>
              </a:tblGrid>
              <a:tr h="521108">
                <a:tc>
                  <a:txBody>
                    <a:bodyPr/>
                    <a:lstStyle/>
                    <a:p>
                      <a:endParaRPr lang="en-US" dirty="0"/>
                    </a:p>
                  </a:txBody>
                  <a:tcPr>
                    <a:noFill/>
                  </a:tcPr>
                </a:tc>
                <a:tc>
                  <a:txBody>
                    <a:bodyPr/>
                    <a:lstStyle/>
                    <a:p>
                      <a:endParaRPr lang="en-US" dirty="0"/>
                    </a:p>
                  </a:txBody>
                  <a:tcPr>
                    <a:lnR w="12700" cap="flat" cmpd="sng" algn="ctr">
                      <a:solidFill>
                        <a:scrgbClr r="0" g="0" b="0"/>
                      </a:solidFill>
                      <a:prstDash val="solid"/>
                      <a:round/>
                      <a:headEnd type="none" w="med" len="med"/>
                      <a:tailEnd type="none" w="med" len="med"/>
                    </a:lnR>
                    <a:noFill/>
                  </a:tcPr>
                </a:tc>
                <a:tc gridSpan="4">
                  <a:txBody>
                    <a:bodyPr/>
                    <a:lstStyle/>
                    <a:p>
                      <a:pPr algn="ctr"/>
                      <a:r>
                        <a:rPr lang="en-US" sz="2400" dirty="0"/>
                        <a:t>PROFESSIONAL</a:t>
                      </a:r>
                      <a:r>
                        <a:rPr lang="en-US" sz="2400" baseline="0" dirty="0"/>
                        <a:t> PRACTICE RATING</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42637">
                <a:tc>
                  <a:txBody>
                    <a:bodyPr/>
                    <a:lstStyle/>
                    <a:p>
                      <a:pPr algn="ctr"/>
                      <a:endParaRPr lang="en-US" sz="2400" dirty="0"/>
                    </a:p>
                  </a:txBody>
                  <a:tcPr vert="vert270" anchor="ctr">
                    <a:lnB w="12700" cap="flat" cmpd="sng" algn="ctr">
                      <a:solidFill>
                        <a:scrgbClr r="0" g="0" b="0"/>
                      </a:solidFill>
                      <a:prstDash val="solid"/>
                      <a:round/>
                      <a:headEnd type="none" w="med" len="med"/>
                      <a:tailEnd type="none" w="med" len="med"/>
                    </a:lnB>
                    <a:noFill/>
                  </a:tcPr>
                </a:tc>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algn="ctr"/>
                      <a:r>
                        <a:rPr lang="en-US" sz="1400" b="1" dirty="0"/>
                        <a:t>UNSATISFACTORY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400" b="1" dirty="0"/>
                        <a:t>BASIC</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400" b="1" dirty="0"/>
                        <a:t>PROFICIENT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400" b="1" dirty="0"/>
                        <a:t>DISTINGUISHED</a:t>
                      </a:r>
                      <a:r>
                        <a:rPr lang="en-US" sz="1400" b="1" baseline="0" dirty="0"/>
                        <a:t> </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62614">
                <a:tc rowSpan="3">
                  <a:txBody>
                    <a:bodyPr/>
                    <a:lstStyle/>
                    <a:p>
                      <a:pPr algn="ctr"/>
                      <a:r>
                        <a:rPr lang="en-US" dirty="0"/>
                        <a:t>STUDENT GROWTH RATING</a:t>
                      </a:r>
                    </a:p>
                  </a:txBody>
                  <a:tcPr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a:t>HIGH</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extLst>
                  <a:ext uri="{0D108BD9-81ED-4DB2-BD59-A6C34878D82A}">
                    <a16:rowId xmlns:a16="http://schemas.microsoft.com/office/drawing/2014/main" val="10002"/>
                  </a:ext>
                </a:extLst>
              </a:tr>
              <a:tr h="962614">
                <a:tc vMerge="1">
                  <a:txBody>
                    <a:bodyPr/>
                    <a:lstStyle/>
                    <a:p>
                      <a:endParaRPr lang="en-US" dirty="0"/>
                    </a:p>
                  </a:txBody>
                  <a:tcPr vert="vert270" anchor="ctr"/>
                </a:tc>
                <a:tc>
                  <a:txBody>
                    <a:bodyPr/>
                    <a:lstStyle/>
                    <a:p>
                      <a:pPr algn="ctr"/>
                      <a:r>
                        <a:rPr lang="en-US" sz="1400" b="1" dirty="0"/>
                        <a:t>EXPECTED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extLst>
                  <a:ext uri="{0D108BD9-81ED-4DB2-BD59-A6C34878D82A}">
                    <a16:rowId xmlns:a16="http://schemas.microsoft.com/office/drawing/2014/main" val="10003"/>
                  </a:ext>
                </a:extLst>
              </a:tr>
              <a:tr h="907620">
                <a:tc vMerge="1">
                  <a:txBody>
                    <a:bodyPr/>
                    <a:lstStyle/>
                    <a:p>
                      <a:endParaRPr lang="en-US" dirty="0"/>
                    </a:p>
                  </a:txBody>
                  <a:tcPr/>
                </a:tc>
                <a:tc>
                  <a:txBody>
                    <a:bodyPr/>
                    <a:lstStyle/>
                    <a:p>
                      <a:pPr algn="ctr"/>
                      <a:r>
                        <a:rPr lang="en-US" sz="1400" b="1" dirty="0"/>
                        <a:t>LOW</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6CDBD347-3038-87DD-D7F7-27335B514AE4}"/>
              </a:ext>
            </a:extLst>
          </p:cNvPr>
          <p:cNvGraphicFramePr>
            <a:graphicFrameLocks noGrp="1"/>
          </p:cNvGraphicFramePr>
          <p:nvPr>
            <p:extLst>
              <p:ext uri="{D42A27DB-BD31-4B8C-83A1-F6EECF244321}">
                <p14:modId xmlns:p14="http://schemas.microsoft.com/office/powerpoint/2010/main" val="1762407289"/>
              </p:ext>
            </p:extLst>
          </p:nvPr>
        </p:nvGraphicFramePr>
        <p:xfrm>
          <a:off x="87971" y="5811437"/>
          <a:ext cx="6096000" cy="101092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gridSpan="3">
                  <a:txBody>
                    <a:bodyPr/>
                    <a:lstStyle/>
                    <a:p>
                      <a:pPr algn="ctr"/>
                      <a:r>
                        <a:rPr lang="en-US" b="1" dirty="0"/>
                        <a:t>SUMMATIVE</a:t>
                      </a:r>
                      <a:r>
                        <a:rPr lang="en-US" b="1" baseline="0" dirty="0"/>
                        <a:t> TEACHER EFFECTIVENESS RATING CATEGORIES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dirty="0">
                          <a:solidFill>
                            <a:schemeClr val="tx1"/>
                          </a:solidFill>
                        </a:rPr>
                        <a:t>BELOW EXPECTATIONS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pPr algn="ctr"/>
                      <a:r>
                        <a:rPr lang="en-US" b="1" dirty="0">
                          <a:solidFill>
                            <a:srgbClr val="000000"/>
                          </a:solidFill>
                        </a:rPr>
                        <a:t>MEETS</a:t>
                      </a:r>
                      <a:r>
                        <a:rPr lang="en-US" b="1" baseline="0" dirty="0">
                          <a:solidFill>
                            <a:srgbClr val="000000"/>
                          </a:solidFill>
                        </a:rPr>
                        <a:t> EXPECTATIONS</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EXCEEDS EXPECTATIONS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2" name="Up-Down Arrow 9">
            <a:extLst>
              <a:ext uri="{FF2B5EF4-FFF2-40B4-BE49-F238E27FC236}">
                <a16:creationId xmlns:a16="http://schemas.microsoft.com/office/drawing/2014/main" id="{8D12667E-B64D-951F-22CA-B10720E3B6B5}"/>
              </a:ext>
              <a:ext uri="{C183D7F6-B498-43B3-948B-1728B52AA6E4}">
                <adec:decorative xmlns:adec="http://schemas.microsoft.com/office/drawing/2017/decorative" val="1"/>
              </a:ext>
            </a:extLst>
          </p:cNvPr>
          <p:cNvSpPr/>
          <p:nvPr/>
        </p:nvSpPr>
        <p:spPr>
          <a:xfrm rot="5400000">
            <a:off x="7652880" y="1274198"/>
            <a:ext cx="51844" cy="6122832"/>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Up-Down Arrow 7">
            <a:extLst>
              <a:ext uri="{FF2B5EF4-FFF2-40B4-BE49-F238E27FC236}">
                <a16:creationId xmlns:a16="http://schemas.microsoft.com/office/drawing/2014/main" id="{A463A761-34B2-FA69-78DF-B5ECFF1BE765}"/>
              </a:ext>
              <a:ext uri="{C183D7F6-B498-43B3-948B-1728B52AA6E4}">
                <adec:decorative xmlns:adec="http://schemas.microsoft.com/office/drawing/2017/decorative" val="1"/>
              </a:ext>
            </a:extLst>
          </p:cNvPr>
          <p:cNvSpPr/>
          <p:nvPr/>
        </p:nvSpPr>
        <p:spPr>
          <a:xfrm>
            <a:off x="8504404" y="3008694"/>
            <a:ext cx="47746" cy="2601997"/>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8052DAB-501B-27F9-772D-CF767E84B201}"/>
              </a:ext>
              <a:ext uri="{C183D7F6-B498-43B3-948B-1728B52AA6E4}">
                <adec:decorative xmlns:adec="http://schemas.microsoft.com/office/drawing/2017/decorative" val="1"/>
              </a:ext>
            </a:extLst>
          </p:cNvPr>
          <p:cNvSpPr/>
          <p:nvPr/>
        </p:nvSpPr>
        <p:spPr>
          <a:xfrm>
            <a:off x="8337613" y="4106037"/>
            <a:ext cx="381329" cy="407312"/>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84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7B76-579F-527B-6ADC-56CC86E89AD4}"/>
              </a:ext>
            </a:extLst>
          </p:cNvPr>
          <p:cNvSpPr>
            <a:spLocks noGrp="1"/>
          </p:cNvSpPr>
          <p:nvPr>
            <p:ph type="title"/>
          </p:nvPr>
        </p:nvSpPr>
        <p:spPr>
          <a:xfrm>
            <a:off x="1154954" y="973668"/>
            <a:ext cx="10412650" cy="706964"/>
          </a:xfrm>
        </p:spPr>
        <p:txBody>
          <a:bodyPr/>
          <a:lstStyle/>
          <a:p>
            <a:r>
              <a:rPr lang="en-US" dirty="0">
                <a:effectLst>
                  <a:outerShdw blurRad="38100" dist="38100" dir="2700000" algn="tl">
                    <a:srgbClr val="000000">
                      <a:alpha val="43137"/>
                    </a:srgbClr>
                  </a:outerShdw>
                </a:effectLst>
              </a:rPr>
              <a:t>Minimum Requirements vs. Model Recommendations </a:t>
            </a:r>
          </a:p>
        </p:txBody>
      </p:sp>
      <p:pic>
        <p:nvPicPr>
          <p:cNvPr id="3" name="Picture 2">
            <a:extLst>
              <a:ext uri="{FF2B5EF4-FFF2-40B4-BE49-F238E27FC236}">
                <a16:creationId xmlns:a16="http://schemas.microsoft.com/office/drawing/2014/main" id="{024FAAC0-B376-A980-7817-29149EA7F39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5633" y="2824251"/>
            <a:ext cx="4567334" cy="325803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300460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7782F1FD-7E09-8898-3C98-3A89AAB83DEC}"/>
              </a:ext>
            </a:extLst>
          </p:cNvPr>
          <p:cNvGraphicFramePr>
            <a:graphicFrameLocks noGrp="1"/>
          </p:cNvGraphicFramePr>
          <p:nvPr>
            <p:extLst>
              <p:ext uri="{D42A27DB-BD31-4B8C-83A1-F6EECF244321}">
                <p14:modId xmlns:p14="http://schemas.microsoft.com/office/powerpoint/2010/main" val="364142189"/>
              </p:ext>
            </p:extLst>
          </p:nvPr>
        </p:nvGraphicFramePr>
        <p:xfrm>
          <a:off x="87971" y="5811437"/>
          <a:ext cx="6096000" cy="101092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gridSpan="3">
                  <a:txBody>
                    <a:bodyPr/>
                    <a:lstStyle/>
                    <a:p>
                      <a:pPr algn="ctr"/>
                      <a:r>
                        <a:rPr lang="en-US" b="1" dirty="0"/>
                        <a:t>SUMMATIVE</a:t>
                      </a:r>
                      <a:r>
                        <a:rPr lang="en-US" b="1" baseline="0" dirty="0"/>
                        <a:t> TEACHER EFFECTIVENESS RATING CATEGORIES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dirty="0">
                          <a:solidFill>
                            <a:schemeClr val="tx1"/>
                          </a:solidFill>
                        </a:rPr>
                        <a:t>BELOW EXPECTATIONS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pPr algn="ctr"/>
                      <a:r>
                        <a:rPr lang="en-US" b="1" dirty="0">
                          <a:solidFill>
                            <a:schemeClr val="tx1"/>
                          </a:solidFill>
                        </a:rPr>
                        <a:t>MEETS</a:t>
                      </a:r>
                      <a:r>
                        <a:rPr lang="en-US" b="1" baseline="0" dirty="0">
                          <a:solidFill>
                            <a:schemeClr val="tx1"/>
                          </a:solidFill>
                        </a:rPr>
                        <a:t> EXPECTATIONS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EXCEEDS EXPECTATIONS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A6776877-9426-2340-5EAE-2471F392FD4C}"/>
              </a:ext>
            </a:extLst>
          </p:cNvPr>
          <p:cNvSpPr>
            <a:spLocks noGrp="1"/>
          </p:cNvSpPr>
          <p:nvPr>
            <p:ph type="title"/>
          </p:nvPr>
        </p:nvSpPr>
        <p:spPr/>
        <p:txBody>
          <a:bodyPr/>
          <a:lstStyle/>
          <a:p>
            <a:r>
              <a:rPr lang="en-US" sz="4000" i="1" dirty="0">
                <a:effectLst>
                  <a:outerShdw blurRad="38100" dist="38100" dir="2700000" algn="tl">
                    <a:srgbClr val="000000">
                      <a:alpha val="43137"/>
                    </a:srgbClr>
                  </a:outerShdw>
                </a:effectLst>
              </a:rPr>
              <a:t>Teacher A</a:t>
            </a:r>
          </a:p>
        </p:txBody>
      </p:sp>
      <p:graphicFrame>
        <p:nvGraphicFramePr>
          <p:cNvPr id="5" name="Content Placeholder 3">
            <a:extLst>
              <a:ext uri="{FF2B5EF4-FFF2-40B4-BE49-F238E27FC236}">
                <a16:creationId xmlns:a16="http://schemas.microsoft.com/office/drawing/2014/main" id="{A50B698F-74C4-2EAE-D23A-578CB8BE91EE}"/>
              </a:ext>
            </a:extLst>
          </p:cNvPr>
          <p:cNvGraphicFramePr>
            <a:graphicFrameLocks noGrp="1"/>
          </p:cNvGraphicFramePr>
          <p:nvPr>
            <p:ph idx="1"/>
            <p:extLst>
              <p:ext uri="{D42A27DB-BD31-4B8C-83A1-F6EECF244321}">
                <p14:modId xmlns:p14="http://schemas.microsoft.com/office/powerpoint/2010/main" val="2370425404"/>
              </p:ext>
            </p:extLst>
          </p:nvPr>
        </p:nvGraphicFramePr>
        <p:xfrm>
          <a:off x="2818858" y="1596986"/>
          <a:ext cx="8095321" cy="4096593"/>
        </p:xfrm>
        <a:graphic>
          <a:graphicData uri="http://schemas.openxmlformats.org/drawingml/2006/table">
            <a:tbl>
              <a:tblPr firstRow="1" bandRow="1">
                <a:tableStyleId>{2D5ABB26-0587-4C30-8999-92F81FD0307C}</a:tableStyleId>
              </a:tblPr>
              <a:tblGrid>
                <a:gridCol w="491452">
                  <a:extLst>
                    <a:ext uri="{9D8B030D-6E8A-4147-A177-3AD203B41FA5}">
                      <a16:colId xmlns:a16="http://schemas.microsoft.com/office/drawing/2014/main" val="20000"/>
                    </a:ext>
                  </a:extLst>
                </a:gridCol>
                <a:gridCol w="1180769">
                  <a:extLst>
                    <a:ext uri="{9D8B030D-6E8A-4147-A177-3AD203B41FA5}">
                      <a16:colId xmlns:a16="http://schemas.microsoft.com/office/drawing/2014/main" val="20001"/>
                    </a:ext>
                  </a:extLst>
                </a:gridCol>
                <a:gridCol w="1605775">
                  <a:extLst>
                    <a:ext uri="{9D8B030D-6E8A-4147-A177-3AD203B41FA5}">
                      <a16:colId xmlns:a16="http://schemas.microsoft.com/office/drawing/2014/main" val="20002"/>
                    </a:ext>
                  </a:extLst>
                </a:gridCol>
                <a:gridCol w="1605775">
                  <a:extLst>
                    <a:ext uri="{9D8B030D-6E8A-4147-A177-3AD203B41FA5}">
                      <a16:colId xmlns:a16="http://schemas.microsoft.com/office/drawing/2014/main" val="20003"/>
                    </a:ext>
                  </a:extLst>
                </a:gridCol>
                <a:gridCol w="1605775">
                  <a:extLst>
                    <a:ext uri="{9D8B030D-6E8A-4147-A177-3AD203B41FA5}">
                      <a16:colId xmlns:a16="http://schemas.microsoft.com/office/drawing/2014/main" val="20004"/>
                    </a:ext>
                  </a:extLst>
                </a:gridCol>
                <a:gridCol w="1605775">
                  <a:extLst>
                    <a:ext uri="{9D8B030D-6E8A-4147-A177-3AD203B41FA5}">
                      <a16:colId xmlns:a16="http://schemas.microsoft.com/office/drawing/2014/main" val="20005"/>
                    </a:ext>
                  </a:extLst>
                </a:gridCol>
              </a:tblGrid>
              <a:tr h="521108">
                <a:tc>
                  <a:txBody>
                    <a:bodyPr/>
                    <a:lstStyle/>
                    <a:p>
                      <a:endParaRPr lang="en-US" dirty="0"/>
                    </a:p>
                  </a:txBody>
                  <a:tcPr>
                    <a:noFill/>
                  </a:tcPr>
                </a:tc>
                <a:tc>
                  <a:txBody>
                    <a:bodyPr/>
                    <a:lstStyle/>
                    <a:p>
                      <a:endParaRPr lang="en-US" dirty="0"/>
                    </a:p>
                  </a:txBody>
                  <a:tcPr>
                    <a:lnR w="12700" cap="flat" cmpd="sng" algn="ctr">
                      <a:solidFill>
                        <a:scrgbClr r="0" g="0" b="0"/>
                      </a:solidFill>
                      <a:prstDash val="solid"/>
                      <a:round/>
                      <a:headEnd type="none" w="med" len="med"/>
                      <a:tailEnd type="none" w="med" len="med"/>
                    </a:lnR>
                    <a:noFill/>
                  </a:tcPr>
                </a:tc>
                <a:tc gridSpan="4">
                  <a:txBody>
                    <a:bodyPr/>
                    <a:lstStyle/>
                    <a:p>
                      <a:pPr algn="ctr"/>
                      <a:r>
                        <a:rPr lang="en-US" sz="2400" dirty="0"/>
                        <a:t>PROFESSIONAL</a:t>
                      </a:r>
                      <a:r>
                        <a:rPr lang="en-US" sz="2400" baseline="0" dirty="0"/>
                        <a:t> PRACTICE RATING</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42637">
                <a:tc>
                  <a:txBody>
                    <a:bodyPr/>
                    <a:lstStyle/>
                    <a:p>
                      <a:pPr algn="ctr"/>
                      <a:endParaRPr lang="en-US" sz="2400" dirty="0"/>
                    </a:p>
                  </a:txBody>
                  <a:tcPr vert="vert270" anchor="ctr">
                    <a:lnB w="12700" cap="flat" cmpd="sng" algn="ctr">
                      <a:solidFill>
                        <a:scrgbClr r="0" g="0" b="0"/>
                      </a:solidFill>
                      <a:prstDash val="solid"/>
                      <a:round/>
                      <a:headEnd type="none" w="med" len="med"/>
                      <a:tailEnd type="none" w="med" len="med"/>
                    </a:lnB>
                    <a:noFill/>
                  </a:tcPr>
                </a:tc>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algn="ctr"/>
                      <a:r>
                        <a:rPr lang="en-US" sz="1400" b="1" dirty="0"/>
                        <a:t>UNSATISFACTORY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400" b="1" dirty="0"/>
                        <a:t>BASIC</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400" b="1" dirty="0"/>
                        <a:t>PROFICIENT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400" b="1" dirty="0"/>
                        <a:t>DISTINGUISHED</a:t>
                      </a:r>
                      <a:r>
                        <a:rPr lang="en-US" sz="1400" b="1" baseline="0" dirty="0"/>
                        <a:t> </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62614">
                <a:tc rowSpan="3">
                  <a:txBody>
                    <a:bodyPr/>
                    <a:lstStyle/>
                    <a:p>
                      <a:pPr algn="ctr"/>
                      <a:r>
                        <a:rPr lang="en-US" dirty="0"/>
                        <a:t>STUDENT GROWTH RATING</a:t>
                      </a:r>
                    </a:p>
                  </a:txBody>
                  <a:tcPr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a:t>HIGH</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extLst>
                  <a:ext uri="{0D108BD9-81ED-4DB2-BD59-A6C34878D82A}">
                    <a16:rowId xmlns:a16="http://schemas.microsoft.com/office/drawing/2014/main" val="10002"/>
                  </a:ext>
                </a:extLst>
              </a:tr>
              <a:tr h="962614">
                <a:tc vMerge="1">
                  <a:txBody>
                    <a:bodyPr/>
                    <a:lstStyle/>
                    <a:p>
                      <a:endParaRPr lang="en-US" dirty="0"/>
                    </a:p>
                  </a:txBody>
                  <a:tcPr vert="vert270" anchor="ctr"/>
                </a:tc>
                <a:tc>
                  <a:txBody>
                    <a:bodyPr/>
                    <a:lstStyle/>
                    <a:p>
                      <a:pPr algn="ctr"/>
                      <a:r>
                        <a:rPr lang="en-US" sz="1400" b="1" dirty="0"/>
                        <a:t>EXPECTED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extLst>
                  <a:ext uri="{0D108BD9-81ED-4DB2-BD59-A6C34878D82A}">
                    <a16:rowId xmlns:a16="http://schemas.microsoft.com/office/drawing/2014/main" val="10003"/>
                  </a:ext>
                </a:extLst>
              </a:tr>
              <a:tr h="907620">
                <a:tc vMerge="1">
                  <a:txBody>
                    <a:bodyPr/>
                    <a:lstStyle/>
                    <a:p>
                      <a:endParaRPr lang="en-US" dirty="0"/>
                    </a:p>
                  </a:txBody>
                  <a:tcPr/>
                </a:tc>
                <a:tc>
                  <a:txBody>
                    <a:bodyPr/>
                    <a:lstStyle/>
                    <a:p>
                      <a:pPr algn="ctr"/>
                      <a:r>
                        <a:rPr lang="en-US" sz="1400" b="1" dirty="0"/>
                        <a:t>LOW</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extLst>
                  <a:ext uri="{0D108BD9-81ED-4DB2-BD59-A6C34878D82A}">
                    <a16:rowId xmlns:a16="http://schemas.microsoft.com/office/drawing/2014/main" val="10004"/>
                  </a:ext>
                </a:extLst>
              </a:tr>
            </a:tbl>
          </a:graphicData>
        </a:graphic>
      </p:graphicFrame>
      <p:sp>
        <p:nvSpPr>
          <p:cNvPr id="3" name="Oval 2">
            <a:extLst>
              <a:ext uri="{FF2B5EF4-FFF2-40B4-BE49-F238E27FC236}">
                <a16:creationId xmlns:a16="http://schemas.microsoft.com/office/drawing/2014/main" id="{3A839A80-E3DB-3654-9D87-5E9DBA0678BF}"/>
              </a:ext>
              <a:ext uri="{C183D7F6-B498-43B3-948B-1728B52AA6E4}">
                <adec:decorative xmlns:adec="http://schemas.microsoft.com/office/drawing/2017/decorative" val="1"/>
              </a:ext>
            </a:extLst>
          </p:cNvPr>
          <p:cNvSpPr/>
          <p:nvPr/>
        </p:nvSpPr>
        <p:spPr>
          <a:xfrm>
            <a:off x="3135971" y="3822130"/>
            <a:ext cx="1513490" cy="80017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9280E95-64C8-0DCA-23AC-8B167E50E20A}"/>
              </a:ext>
              <a:ext uri="{C183D7F6-B498-43B3-948B-1728B52AA6E4}">
                <adec:decorative xmlns:adec="http://schemas.microsoft.com/office/drawing/2017/decorative" val="1"/>
              </a:ext>
            </a:extLst>
          </p:cNvPr>
          <p:cNvSpPr/>
          <p:nvPr/>
        </p:nvSpPr>
        <p:spPr>
          <a:xfrm>
            <a:off x="7747659" y="2067330"/>
            <a:ext cx="1513490" cy="80017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727CCF4-9885-B571-3CD6-F79A3871CC8A}"/>
              </a:ext>
              <a:ext uri="{C183D7F6-B498-43B3-948B-1728B52AA6E4}">
                <adec:decorative xmlns:adec="http://schemas.microsoft.com/office/drawing/2017/decorative" val="1"/>
              </a:ext>
            </a:extLst>
          </p:cNvPr>
          <p:cNvSpPr/>
          <p:nvPr/>
        </p:nvSpPr>
        <p:spPr>
          <a:xfrm>
            <a:off x="2345341" y="6140043"/>
            <a:ext cx="1513490" cy="80017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5-Point Star 15">
            <a:extLst>
              <a:ext uri="{FF2B5EF4-FFF2-40B4-BE49-F238E27FC236}">
                <a16:creationId xmlns:a16="http://schemas.microsoft.com/office/drawing/2014/main" id="{71AB61ED-51A2-25A7-72DE-F1AD0C26E88A}"/>
              </a:ext>
              <a:ext uri="{C183D7F6-B498-43B3-948B-1728B52AA6E4}">
                <adec:decorative xmlns:adec="http://schemas.microsoft.com/office/drawing/2017/decorative" val="1"/>
              </a:ext>
            </a:extLst>
          </p:cNvPr>
          <p:cNvSpPr/>
          <p:nvPr/>
        </p:nvSpPr>
        <p:spPr>
          <a:xfrm>
            <a:off x="8199968" y="4065548"/>
            <a:ext cx="608872" cy="487062"/>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C8940A3-B62E-3F2B-CAE1-B581A9318F60}"/>
              </a:ext>
              <a:ext uri="{C183D7F6-B498-43B3-948B-1728B52AA6E4}">
                <adec:decorative xmlns:adec="http://schemas.microsoft.com/office/drawing/2017/decorative" val="1"/>
              </a:ext>
            </a:extLst>
          </p:cNvPr>
          <p:cNvCxnSpPr/>
          <p:nvPr/>
        </p:nvCxnSpPr>
        <p:spPr>
          <a:xfrm>
            <a:off x="8504404" y="2770471"/>
            <a:ext cx="0" cy="1269839"/>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22CC9CE-755D-EBC3-D846-0F8B170B8ED6}"/>
              </a:ext>
              <a:ext uri="{C183D7F6-B498-43B3-948B-1728B52AA6E4}">
                <adec:decorative xmlns:adec="http://schemas.microsoft.com/office/drawing/2017/decorative" val="1"/>
              </a:ext>
            </a:extLst>
          </p:cNvPr>
          <p:cNvCxnSpPr/>
          <p:nvPr/>
        </p:nvCxnSpPr>
        <p:spPr>
          <a:xfrm>
            <a:off x="4533897" y="4309079"/>
            <a:ext cx="3666071"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307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6877-9426-2340-5EAE-2471F392FD4C}"/>
              </a:ext>
            </a:extLst>
          </p:cNvPr>
          <p:cNvSpPr>
            <a:spLocks noGrp="1"/>
          </p:cNvSpPr>
          <p:nvPr>
            <p:ph type="title"/>
          </p:nvPr>
        </p:nvSpPr>
        <p:spPr/>
        <p:txBody>
          <a:bodyPr/>
          <a:lstStyle/>
          <a:p>
            <a:r>
              <a:rPr lang="en-US" sz="4000" dirty="0">
                <a:effectLst>
                  <a:outerShdw blurRad="38100" dist="38100" dir="2700000" algn="tl">
                    <a:srgbClr val="000000">
                      <a:alpha val="43137"/>
                    </a:srgbClr>
                  </a:outerShdw>
                </a:effectLst>
              </a:rPr>
              <a:t>Scoring Matrix </a:t>
            </a:r>
          </a:p>
        </p:txBody>
      </p:sp>
      <p:pic>
        <p:nvPicPr>
          <p:cNvPr id="12" name="Content Placeholder 3" descr="Summative Scoring Matrix&#10;Professional Practice Rating &#10;Unsatisfactory, Basic, Proficient, Distinguished&#10;Student Growth Rating&#10;High, Expected, Low&#10;Summative Teacher Effectiveness Rating Categories&#10;Below expectations, Meets expectations, or exceed expectations &#10;Areas of judgement rating subject to review ">
            <a:extLst>
              <a:ext uri="{FF2B5EF4-FFF2-40B4-BE49-F238E27FC236}">
                <a16:creationId xmlns:a16="http://schemas.microsoft.com/office/drawing/2014/main" id="{E344948A-AA06-5218-5045-9703EB5B2F9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9515" r="-9515"/>
          <a:stretch>
            <a:fillRect/>
          </a:stretch>
        </p:blipFill>
        <p:spPr>
          <a:xfrm>
            <a:off x="2495474" y="1837059"/>
            <a:ext cx="7488868" cy="4637287"/>
          </a:xfrm>
        </p:spPr>
      </p:pic>
      <p:sp>
        <p:nvSpPr>
          <p:cNvPr id="13" name="Left Arrow 4">
            <a:extLst>
              <a:ext uri="{FF2B5EF4-FFF2-40B4-BE49-F238E27FC236}">
                <a16:creationId xmlns:a16="http://schemas.microsoft.com/office/drawing/2014/main" id="{86F00A77-9BC0-4F09-04DF-DE5C36215167}"/>
              </a:ext>
              <a:ext uri="{C183D7F6-B498-43B3-948B-1728B52AA6E4}">
                <adec:decorative xmlns:adec="http://schemas.microsoft.com/office/drawing/2017/decorative" val="1"/>
              </a:ext>
            </a:extLst>
          </p:cNvPr>
          <p:cNvSpPr/>
          <p:nvPr/>
        </p:nvSpPr>
        <p:spPr>
          <a:xfrm>
            <a:off x="8803005" y="4641408"/>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5784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6877-9426-2340-5EAE-2471F392FD4C}"/>
              </a:ext>
            </a:extLst>
          </p:cNvPr>
          <p:cNvSpPr>
            <a:spLocks noGrp="1"/>
          </p:cNvSpPr>
          <p:nvPr>
            <p:ph type="title"/>
          </p:nvPr>
        </p:nvSpPr>
        <p:spPr/>
        <p:txBody>
          <a:bodyPr/>
          <a:lstStyle/>
          <a:p>
            <a:r>
              <a:rPr lang="en-US" sz="4000" i="1" dirty="0">
                <a:effectLst>
                  <a:outerShdw blurRad="38100" dist="38100" dir="2700000" algn="tl">
                    <a:srgbClr val="000000">
                      <a:alpha val="43137"/>
                    </a:srgbClr>
                  </a:outerShdw>
                </a:effectLst>
              </a:rPr>
              <a:t>Teacher B</a:t>
            </a:r>
          </a:p>
        </p:txBody>
      </p:sp>
      <p:pic>
        <p:nvPicPr>
          <p:cNvPr id="12" name="Content Placeholder 3" descr="Summative Scoring Matrix&#10;Professional Practice Rating &#10;Unsatisfactory, Basic, Proficient, Distinguished&#10;Student Growth Rating&#10;High, Expected, Low&#10;Summative Teacher Effectiveness Rating Categories&#10;Below expectations, Meets expectations, or exceed expectations &#10;Areas of judgement rating subject to review ">
            <a:extLst>
              <a:ext uri="{FF2B5EF4-FFF2-40B4-BE49-F238E27FC236}">
                <a16:creationId xmlns:a16="http://schemas.microsoft.com/office/drawing/2014/main" id="{E344948A-AA06-5218-5045-9703EB5B2F9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9515" r="-9515"/>
          <a:stretch>
            <a:fillRect/>
          </a:stretch>
        </p:blipFill>
        <p:spPr>
          <a:xfrm>
            <a:off x="2495474" y="1837059"/>
            <a:ext cx="7488868" cy="4637287"/>
          </a:xfrm>
        </p:spPr>
      </p:pic>
      <p:sp>
        <p:nvSpPr>
          <p:cNvPr id="3" name="Oval 2">
            <a:extLst>
              <a:ext uri="{FF2B5EF4-FFF2-40B4-BE49-F238E27FC236}">
                <a16:creationId xmlns:a16="http://schemas.microsoft.com/office/drawing/2014/main" id="{BCCD7D01-0945-983B-04ED-AA44663AFE13}"/>
              </a:ext>
              <a:ext uri="{C183D7F6-B498-43B3-948B-1728B52AA6E4}">
                <adec:decorative xmlns:adec="http://schemas.microsoft.com/office/drawing/2017/decorative" val="1"/>
              </a:ext>
            </a:extLst>
          </p:cNvPr>
          <p:cNvSpPr/>
          <p:nvPr/>
        </p:nvSpPr>
        <p:spPr>
          <a:xfrm>
            <a:off x="3856777" y="3256984"/>
            <a:ext cx="551668" cy="34403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AEA6A9B-35B1-7C9A-4E8B-9052D52A3FF6}"/>
              </a:ext>
              <a:ext uri="{C183D7F6-B498-43B3-948B-1728B52AA6E4}">
                <adec:decorative xmlns:adec="http://schemas.microsoft.com/office/drawing/2017/decorative" val="1"/>
              </a:ext>
            </a:extLst>
          </p:cNvPr>
          <p:cNvSpPr/>
          <p:nvPr/>
        </p:nvSpPr>
        <p:spPr>
          <a:xfrm>
            <a:off x="4508790" y="2553077"/>
            <a:ext cx="1131519" cy="559051"/>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4EF3B2D-5FC6-6E75-5ED6-4C32CE2B1F23}"/>
              </a:ext>
              <a:ext uri="{C183D7F6-B498-43B3-948B-1728B52AA6E4}">
                <adec:decorative xmlns:adec="http://schemas.microsoft.com/office/drawing/2017/decorative" val="1"/>
              </a:ext>
            </a:extLst>
          </p:cNvPr>
          <p:cNvSpPr/>
          <p:nvPr/>
        </p:nvSpPr>
        <p:spPr>
          <a:xfrm>
            <a:off x="4725910" y="5764677"/>
            <a:ext cx="1288326" cy="62706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3898999-F010-F5CA-BC29-6D2535D291C2}"/>
              </a:ext>
            </a:extLst>
          </p:cNvPr>
          <p:cNvSpPr txBox="1"/>
          <p:nvPr/>
        </p:nvSpPr>
        <p:spPr>
          <a:xfrm>
            <a:off x="4508789" y="3090446"/>
            <a:ext cx="1131519" cy="677108"/>
          </a:xfrm>
          <a:prstGeom prst="rect">
            <a:avLst/>
          </a:prstGeom>
          <a:solidFill>
            <a:srgbClr val="000090"/>
          </a:solidFill>
        </p:spPr>
        <p:txBody>
          <a:bodyPr wrap="square" rtlCol="0">
            <a:spAutoFit/>
          </a:bodyPr>
          <a:lstStyle/>
          <a:p>
            <a:pPr algn="ctr"/>
            <a:r>
              <a:rPr lang="en-US" sz="1600" dirty="0">
                <a:solidFill>
                  <a:schemeClr val="bg1"/>
                </a:solidFill>
              </a:rPr>
              <a:t>Judgment</a:t>
            </a:r>
          </a:p>
          <a:p>
            <a:pPr algn="ctr"/>
            <a:r>
              <a:rPr lang="en-US" sz="1050" dirty="0">
                <a:solidFill>
                  <a:schemeClr val="bg1"/>
                </a:solidFill>
              </a:rPr>
              <a:t>Rating Subject </a:t>
            </a:r>
          </a:p>
          <a:p>
            <a:pPr algn="ctr"/>
            <a:r>
              <a:rPr lang="en-US" sz="1050" dirty="0">
                <a:solidFill>
                  <a:schemeClr val="bg1"/>
                </a:solidFill>
              </a:rPr>
              <a:t>To Review</a:t>
            </a:r>
          </a:p>
        </p:txBody>
      </p:sp>
    </p:spTree>
    <p:extLst>
      <p:ext uri="{BB962C8B-B14F-4D97-AF65-F5344CB8AC3E}">
        <p14:creationId xmlns:p14="http://schemas.microsoft.com/office/powerpoint/2010/main" val="289710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6877-9426-2340-5EAE-2471F392FD4C}"/>
              </a:ext>
            </a:extLst>
          </p:cNvPr>
          <p:cNvSpPr>
            <a:spLocks noGrp="1"/>
          </p:cNvSpPr>
          <p:nvPr>
            <p:ph type="title"/>
          </p:nvPr>
        </p:nvSpPr>
        <p:spPr/>
        <p:txBody>
          <a:bodyPr/>
          <a:lstStyle/>
          <a:p>
            <a:r>
              <a:rPr lang="en-US" sz="4000" i="1" dirty="0">
                <a:effectLst>
                  <a:outerShdw blurRad="38100" dist="38100" dir="2700000" algn="tl">
                    <a:srgbClr val="000000">
                      <a:alpha val="43137"/>
                    </a:srgbClr>
                  </a:outerShdw>
                </a:effectLst>
              </a:rPr>
              <a:t>Teacher C</a:t>
            </a:r>
          </a:p>
        </p:txBody>
      </p:sp>
      <p:pic>
        <p:nvPicPr>
          <p:cNvPr id="12" name="Content Placeholder 3" descr="Summative Scoring Matrix&#10;Professional Practice Rating &#10;Unsatisfactory, Basic, Proficient, Distinguished&#10;Student Growth Rating&#10;High, Expected, Low&#10;Summative Teacher Effectiveness Rating Categories&#10;Below expectations, Meets expectations, or exceed expectations &#10;Areas of judgement rating subject to review ">
            <a:extLst>
              <a:ext uri="{FF2B5EF4-FFF2-40B4-BE49-F238E27FC236}">
                <a16:creationId xmlns:a16="http://schemas.microsoft.com/office/drawing/2014/main" id="{E344948A-AA06-5218-5045-9703EB5B2F9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9515" r="-9515"/>
          <a:stretch>
            <a:fillRect/>
          </a:stretch>
        </p:blipFill>
        <p:spPr>
          <a:xfrm>
            <a:off x="2495474" y="1837059"/>
            <a:ext cx="7488868" cy="4637287"/>
          </a:xfrm>
        </p:spPr>
      </p:pic>
      <p:sp>
        <p:nvSpPr>
          <p:cNvPr id="13" name="Left Arrow 4">
            <a:extLst>
              <a:ext uri="{FF2B5EF4-FFF2-40B4-BE49-F238E27FC236}">
                <a16:creationId xmlns:a16="http://schemas.microsoft.com/office/drawing/2014/main" id="{86F00A77-9BC0-4F09-04DF-DE5C36215167}"/>
              </a:ext>
              <a:ext uri="{C183D7F6-B498-43B3-948B-1728B52AA6E4}">
                <adec:decorative xmlns:adec="http://schemas.microsoft.com/office/drawing/2017/decorative" val="1"/>
              </a:ext>
            </a:extLst>
          </p:cNvPr>
          <p:cNvSpPr/>
          <p:nvPr/>
        </p:nvSpPr>
        <p:spPr>
          <a:xfrm>
            <a:off x="8803005" y="4641408"/>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CCD7D01-0945-983B-04ED-AA44663AFE13}"/>
              </a:ext>
              <a:ext uri="{C183D7F6-B498-43B3-948B-1728B52AA6E4}">
                <adec:decorative xmlns:adec="http://schemas.microsoft.com/office/drawing/2017/decorative" val="1"/>
              </a:ext>
            </a:extLst>
          </p:cNvPr>
          <p:cNvSpPr/>
          <p:nvPr/>
        </p:nvSpPr>
        <p:spPr>
          <a:xfrm>
            <a:off x="3802456" y="4711708"/>
            <a:ext cx="551668" cy="34403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AEA6A9B-35B1-7C9A-4E8B-9052D52A3FF6}"/>
              </a:ext>
              <a:ext uri="{C183D7F6-B498-43B3-948B-1728B52AA6E4}">
                <adec:decorative xmlns:adec="http://schemas.microsoft.com/office/drawing/2017/decorative" val="1"/>
              </a:ext>
            </a:extLst>
          </p:cNvPr>
          <p:cNvSpPr/>
          <p:nvPr/>
        </p:nvSpPr>
        <p:spPr>
          <a:xfrm>
            <a:off x="7671486" y="2583944"/>
            <a:ext cx="1131519" cy="559051"/>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4EF3B2D-5FC6-6E75-5ED6-4C32CE2B1F23}"/>
              </a:ext>
              <a:ext uri="{C183D7F6-B498-43B3-948B-1728B52AA6E4}">
                <adec:decorative xmlns:adec="http://schemas.microsoft.com/office/drawing/2017/decorative" val="1"/>
              </a:ext>
            </a:extLst>
          </p:cNvPr>
          <p:cNvSpPr/>
          <p:nvPr/>
        </p:nvSpPr>
        <p:spPr>
          <a:xfrm>
            <a:off x="4725910" y="5764677"/>
            <a:ext cx="1288326" cy="62706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3898999-F010-F5CA-BC29-6D2535D291C2}"/>
              </a:ext>
            </a:extLst>
          </p:cNvPr>
          <p:cNvSpPr txBox="1"/>
          <p:nvPr/>
        </p:nvSpPr>
        <p:spPr>
          <a:xfrm>
            <a:off x="7740876" y="4545170"/>
            <a:ext cx="1131519" cy="677108"/>
          </a:xfrm>
          <a:prstGeom prst="rect">
            <a:avLst/>
          </a:prstGeom>
          <a:solidFill>
            <a:srgbClr val="000090"/>
          </a:solidFill>
        </p:spPr>
        <p:txBody>
          <a:bodyPr wrap="square" rtlCol="0">
            <a:spAutoFit/>
          </a:bodyPr>
          <a:lstStyle/>
          <a:p>
            <a:pPr algn="ctr"/>
            <a:r>
              <a:rPr lang="en-US" sz="1600" dirty="0">
                <a:solidFill>
                  <a:schemeClr val="bg1"/>
                </a:solidFill>
              </a:rPr>
              <a:t>Judgment</a:t>
            </a:r>
          </a:p>
          <a:p>
            <a:pPr algn="ctr"/>
            <a:r>
              <a:rPr lang="en-US" sz="1050" dirty="0">
                <a:solidFill>
                  <a:schemeClr val="bg1"/>
                </a:solidFill>
              </a:rPr>
              <a:t>Rating Subject </a:t>
            </a:r>
          </a:p>
          <a:p>
            <a:pPr algn="ctr"/>
            <a:r>
              <a:rPr lang="en-US" sz="1050" dirty="0">
                <a:solidFill>
                  <a:schemeClr val="bg1"/>
                </a:solidFill>
              </a:rPr>
              <a:t>To Review</a:t>
            </a:r>
          </a:p>
        </p:txBody>
      </p:sp>
      <p:cxnSp>
        <p:nvCxnSpPr>
          <p:cNvPr id="7" name="Straight Arrow Connector 6">
            <a:extLst>
              <a:ext uri="{FF2B5EF4-FFF2-40B4-BE49-F238E27FC236}">
                <a16:creationId xmlns:a16="http://schemas.microsoft.com/office/drawing/2014/main" id="{D86E5B05-820F-FAAC-F79B-1EE49243C12F}"/>
              </a:ext>
              <a:ext uri="{C183D7F6-B498-43B3-948B-1728B52AA6E4}">
                <adec:decorative xmlns:adec="http://schemas.microsoft.com/office/drawing/2017/decorative" val="1"/>
              </a:ext>
            </a:extLst>
          </p:cNvPr>
          <p:cNvCxnSpPr>
            <a:cxnSpLocks/>
          </p:cNvCxnSpPr>
          <p:nvPr/>
        </p:nvCxnSpPr>
        <p:spPr>
          <a:xfrm>
            <a:off x="8267764" y="2995711"/>
            <a:ext cx="38871" cy="164569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C8597924-9A15-2D8B-BB3F-7BA598250C36}"/>
              </a:ext>
              <a:ext uri="{C183D7F6-B498-43B3-948B-1728B52AA6E4}">
                <adec:decorative xmlns:adec="http://schemas.microsoft.com/office/drawing/2017/decorative" val="1"/>
              </a:ext>
            </a:extLst>
          </p:cNvPr>
          <p:cNvCxnSpPr>
            <a:cxnSpLocks/>
          </p:cNvCxnSpPr>
          <p:nvPr/>
        </p:nvCxnSpPr>
        <p:spPr>
          <a:xfrm>
            <a:off x="4354124" y="4883724"/>
            <a:ext cx="3522391"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177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termining Teacher Effectiveness&#10;Using multiple measures of professional practice and student growth.&#10;South Dakota State Teaching Standards (Danielson Framework) and Student Growth&#10;Domain 1 - Planning &amp; Preparation&#10;Domain 2 - Classroom Environment&#10;Domain 3 - Instruction&#10;Doman 4 - Professional Responsibilities&#10;&#10;SLOs - State Assessments (if assigned to a state-tested grade or subject), District Assessments, Evaluator-approved Assessments &#10;Classroom Observations and Artifacts Gathered by Teachers, Components from Each of the 4 Domains, and At Least 8 Components Chosen Based on District or School Priorities is the recommendation - Professional Practice Rating and the Growth Rating provide the Summative Rating Matrix - Professional Oversight: is the rating fair and accurate based on the evidence and data shared by the teacher? Differentiated Performance Categories - Below Expectations, Meets Expectations, and Exceeds Expectations ">
            <a:extLst>
              <a:ext uri="{FF2B5EF4-FFF2-40B4-BE49-F238E27FC236}">
                <a16:creationId xmlns:a16="http://schemas.microsoft.com/office/drawing/2014/main" id="{8B033583-EE96-B313-60C1-459ED97AF984}"/>
              </a:ext>
            </a:extLst>
          </p:cNvPr>
          <p:cNvPicPr>
            <a:picLocks noChangeAspect="1"/>
          </p:cNvPicPr>
          <p:nvPr/>
        </p:nvPicPr>
        <p:blipFill>
          <a:blip r:embed="rId3"/>
          <a:stretch>
            <a:fillRect/>
          </a:stretch>
        </p:blipFill>
        <p:spPr>
          <a:xfrm>
            <a:off x="2655724" y="788754"/>
            <a:ext cx="6880551" cy="5665720"/>
          </a:xfrm>
          <a:prstGeom prst="rect">
            <a:avLst/>
          </a:prstGeom>
        </p:spPr>
      </p:pic>
      <p:sp>
        <p:nvSpPr>
          <p:cNvPr id="2" name="Title 1">
            <a:extLst>
              <a:ext uri="{FF2B5EF4-FFF2-40B4-BE49-F238E27FC236}">
                <a16:creationId xmlns:a16="http://schemas.microsoft.com/office/drawing/2014/main" id="{F4B8A5D5-E842-93D0-FA09-365CC986300E}"/>
              </a:ext>
            </a:extLst>
          </p:cNvPr>
          <p:cNvSpPr>
            <a:spLocks noGrp="1"/>
          </p:cNvSpPr>
          <p:nvPr>
            <p:ph type="title"/>
          </p:nvPr>
        </p:nvSpPr>
        <p:spPr>
          <a:xfrm>
            <a:off x="1154954" y="-706964"/>
            <a:ext cx="8761413" cy="706964"/>
          </a:xfrm>
        </p:spPr>
        <p:txBody>
          <a:bodyPr vert="horz" lIns="91440" tIns="45720" rIns="91440" bIns="45720" rtlCol="0" anchor="b">
            <a:noAutofit/>
          </a:bodyPr>
          <a:lstStyle/>
          <a:p>
            <a:r>
              <a:rPr lang="en-US" dirty="0"/>
              <a:t>Concluding graphic</a:t>
            </a:r>
          </a:p>
        </p:txBody>
      </p:sp>
    </p:spTree>
    <p:extLst>
      <p:ext uri="{BB962C8B-B14F-4D97-AF65-F5344CB8AC3E}">
        <p14:creationId xmlns:p14="http://schemas.microsoft.com/office/powerpoint/2010/main" val="745113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7B76-579F-527B-6ADC-56CC86E89AD4}"/>
              </a:ext>
            </a:extLst>
          </p:cNvPr>
          <p:cNvSpPr>
            <a:spLocks noGrp="1"/>
          </p:cNvSpPr>
          <p:nvPr>
            <p:ph type="title"/>
          </p:nvPr>
        </p:nvSpPr>
        <p:spPr>
          <a:xfrm>
            <a:off x="1154954" y="973668"/>
            <a:ext cx="10412650" cy="706964"/>
          </a:xfrm>
        </p:spPr>
        <p:txBody>
          <a:bodyPr/>
          <a:lstStyle/>
          <a:p>
            <a:r>
              <a:rPr lang="en-US" dirty="0">
                <a:effectLst>
                  <a:outerShdw blurRad="38100" dist="38100" dir="2700000" algn="tl">
                    <a:srgbClr val="000000">
                      <a:alpha val="43137"/>
                    </a:srgbClr>
                  </a:outerShdw>
                </a:effectLst>
              </a:rPr>
              <a:t>Minimum Requirements vs. Model Recommendations </a:t>
            </a:r>
          </a:p>
        </p:txBody>
      </p:sp>
      <p:pic>
        <p:nvPicPr>
          <p:cNvPr id="4" name="Content Placeholder 4" descr="Comparison of State Teacher Effectiveness Requirements to Model&#10;Teacher Effectiveness &#10;Professional Standards &#10;Minimum Requirements&#10;South Dakota Framework for Teaching (2013 Charlotte Danielson Framework for Teaching)&#10;Must use a minimum of one component from each of the four domains&#10;School districts wanting to use other teaching performance standards have the flexibility to crosswalk their standards to the South Dakota Framework for Teaching using forms provided by the SD DOE.&#10;&#10;Model Recommendations&#10;South Dakota Framework for Teaching  (2013 Charlotte Danielson Framework for Teaching)&#10;Evaluating teachers based on all 22 components is the goal. However, the recommendation is to begin with a minimum of eight components, including at least one from each domain.&#10;&#10;&#10;">
            <a:extLst>
              <a:ext uri="{FF2B5EF4-FFF2-40B4-BE49-F238E27FC236}">
                <a16:creationId xmlns:a16="http://schemas.microsoft.com/office/drawing/2014/main" id="{4FF0ED62-DCE2-CF9D-204A-515A4D69CB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3535" y="2017763"/>
            <a:ext cx="7284930" cy="4091380"/>
          </a:xfr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41125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7B76-579F-527B-6ADC-56CC86E89AD4}"/>
              </a:ext>
            </a:extLst>
          </p:cNvPr>
          <p:cNvSpPr>
            <a:spLocks noGrp="1"/>
          </p:cNvSpPr>
          <p:nvPr>
            <p:ph type="title"/>
          </p:nvPr>
        </p:nvSpPr>
        <p:spPr>
          <a:xfrm>
            <a:off x="1154954" y="973668"/>
            <a:ext cx="10412650" cy="706964"/>
          </a:xfrm>
        </p:spPr>
        <p:txBody>
          <a:bodyPr/>
          <a:lstStyle/>
          <a:p>
            <a:r>
              <a:rPr lang="en-US" dirty="0">
                <a:effectLst>
                  <a:outerShdw blurRad="38100" dist="38100" dir="2700000" algn="tl">
                    <a:srgbClr val="000000">
                      <a:alpha val="43137"/>
                    </a:srgbClr>
                  </a:outerShdw>
                </a:effectLst>
              </a:rPr>
              <a:t>Minimum Requirements vs. Model Recommendations </a:t>
            </a:r>
          </a:p>
        </p:txBody>
      </p:sp>
      <p:pic>
        <p:nvPicPr>
          <p:cNvPr id="6" name="Content Placeholder 4" descr="Professional Practice Rating&#10;Using at least one component from each of the four domains of the South Dakota Framework for Teaching, assign a rating to a teacher&#10;This is the minimum requirement&#10;&#10;The model recommendations are as follows:&#10;Use standards-based rubrics to evaluate performance&#10;Identify procedures to assess teacher performance relative to non-observable and observable teaching standards&#10;Assign point values to component- level performance&#10;Calculate an average score for all components evaluated&#10;Determine a method to assign a Professional Practice Rating (Unsatisfactory, Basic, Proficient, Distinguished) ">
            <a:extLst>
              <a:ext uri="{FF2B5EF4-FFF2-40B4-BE49-F238E27FC236}">
                <a16:creationId xmlns:a16="http://schemas.microsoft.com/office/drawing/2014/main" id="{A31749FF-69B8-CC41-D925-7ED865D78342}"/>
              </a:ext>
            </a:extLst>
          </p:cNvPr>
          <p:cNvPicPr>
            <a:picLocks noGrp="1" noChangeAspect="1"/>
          </p:cNvPicPr>
          <p:nvPr>
            <p:ph idx="1"/>
          </p:nvPr>
        </p:nvPicPr>
        <p:blipFill rotWithShape="1">
          <a:blip r:embed="rId3"/>
          <a:srcRect t="784"/>
          <a:stretch/>
        </p:blipFill>
        <p:spPr>
          <a:xfrm>
            <a:off x="2439339" y="2515765"/>
            <a:ext cx="7313322" cy="3571812"/>
          </a:xfr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72D843D5-81D7-FFB6-49DC-757484701981}"/>
              </a:ext>
            </a:extLst>
          </p:cNvPr>
          <p:cNvSpPr txBox="1"/>
          <p:nvPr/>
        </p:nvSpPr>
        <p:spPr>
          <a:xfrm>
            <a:off x="4625265" y="2515765"/>
            <a:ext cx="5127395" cy="276999"/>
          </a:xfrm>
          <a:prstGeom prst="rect">
            <a:avLst/>
          </a:prstGeom>
          <a:noFill/>
        </p:spPr>
        <p:txBody>
          <a:bodyPr wrap="square" rtlCol="0">
            <a:spAutoFit/>
          </a:bodyPr>
          <a:lstStyle/>
          <a:p>
            <a:r>
              <a:rPr lang="en-US" sz="1200" b="1" dirty="0">
                <a:solidFill>
                  <a:schemeClr val="bg1"/>
                </a:solidFill>
              </a:rPr>
              <a:t>MINIMUM REQIUIREMENTS		              MODEL RECOMMENDATIONS </a:t>
            </a:r>
          </a:p>
        </p:txBody>
      </p:sp>
    </p:spTree>
    <p:extLst>
      <p:ext uri="{BB962C8B-B14F-4D97-AF65-F5344CB8AC3E}">
        <p14:creationId xmlns:p14="http://schemas.microsoft.com/office/powerpoint/2010/main" val="11751739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2.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3.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4.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3">
      <a:dk1>
        <a:sysClr val="windowText" lastClr="000000"/>
      </a:dk1>
      <a:lt1>
        <a:sysClr val="window" lastClr="FFFFFF"/>
      </a:lt1>
      <a:dk2>
        <a:srgbClr val="3B3059"/>
      </a:dk2>
      <a:lt2>
        <a:srgbClr val="BFBFBF"/>
      </a:lt2>
      <a:accent1>
        <a:srgbClr val="8D1438"/>
      </a:accent1>
      <a:accent2>
        <a:srgbClr val="7D1232"/>
      </a:accent2>
      <a:accent3>
        <a:srgbClr val="6B6B6B"/>
      </a:accent3>
      <a:accent4>
        <a:srgbClr val="D2D2D2"/>
      </a:accent4>
      <a:accent5>
        <a:srgbClr val="E8E8E8"/>
      </a:accent5>
      <a:accent6>
        <a:srgbClr val="000000"/>
      </a:accent6>
      <a:hlink>
        <a:srgbClr val="FFFFFF"/>
      </a:hlink>
      <a:folHlink>
        <a:srgbClr val="F2F2F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Presentation1" id="{7EBFECD4-BAA0-4F29-BC8F-70A2086DD592}" vid="{1264DA49-27DE-4667-81D4-95626FE8E4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9794CFAA299147B2E1944CDB1E891E" ma:contentTypeVersion="15" ma:contentTypeDescription="Create a new document." ma:contentTypeScope="" ma:versionID="bc88723dec29037ca0dcb0e91c0df3d3">
  <xsd:schema xmlns:xsd="http://www.w3.org/2001/XMLSchema" xmlns:xs="http://www.w3.org/2001/XMLSchema" xmlns:p="http://schemas.microsoft.com/office/2006/metadata/properties" xmlns:ns2="43f58a11-f7c6-4403-a5cb-a614c2a87166" xmlns:ns3="853c9343-3086-4295-8dfc-e14ff63cbec1" targetNamespace="http://schemas.microsoft.com/office/2006/metadata/properties" ma:root="true" ma:fieldsID="3c0abd1fb6ecdb18cf15b1c1693c2972" ns2:_="" ns3:_="">
    <xsd:import namespace="43f58a11-f7c6-4403-a5cb-a614c2a87166"/>
    <xsd:import namespace="853c9343-3086-4295-8dfc-e14ff63cbe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58a11-f7c6-4403-a5cb-a614c2a87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3294375-8520-4c51-81be-671e42c4be9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3c9343-3086-4295-8dfc-e14ff63cbec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db54592-6790-4803-8b53-5bb808c8d57b}" ma:internalName="TaxCatchAll" ma:showField="CatchAllData" ma:web="853c9343-3086-4295-8dfc-e14ff63cbec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53c9343-3086-4295-8dfc-e14ff63cbec1" xsi:nil="true"/>
    <lcf76f155ced4ddcb4097134ff3c332f xmlns="43f58a11-f7c6-4403-a5cb-a614c2a8716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98F7DA-3BCE-4AFB-861E-D6FFA6AFE6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58a11-f7c6-4403-a5cb-a614c2a87166"/>
    <ds:schemaRef ds:uri="853c9343-3086-4295-8dfc-e14ff63cb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6772F4-CDE4-4831-9C32-303D8612A4D3}">
  <ds:schemaRefs>
    <ds:schemaRef ds:uri="http://schemas.microsoft.com/office/2006/metadata/properties"/>
    <ds:schemaRef ds:uri="http://purl.org/dc/terms/"/>
    <ds:schemaRef ds:uri="43f58a11-f7c6-4403-a5cb-a614c2a87166"/>
    <ds:schemaRef ds:uri="http://schemas.microsoft.com/office/2006/documentManagement/types"/>
    <ds:schemaRef ds:uri="http://schemas.microsoft.com/office/infopath/2007/PartnerControls"/>
    <ds:schemaRef ds:uri="http://www.w3.org/XML/1998/namespace"/>
    <ds:schemaRef ds:uri="http://purl.org/dc/elements/1.1/"/>
    <ds:schemaRef ds:uri="http://schemas.openxmlformats.org/package/2006/metadata/core-properties"/>
    <ds:schemaRef ds:uri="853c9343-3086-4295-8dfc-e14ff63cbec1"/>
    <ds:schemaRef ds:uri="http://purl.org/dc/dcmitype/"/>
  </ds:schemaRefs>
</ds:datastoreItem>
</file>

<file path=customXml/itemProps3.xml><?xml version="1.0" encoding="utf-8"?>
<ds:datastoreItem xmlns:ds="http://schemas.openxmlformats.org/officeDocument/2006/customXml" ds:itemID="{80C23A7E-BCDC-487D-97E0-BCFE7EFCF7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DOEpurple</Template>
  <TotalTime>599</TotalTime>
  <Words>11815</Words>
  <Application>Microsoft Office PowerPoint</Application>
  <PresentationFormat>Widescreen</PresentationFormat>
  <Paragraphs>988</Paragraphs>
  <Slides>74</Slides>
  <Notes>74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Calibri</vt:lpstr>
      <vt:lpstr>Wingdings</vt:lpstr>
      <vt:lpstr>Wingdings 3</vt:lpstr>
      <vt:lpstr>Ion Boardroom</vt:lpstr>
      <vt:lpstr>Teacher Effectiveness System Implementation Support for  Schools in Improvement</vt:lpstr>
      <vt:lpstr>Determining Teacher Effectiveness</vt:lpstr>
      <vt:lpstr>The Aspiration: Improve Instruction &amp; Student Learning </vt:lpstr>
      <vt:lpstr>History of Teacher Effectiveness in South Dakota </vt:lpstr>
      <vt:lpstr>Definition of a Teacher </vt:lpstr>
      <vt:lpstr>Teacher Effectiveness System </vt:lpstr>
      <vt:lpstr>Minimum Requirements vs. Model Recommendations </vt:lpstr>
      <vt:lpstr>Minimum Requirements vs. Model Recommendations </vt:lpstr>
      <vt:lpstr>Minimum Requirements vs. Model Recommendations </vt:lpstr>
      <vt:lpstr>Minimum Requirements vs. Model Recommendations </vt:lpstr>
      <vt:lpstr>Minimum Requirements vs. Model Recommendations </vt:lpstr>
      <vt:lpstr>Minimum Requirements vs. Model Recommendations </vt:lpstr>
      <vt:lpstr>Minimum Requirements vs. Model Recommendations </vt:lpstr>
      <vt:lpstr>Minimum Requirements vs. Model Recommendations </vt:lpstr>
      <vt:lpstr>Concludes Teacher Effectiveness System Overview</vt:lpstr>
      <vt:lpstr>Teacher Effectiveness System  Professional Practices General Overview</vt:lpstr>
      <vt:lpstr>Graphic: Determining Teacher Effectiveness</vt:lpstr>
      <vt:lpstr>Standards-based Performance Assessment</vt:lpstr>
      <vt:lpstr>The South Dakota Framework for Teaching</vt:lpstr>
      <vt:lpstr>The South Dakota Framework for Teaching</vt:lpstr>
      <vt:lpstr>Evidence Sources: Artifacts &amp; Observations</vt:lpstr>
      <vt:lpstr>Evidence Sources</vt:lpstr>
      <vt:lpstr>Rubric-based Evaluation</vt:lpstr>
      <vt:lpstr>The Professional Practice Rating </vt:lpstr>
      <vt:lpstr>Review: Professional Practices Ratings</vt:lpstr>
      <vt:lpstr> Teacher Effectiveness System  Component &amp; Artifact Selection Guidance for Schools  in Improvement </vt:lpstr>
      <vt:lpstr>The South Dakota Framework for Teaching</vt:lpstr>
      <vt:lpstr>Minimum Requirements vs. Model Recommendations </vt:lpstr>
      <vt:lpstr>Identifying Factors that Contribute to Improvement School Status</vt:lpstr>
      <vt:lpstr>Identifying Factors that Contribute to Improvement School Status</vt:lpstr>
      <vt:lpstr>Identifying Factors that Contribute to Improvement School Status</vt:lpstr>
      <vt:lpstr>Identifying Factors that Contribute to Improvement School Status</vt:lpstr>
      <vt:lpstr>Identifying Factors that Contribute to Improvement School Status</vt:lpstr>
      <vt:lpstr>Component Selection Guidance for Schools in Improvement</vt:lpstr>
      <vt:lpstr>Component Selection Guidance for Schools in Improvement</vt:lpstr>
      <vt:lpstr>Component Selection Guidance for Schools in Improvement</vt:lpstr>
      <vt:lpstr>Component Selection Guidance for Schools in Improvement</vt:lpstr>
      <vt:lpstr>Component Selection Guidance for Schools in Improvement</vt:lpstr>
      <vt:lpstr>Component Selection Guidance for Schools in Improvement</vt:lpstr>
      <vt:lpstr>Component Selection Guidance for Schools in Improvement</vt:lpstr>
      <vt:lpstr>Component Selection Guidance for Schools in Improvement</vt:lpstr>
      <vt:lpstr>Component Selection Guidance for Schools in Improvement</vt:lpstr>
      <vt:lpstr>Component Selection Guidance for Schools in Improvement</vt:lpstr>
      <vt:lpstr>Component Selection Guidance for Schools in Improvement</vt:lpstr>
      <vt:lpstr>Component Selection Guidance for Schools in Improvement</vt:lpstr>
      <vt:lpstr>Component Selection Guidance for Schools in Improvement</vt:lpstr>
      <vt:lpstr>Component Selection Guidance for Schools in Improvement</vt:lpstr>
      <vt:lpstr>Artifact Selection </vt:lpstr>
      <vt:lpstr>The South Dakota Framework for Teaching</vt:lpstr>
      <vt:lpstr>The South Dakota Framework for Teaching</vt:lpstr>
      <vt:lpstr>Domain 1: Possible Artifacts</vt:lpstr>
      <vt:lpstr>Domain 4: Possible Artifacts</vt:lpstr>
      <vt:lpstr>Teacher Effectiveness System  Aligning Student Learning Objectives to Improvement Efforts </vt:lpstr>
      <vt:lpstr>Student Learning Objectives (SLOs)</vt:lpstr>
      <vt:lpstr>What are Student Learning Objectives?</vt:lpstr>
      <vt:lpstr>What Does an SLO Look Like?</vt:lpstr>
      <vt:lpstr>What Does an SLO Look Like?</vt:lpstr>
      <vt:lpstr>Identifying Factors that Contribute to School Improvement Status </vt:lpstr>
      <vt:lpstr>Identifying Factors that Contribute to Improvement School Status</vt:lpstr>
      <vt:lpstr>Identifying Factors that Contribute to Improvement School Status</vt:lpstr>
      <vt:lpstr>Identifying Factors that Contribute to Improvement School Status</vt:lpstr>
      <vt:lpstr>Aligning SLOs to Improvement Efforts</vt:lpstr>
      <vt:lpstr>Aligning SLOs to Improvement Efforts: One Data Source: SBAC</vt:lpstr>
      <vt:lpstr>Aligning SLOs to Improvement Efforts: One Data Source:SBAC Blueprints </vt:lpstr>
      <vt:lpstr>Aligning SLOs to Improvement Efforts</vt:lpstr>
      <vt:lpstr>Teacher Effectiveness System Summative Growth Rating </vt:lpstr>
      <vt:lpstr>Summative Effectiveness Rating Scoring Matrix (Optional) </vt:lpstr>
      <vt:lpstr>Scoring Matrix (Optional) </vt:lpstr>
      <vt:lpstr>Scoring Matrix (Optional) </vt:lpstr>
      <vt:lpstr>Teacher A</vt:lpstr>
      <vt:lpstr>Scoring Matrix </vt:lpstr>
      <vt:lpstr>Teacher B</vt:lpstr>
      <vt:lpstr>Teacher C</vt:lpstr>
      <vt:lpstr>Concluding graphic</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Paulson, Hope</dc:creator>
  <cp:lastModifiedBy>Odean-Carlin, Kodi</cp:lastModifiedBy>
  <cp:revision>8</cp:revision>
  <dcterms:created xsi:type="dcterms:W3CDTF">2023-12-20T20:42:14Z</dcterms:created>
  <dcterms:modified xsi:type="dcterms:W3CDTF">2024-01-08T12:17:40Z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0x010100D09794CFAA299147B2E1944CDB1E891E</vt:lpwstr>
  </property>
  <property fmtid="{D5CDD505-2E9C-101B-9397-08002B2CF9AE}" pid="3" name="MediaServiceImageTags">
    <vt:lpwstr/>
  </property>
</Properties>
</file>