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5"/>
  </p:notesMasterIdLst>
  <p:sldIdLst>
    <p:sldId id="256" r:id="rId5"/>
    <p:sldId id="257" r:id="rId6"/>
    <p:sldId id="258" r:id="rId7"/>
    <p:sldId id="259" r:id="rId8"/>
    <p:sldId id="260" r:id="rId9"/>
    <p:sldId id="265" r:id="rId10"/>
    <p:sldId id="266" r:id="rId11"/>
    <p:sldId id="263" r:id="rId12"/>
    <p:sldId id="264" r:id="rId13"/>
    <p:sldId id="290" r:id="rId14"/>
    <p:sldId id="289" r:id="rId15"/>
    <p:sldId id="269" r:id="rId16"/>
    <p:sldId id="270" r:id="rId17"/>
    <p:sldId id="291" r:id="rId18"/>
    <p:sldId id="292" r:id="rId19"/>
    <p:sldId id="273" r:id="rId20"/>
    <p:sldId id="274" r:id="rId21"/>
    <p:sldId id="275" r:id="rId22"/>
    <p:sldId id="293" r:id="rId23"/>
    <p:sldId id="294" r:id="rId24"/>
    <p:sldId id="278" r:id="rId25"/>
    <p:sldId id="279" r:id="rId26"/>
    <p:sldId id="295" r:id="rId27"/>
    <p:sldId id="296" r:id="rId28"/>
    <p:sldId id="280" r:id="rId29"/>
    <p:sldId id="281" r:id="rId30"/>
    <p:sldId id="282" r:id="rId31"/>
    <p:sldId id="297" r:id="rId32"/>
    <p:sldId id="286" r:id="rId33"/>
    <p:sldId id="28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C5D"/>
    <a:srgbClr val="472754"/>
    <a:srgbClr val="432653"/>
    <a:srgbClr val="281F47"/>
    <a:srgbClr val="281F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0" autoAdjust="0"/>
    <p:restoredTop sz="94660"/>
  </p:normalViewPr>
  <p:slideViewPr>
    <p:cSldViewPr snapToGrid="0">
      <p:cViewPr varScale="1">
        <p:scale>
          <a:sx n="81" d="100"/>
          <a:sy n="81" d="100"/>
        </p:scale>
        <p:origin x="6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7D9F2-7450-42E0-974D-E3CE9C3A575E}" type="datetimeFigureOut">
              <a:rPr lang="en-US" smtClean="0"/>
              <a:t>02/14/2023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8274B-41E2-4895-8F44-C6923758B771}" type="slidenum">
              <a:rPr lang="en-US" smtClean="0"/>
              <a:t>‹#›</a:t>
            </a:fld>
            <a:endParaRPr lang="en-US"/>
          </a:p>
        </p:txBody>
      </p:sp>
    </p:spTree>
    <p:extLst>
      <p:ext uri="{BB962C8B-B14F-4D97-AF65-F5344CB8AC3E}">
        <p14:creationId xmlns:p14="http://schemas.microsoft.com/office/powerpoint/2010/main" val="392102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FOCUS:  DOMAIN2</a:t>
            </a:r>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1</a:t>
            </a:fld>
            <a:endParaRPr lang="en-US"/>
          </a:p>
        </p:txBody>
      </p:sp>
    </p:spTree>
    <p:extLst>
      <p:ext uri="{BB962C8B-B14F-4D97-AF65-F5344CB8AC3E}">
        <p14:creationId xmlns:p14="http://schemas.microsoft.com/office/powerpoint/2010/main" val="292749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ACCOMPANYING</a:t>
            </a:r>
            <a:r>
              <a:rPr lang="en-US" b="1" baseline="0" dirty="0"/>
              <a:t> 4.1 RUBRIC</a:t>
            </a:r>
            <a:endParaRPr lang="en-US" b="1" dirty="0"/>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14</a:t>
            </a:fld>
            <a:endParaRPr lang="en-US"/>
          </a:p>
        </p:txBody>
      </p:sp>
    </p:spTree>
    <p:extLst>
      <p:ext uri="{BB962C8B-B14F-4D97-AF65-F5344CB8AC3E}">
        <p14:creationId xmlns:p14="http://schemas.microsoft.com/office/powerpoint/2010/main" val="2132968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15</a:t>
            </a:fld>
            <a:endParaRPr lang="en-US"/>
          </a:p>
        </p:txBody>
      </p:sp>
    </p:spTree>
    <p:extLst>
      <p:ext uri="{BB962C8B-B14F-4D97-AF65-F5344CB8AC3E}">
        <p14:creationId xmlns:p14="http://schemas.microsoft.com/office/powerpoint/2010/main" val="1997060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does not have to be what</a:t>
            </a:r>
            <a:r>
              <a:rPr lang="en-US" baseline="0" dirty="0"/>
              <a:t> the state recommends for yearly growth. </a:t>
            </a:r>
            <a:endParaRPr lang="en-US" dirty="0"/>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16</a:t>
            </a:fld>
            <a:endParaRPr lang="en-US"/>
          </a:p>
        </p:txBody>
      </p:sp>
    </p:spTree>
    <p:extLst>
      <p:ext uri="{BB962C8B-B14F-4D97-AF65-F5344CB8AC3E}">
        <p14:creationId xmlns:p14="http://schemas.microsoft.com/office/powerpoint/2010/main" val="1536571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 out </a:t>
            </a:r>
            <a:r>
              <a:rPr lang="en-US" baseline="0" dirty="0"/>
              <a:t> </a:t>
            </a:r>
            <a:r>
              <a:rPr lang="en-US" baseline="0" dirty="0" err="1"/>
              <a:t>Porthan</a:t>
            </a:r>
            <a:r>
              <a:rPr lang="en-US" baseline="0" dirty="0"/>
              <a:t> notebook!!!</a:t>
            </a:r>
            <a:endParaRPr lang="en-US" dirty="0"/>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18</a:t>
            </a:fld>
            <a:endParaRPr lang="en-US"/>
          </a:p>
        </p:txBody>
      </p:sp>
    </p:spTree>
    <p:extLst>
      <p:ext uri="{BB962C8B-B14F-4D97-AF65-F5344CB8AC3E}">
        <p14:creationId xmlns:p14="http://schemas.microsoft.com/office/powerpoint/2010/main" val="561381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ACCOMPANYING</a:t>
            </a:r>
            <a:r>
              <a:rPr lang="en-US" b="1" baseline="0" dirty="0"/>
              <a:t> 4.1 RUBRIC</a:t>
            </a:r>
            <a:endParaRPr lang="en-US" b="1" dirty="0"/>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19</a:t>
            </a:fld>
            <a:endParaRPr lang="en-US"/>
          </a:p>
        </p:txBody>
      </p:sp>
    </p:spTree>
    <p:extLst>
      <p:ext uri="{BB962C8B-B14F-4D97-AF65-F5344CB8AC3E}">
        <p14:creationId xmlns:p14="http://schemas.microsoft.com/office/powerpoint/2010/main" val="697830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20</a:t>
            </a:fld>
            <a:endParaRPr lang="en-US"/>
          </a:p>
        </p:txBody>
      </p:sp>
    </p:spTree>
    <p:extLst>
      <p:ext uri="{BB962C8B-B14F-4D97-AF65-F5344CB8AC3E}">
        <p14:creationId xmlns:p14="http://schemas.microsoft.com/office/powerpoint/2010/main" val="275717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does not have to be what</a:t>
            </a:r>
            <a:r>
              <a:rPr lang="en-US" baseline="0" dirty="0"/>
              <a:t> the state recommends for yearly growth. </a:t>
            </a:r>
            <a:endParaRPr lang="en-US" dirty="0"/>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22</a:t>
            </a:fld>
            <a:endParaRPr lang="en-US"/>
          </a:p>
        </p:txBody>
      </p:sp>
    </p:spTree>
    <p:extLst>
      <p:ext uri="{BB962C8B-B14F-4D97-AF65-F5344CB8AC3E}">
        <p14:creationId xmlns:p14="http://schemas.microsoft.com/office/powerpoint/2010/main" val="3553824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ACCOMPANYING</a:t>
            </a:r>
            <a:r>
              <a:rPr lang="en-US" b="1" baseline="0" dirty="0"/>
              <a:t> 4.1 RUBRIC</a:t>
            </a:r>
            <a:endParaRPr lang="en-US" b="1" dirty="0"/>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23</a:t>
            </a:fld>
            <a:endParaRPr lang="en-US"/>
          </a:p>
        </p:txBody>
      </p:sp>
    </p:spTree>
    <p:extLst>
      <p:ext uri="{BB962C8B-B14F-4D97-AF65-F5344CB8AC3E}">
        <p14:creationId xmlns:p14="http://schemas.microsoft.com/office/powerpoint/2010/main" val="2471346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24</a:t>
            </a:fld>
            <a:endParaRPr lang="en-US"/>
          </a:p>
        </p:txBody>
      </p:sp>
    </p:spTree>
    <p:extLst>
      <p:ext uri="{BB962C8B-B14F-4D97-AF65-F5344CB8AC3E}">
        <p14:creationId xmlns:p14="http://schemas.microsoft.com/office/powerpoint/2010/main" val="153690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Instructional</a:t>
            </a:r>
            <a:r>
              <a:rPr lang="en-US" b="1" baseline="0" dirty="0"/>
              <a:t> Leadership is the most heavily weighted Domain.  Page 76 of PE Handbook lists the domain weights.  Reminder, districts have the option to change the domain weights.</a:t>
            </a:r>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3</a:t>
            </a:fld>
            <a:endParaRPr lang="en-US"/>
          </a:p>
        </p:txBody>
      </p:sp>
    </p:spTree>
    <p:extLst>
      <p:ext uri="{BB962C8B-B14F-4D97-AF65-F5344CB8AC3E}">
        <p14:creationId xmlns:p14="http://schemas.microsoft.com/office/powerpoint/2010/main" val="410573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you look at the 5 components and really spend time, what becomes obvious is that Components 2-5 really can’t be properly implemented without first having addressed Component 2.1: Using Data to Support Instruction.</a:t>
            </a:r>
            <a:endParaRPr lang="en-US" dirty="0"/>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4</a:t>
            </a:fld>
            <a:endParaRPr lang="en-US"/>
          </a:p>
        </p:txBody>
      </p:sp>
    </p:spTree>
    <p:extLst>
      <p:ext uri="{BB962C8B-B14F-4D97-AF65-F5344CB8AC3E}">
        <p14:creationId xmlns:p14="http://schemas.microsoft.com/office/powerpoint/2010/main" val="173062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does not have to be what</a:t>
            </a:r>
            <a:r>
              <a:rPr lang="en-US" baseline="0" dirty="0"/>
              <a:t> the state recommends for yearly growth. </a:t>
            </a:r>
            <a:endParaRPr lang="en-US" dirty="0"/>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5</a:t>
            </a:fld>
            <a:endParaRPr lang="en-US"/>
          </a:p>
        </p:txBody>
      </p:sp>
    </p:spTree>
    <p:extLst>
      <p:ext uri="{BB962C8B-B14F-4D97-AF65-F5344CB8AC3E}">
        <p14:creationId xmlns:p14="http://schemas.microsoft.com/office/powerpoint/2010/main" val="4166813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ACCOMPANYING</a:t>
            </a:r>
            <a:r>
              <a:rPr lang="en-US" b="1" baseline="0" dirty="0"/>
              <a:t> 4.1 RUBRIC</a:t>
            </a:r>
            <a:endParaRPr lang="en-US" b="1" dirty="0"/>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6</a:t>
            </a:fld>
            <a:endParaRPr lang="en-US"/>
          </a:p>
        </p:txBody>
      </p:sp>
    </p:spTree>
    <p:extLst>
      <p:ext uri="{BB962C8B-B14F-4D97-AF65-F5344CB8AC3E}">
        <p14:creationId xmlns:p14="http://schemas.microsoft.com/office/powerpoint/2010/main" val="56462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ACCOMPANYING</a:t>
            </a:r>
            <a:r>
              <a:rPr lang="en-US" b="1" baseline="0" dirty="0"/>
              <a:t> 4.1 RUBRIC</a:t>
            </a:r>
            <a:endParaRPr lang="en-US" b="1" dirty="0"/>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7</a:t>
            </a:fld>
            <a:endParaRPr lang="en-US"/>
          </a:p>
        </p:txBody>
      </p:sp>
    </p:spTree>
    <p:extLst>
      <p:ext uri="{BB962C8B-B14F-4D97-AF65-F5344CB8AC3E}">
        <p14:creationId xmlns:p14="http://schemas.microsoft.com/office/powerpoint/2010/main" val="44802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ACCOMPANYING</a:t>
            </a:r>
            <a:r>
              <a:rPr lang="en-US" b="1" baseline="0" dirty="0"/>
              <a:t> 4.1 RUBRIC</a:t>
            </a:r>
            <a:endParaRPr lang="en-US" b="1" dirty="0"/>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10</a:t>
            </a:fld>
            <a:endParaRPr lang="en-US"/>
          </a:p>
        </p:txBody>
      </p:sp>
    </p:spTree>
    <p:extLst>
      <p:ext uri="{BB962C8B-B14F-4D97-AF65-F5344CB8AC3E}">
        <p14:creationId xmlns:p14="http://schemas.microsoft.com/office/powerpoint/2010/main" val="289664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11</a:t>
            </a:fld>
            <a:endParaRPr lang="en-US"/>
          </a:p>
        </p:txBody>
      </p:sp>
    </p:spTree>
    <p:extLst>
      <p:ext uri="{BB962C8B-B14F-4D97-AF65-F5344CB8AC3E}">
        <p14:creationId xmlns:p14="http://schemas.microsoft.com/office/powerpoint/2010/main" val="421374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a:t>
            </a:r>
            <a:r>
              <a:rPr lang="en-US" baseline="0" dirty="0"/>
              <a:t> 6:  Regularly meeting with grade level or content area teams to discuss and monitor progress with delegated tasks and responsibilities.</a:t>
            </a:r>
            <a:endParaRPr lang="en-US" dirty="0"/>
          </a:p>
          <a:p>
            <a:endParaRPr lang="en-US" dirty="0"/>
          </a:p>
        </p:txBody>
      </p:sp>
      <p:sp>
        <p:nvSpPr>
          <p:cNvPr id="4" name="Slide Number Placeholder 3"/>
          <p:cNvSpPr>
            <a:spLocks noGrp="1"/>
          </p:cNvSpPr>
          <p:nvPr>
            <p:ph type="sldNum" sz="quarter" idx="5"/>
          </p:nvPr>
        </p:nvSpPr>
        <p:spPr/>
        <p:txBody>
          <a:bodyPr/>
          <a:lstStyle/>
          <a:p>
            <a:fld id="{58A8274B-41E2-4895-8F44-C6923758B771}" type="slidenum">
              <a:rPr lang="en-US" smtClean="0"/>
              <a:t>13</a:t>
            </a:fld>
            <a:endParaRPr lang="en-US"/>
          </a:p>
        </p:txBody>
      </p:sp>
    </p:spTree>
    <p:extLst>
      <p:ext uri="{BB962C8B-B14F-4D97-AF65-F5344CB8AC3E}">
        <p14:creationId xmlns:p14="http://schemas.microsoft.com/office/powerpoint/2010/main" val="398571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02/14/2023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02/14/2023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02/14/2023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02/14/2023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02/14/2023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02/14/2023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02/14/2023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02/14/2023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02/14/2023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02/14/2023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02/14/2023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02/14/2023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02/14/2023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02/14/2023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02/14/2023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02/14/2023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02/14/2023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02/14/2023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e.sd.gov/Effectiveness/documents/PE-turnaround.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hyperlink" Target="https://doe.sd.gov/Effectiveness/Principal.aspx"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590A42F-4DB6-4977-A694-406966D51AF6}"/>
              </a:ext>
            </a:extLst>
          </p:cNvPr>
          <p:cNvPicPr>
            <a:picLocks noChangeAspect="1"/>
          </p:cNvPicPr>
          <p:nvPr/>
        </p:nvPicPr>
        <p:blipFill>
          <a:blip r:embed="rId4"/>
          <a:stretch>
            <a:fillRect/>
          </a:stretch>
        </p:blipFill>
        <p:spPr>
          <a:xfrm>
            <a:off x="1001487" y="1007210"/>
            <a:ext cx="3058886" cy="676745"/>
          </a:xfrm>
          <a:prstGeom prst="rect">
            <a:avLst/>
          </a:prstGeom>
        </p:spPr>
      </p:pic>
      <p:sp>
        <p:nvSpPr>
          <p:cNvPr id="4" name="Title 3">
            <a:extLst>
              <a:ext uri="{FF2B5EF4-FFF2-40B4-BE49-F238E27FC236}">
                <a16:creationId xmlns:a16="http://schemas.microsoft.com/office/drawing/2014/main" id="{9BD606E0-E688-40F2-AB34-0A89BBA5CA55}"/>
              </a:ext>
            </a:extLst>
          </p:cNvPr>
          <p:cNvSpPr>
            <a:spLocks noGrp="1"/>
          </p:cNvSpPr>
          <p:nvPr>
            <p:ph type="ctrTitle"/>
          </p:nvPr>
        </p:nvSpPr>
        <p:spPr>
          <a:xfrm>
            <a:off x="2813481" y="1697436"/>
            <a:ext cx="8671265" cy="2677648"/>
          </a:xfrm>
        </p:spPr>
        <p:txBody>
          <a:bodyPr/>
          <a:lstStyle/>
          <a:p>
            <a:pPr algn="ctr"/>
            <a:r>
              <a:rPr lang="en-US" sz="6000" dirty="0">
                <a:latin typeface="Futura Lt BT" panose="020B0402020204020303" pitchFamily="34" charset="0"/>
              </a:rPr>
              <a:t>South Dakota Principal Effectiveness Model</a:t>
            </a:r>
          </a:p>
        </p:txBody>
      </p:sp>
      <p:sp>
        <p:nvSpPr>
          <p:cNvPr id="2" name="TextBox 1">
            <a:extLst>
              <a:ext uri="{FF2B5EF4-FFF2-40B4-BE49-F238E27FC236}">
                <a16:creationId xmlns:a16="http://schemas.microsoft.com/office/drawing/2014/main" id="{B6467350-2D3A-77AE-B400-75E9E9634D3A}"/>
              </a:ext>
            </a:extLst>
          </p:cNvPr>
          <p:cNvSpPr txBox="1"/>
          <p:nvPr/>
        </p:nvSpPr>
        <p:spPr>
          <a:xfrm>
            <a:off x="10537794" y="5983549"/>
            <a:ext cx="176665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2/02/2023</a:t>
            </a:r>
          </a:p>
        </p:txBody>
      </p:sp>
      <p:pic>
        <p:nvPicPr>
          <p:cNvPr id="3" name="Picture 2">
            <a:extLst>
              <a:ext uri="{FF2B5EF4-FFF2-40B4-BE49-F238E27FC236}">
                <a16:creationId xmlns:a16="http://schemas.microsoft.com/office/drawing/2014/main" id="{8E38CBC1-BF31-5296-14BD-6031C072CCEA}"/>
              </a:ext>
            </a:extLst>
          </p:cNvPr>
          <p:cNvPicPr>
            <a:picLocks noChangeAspect="1"/>
          </p:cNvPicPr>
          <p:nvPr/>
        </p:nvPicPr>
        <p:blipFill>
          <a:blip r:embed="rId5"/>
          <a:stretch>
            <a:fillRect/>
          </a:stretch>
        </p:blipFill>
        <p:spPr>
          <a:xfrm>
            <a:off x="707254" y="3102910"/>
            <a:ext cx="2106227" cy="1674951"/>
          </a:xfrm>
          <a:prstGeom prst="rect">
            <a:avLst/>
          </a:prstGeom>
        </p:spPr>
      </p:pic>
      <p:pic>
        <p:nvPicPr>
          <p:cNvPr id="6" name="Picture 5">
            <a:extLst>
              <a:ext uri="{FF2B5EF4-FFF2-40B4-BE49-F238E27FC236}">
                <a16:creationId xmlns:a16="http://schemas.microsoft.com/office/drawing/2014/main" id="{4EE5CE87-A801-792A-4D2B-33741C0AC637}"/>
              </a:ext>
            </a:extLst>
          </p:cNvPr>
          <p:cNvPicPr/>
          <p:nvPr/>
        </p:nvPicPr>
        <p:blipFill>
          <a:blip r:embed="rId6" cstate="print">
            <a:extLst>
              <a:ext uri="{28A0092B-C50C-407E-A947-70E740481C1C}">
                <a14:useLocalDpi xmlns:a14="http://schemas.microsoft.com/office/drawing/2010/main"/>
              </a:ext>
            </a:extLst>
          </a:blip>
          <a:stretch>
            <a:fillRect/>
          </a:stretch>
        </p:blipFill>
        <p:spPr>
          <a:xfrm>
            <a:off x="964595" y="1922389"/>
            <a:ext cx="1566335" cy="1080135"/>
          </a:xfrm>
          <a:prstGeom prst="rect">
            <a:avLst/>
          </a:prstGeom>
        </p:spPr>
      </p:pic>
      <p:sp>
        <p:nvSpPr>
          <p:cNvPr id="7" name="TextBox 6">
            <a:extLst>
              <a:ext uri="{FF2B5EF4-FFF2-40B4-BE49-F238E27FC236}">
                <a16:creationId xmlns:a16="http://schemas.microsoft.com/office/drawing/2014/main" id="{1C3A4900-6866-860F-6EA5-43512881ED64}"/>
              </a:ext>
            </a:extLst>
          </p:cNvPr>
          <p:cNvSpPr txBox="1"/>
          <p:nvPr/>
        </p:nvSpPr>
        <p:spPr>
          <a:xfrm>
            <a:off x="5734975" y="4400581"/>
            <a:ext cx="2281561" cy="461665"/>
          </a:xfrm>
          <a:prstGeom prst="rect">
            <a:avLst/>
          </a:prstGeom>
          <a:noFill/>
        </p:spPr>
        <p:txBody>
          <a:bodyPr wrap="square" rtlCol="0">
            <a:spAutoFit/>
          </a:bodyPr>
          <a:lstStyle/>
          <a:p>
            <a:r>
              <a:rPr lang="en-US" sz="2400" dirty="0">
                <a:solidFill>
                  <a:schemeClr val="bg1"/>
                </a:solidFill>
                <a:latin typeface="Futura Lt BT" panose="020B0402020204020303" pitchFamily="34" charset="0"/>
              </a:rPr>
              <a:t>PE Webinar III</a:t>
            </a:r>
          </a:p>
        </p:txBody>
      </p:sp>
    </p:spTree>
    <p:custDataLst>
      <p:tags r:id="rId1"/>
    </p:custDataLst>
    <p:extLst>
      <p:ext uri="{BB962C8B-B14F-4D97-AF65-F5344CB8AC3E}">
        <p14:creationId xmlns:p14="http://schemas.microsoft.com/office/powerpoint/2010/main" val="244785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55422" y="1765049"/>
            <a:ext cx="3161016" cy="3153753"/>
          </a:xfrm>
        </p:spPr>
        <p:txBody>
          <a:bodyPr vert="horz" lIns="91440" tIns="45720" rIns="91440" bIns="45720" rtlCol="0" anchor="b">
            <a:noAutofit/>
          </a:bodyPr>
          <a:lstStyle/>
          <a:p>
            <a:r>
              <a:rPr lang="en-US" sz="3200" dirty="0">
                <a:solidFill>
                  <a:srgbClr val="EBEBEB"/>
                </a:solidFill>
                <a:latin typeface="Futura Lt BT" panose="020B0402020204020303" pitchFamily="34" charset="0"/>
              </a:rPr>
              <a:t>Involvement in CIA</a:t>
            </a:r>
            <a:br>
              <a:rPr lang="en-US" sz="3200" dirty="0">
                <a:solidFill>
                  <a:srgbClr val="EBEBEB"/>
                </a:solidFill>
                <a:latin typeface="Futura Lt BT" panose="020B0402020204020303" pitchFamily="34" charset="0"/>
              </a:rPr>
            </a:b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Level Comparison and Progression</a:t>
            </a:r>
            <a:endParaRPr lang="en-US" sz="3200" b="0" i="0" kern="1200" dirty="0">
              <a:solidFill>
                <a:srgbClr val="EBEBEB"/>
              </a:solidFill>
              <a:latin typeface="Futura Lt BT" panose="020B0402020204020303" pitchFamily="34" charset="0"/>
            </a:endParaRP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pSp>
        <p:nvGrpSpPr>
          <p:cNvPr id="2" name="Group 1">
            <a:extLst>
              <a:ext uri="{FF2B5EF4-FFF2-40B4-BE49-F238E27FC236}">
                <a16:creationId xmlns:a16="http://schemas.microsoft.com/office/drawing/2014/main" id="{35CFB722-BB59-48A1-67BE-D21477205ECF}"/>
              </a:ext>
            </a:extLst>
          </p:cNvPr>
          <p:cNvGrpSpPr/>
          <p:nvPr/>
        </p:nvGrpSpPr>
        <p:grpSpPr>
          <a:xfrm>
            <a:off x="188056" y="402164"/>
            <a:ext cx="1418892" cy="2026989"/>
            <a:chOff x="1" y="1082"/>
            <a:chExt cx="1418892" cy="2026989"/>
          </a:xfrm>
          <a:solidFill>
            <a:srgbClr val="281F48"/>
          </a:solidFill>
        </p:grpSpPr>
        <p:sp>
          <p:nvSpPr>
            <p:cNvPr id="5" name="Arrow: Chevron 4">
              <a:extLst>
                <a:ext uri="{FF2B5EF4-FFF2-40B4-BE49-F238E27FC236}">
                  <a16:creationId xmlns:a16="http://schemas.microsoft.com/office/drawing/2014/main" id="{CB2D4607-DAD6-F174-ECBE-37CCD35ADDC5}"/>
                </a:ext>
              </a:extLst>
            </p:cNvPr>
            <p:cNvSpPr/>
            <p:nvPr/>
          </p:nvSpPr>
          <p:spPr>
            <a:xfrm rot="5400000">
              <a:off x="-304048" y="305131"/>
              <a:ext cx="2026989" cy="1418892"/>
            </a:xfrm>
            <a:prstGeom prst="chevron">
              <a:avLst/>
            </a:prstGeom>
            <a:grpFill/>
            <a:ln w="25400" cap="flat" cmpd="sng" algn="ctr">
              <a:solidFill>
                <a:srgbClr val="281F47"/>
              </a:solidFill>
              <a:prstDash val="solid"/>
            </a:ln>
            <a:effectLst/>
          </p:spPr>
        </p:sp>
        <p:sp>
          <p:nvSpPr>
            <p:cNvPr id="8" name="Arrow: Chevron 4">
              <a:extLst>
                <a:ext uri="{FF2B5EF4-FFF2-40B4-BE49-F238E27FC236}">
                  <a16:creationId xmlns:a16="http://schemas.microsoft.com/office/drawing/2014/main" id="{E73D297C-3088-F692-735A-3BD8D55E0C71}"/>
                </a:ext>
              </a:extLst>
            </p:cNvPr>
            <p:cNvSpPr txBox="1"/>
            <p:nvPr/>
          </p:nvSpPr>
          <p:spPr>
            <a:xfrm>
              <a:off x="1" y="710528"/>
              <a:ext cx="1418892" cy="608097"/>
            </a:xfrm>
            <a:prstGeom prst="rect">
              <a:avLst/>
            </a:prstGeom>
            <a:grpFill/>
            <a:ln>
              <a:solidFill>
                <a:srgbClr val="281F47"/>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BASIC</a:t>
              </a:r>
            </a:p>
          </p:txBody>
        </p:sp>
      </p:grpSp>
      <p:grpSp>
        <p:nvGrpSpPr>
          <p:cNvPr id="9" name="Group 8">
            <a:extLst>
              <a:ext uri="{FF2B5EF4-FFF2-40B4-BE49-F238E27FC236}">
                <a16:creationId xmlns:a16="http://schemas.microsoft.com/office/drawing/2014/main" id="{70634197-BA4D-ABAF-0E32-0D6150D9FE41}"/>
              </a:ext>
            </a:extLst>
          </p:cNvPr>
          <p:cNvGrpSpPr/>
          <p:nvPr/>
        </p:nvGrpSpPr>
        <p:grpSpPr>
          <a:xfrm>
            <a:off x="188054" y="2429152"/>
            <a:ext cx="1418892" cy="2026989"/>
            <a:chOff x="1" y="1837654"/>
            <a:chExt cx="1418892" cy="2026989"/>
          </a:xfrm>
          <a:solidFill>
            <a:srgbClr val="432653"/>
          </a:solidFill>
        </p:grpSpPr>
        <p:sp>
          <p:nvSpPr>
            <p:cNvPr id="10" name="Arrow: Chevron 9">
              <a:extLst>
                <a:ext uri="{FF2B5EF4-FFF2-40B4-BE49-F238E27FC236}">
                  <a16:creationId xmlns:a16="http://schemas.microsoft.com/office/drawing/2014/main" id="{2EF9176F-7E29-6DAF-875E-EC6400688886}"/>
                </a:ext>
              </a:extLst>
            </p:cNvPr>
            <p:cNvSpPr/>
            <p:nvPr/>
          </p:nvSpPr>
          <p:spPr>
            <a:xfrm rot="5400000">
              <a:off x="-304048" y="2141703"/>
              <a:ext cx="2026989" cy="1418892"/>
            </a:xfrm>
            <a:prstGeom prst="chevron">
              <a:avLst/>
            </a:prstGeom>
            <a:grpFill/>
            <a:ln w="25400" cap="flat" cmpd="sng" algn="ctr">
              <a:solidFill>
                <a:srgbClr val="472754"/>
              </a:solidFill>
              <a:prstDash val="solid"/>
            </a:ln>
            <a:effectLst/>
          </p:spPr>
        </p:sp>
        <p:sp>
          <p:nvSpPr>
            <p:cNvPr id="11" name="Arrow: Chevron 4">
              <a:extLst>
                <a:ext uri="{FF2B5EF4-FFF2-40B4-BE49-F238E27FC236}">
                  <a16:creationId xmlns:a16="http://schemas.microsoft.com/office/drawing/2014/main" id="{174EFC70-672C-ABC2-D923-EE49E7995D93}"/>
                </a:ext>
              </a:extLst>
            </p:cNvPr>
            <p:cNvSpPr txBox="1"/>
            <p:nvPr/>
          </p:nvSpPr>
          <p:spPr>
            <a:xfrm>
              <a:off x="1" y="2547100"/>
              <a:ext cx="1418892" cy="608097"/>
            </a:xfrm>
            <a:prstGeom prst="rect">
              <a:avLst/>
            </a:prstGeom>
            <a:grpFill/>
            <a:ln>
              <a:solidFill>
                <a:srgbClr val="472754"/>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PROFICIENT</a:t>
              </a:r>
            </a:p>
          </p:txBody>
        </p:sp>
      </p:grpSp>
      <p:sp>
        <p:nvSpPr>
          <p:cNvPr id="13" name="Arrow: Chevron 12">
            <a:extLst>
              <a:ext uri="{FF2B5EF4-FFF2-40B4-BE49-F238E27FC236}">
                <a16:creationId xmlns:a16="http://schemas.microsoft.com/office/drawing/2014/main" id="{72C22B81-12ED-5AB3-BD73-6A6F37DF4FE5}"/>
              </a:ext>
            </a:extLst>
          </p:cNvPr>
          <p:cNvSpPr/>
          <p:nvPr/>
        </p:nvSpPr>
        <p:spPr>
          <a:xfrm rot="5400000">
            <a:off x="-115998" y="4719246"/>
            <a:ext cx="2026989" cy="1418892"/>
          </a:xfrm>
          <a:prstGeom prst="chevron">
            <a:avLst/>
          </a:prstGeom>
          <a:solidFill>
            <a:srgbClr val="5A2C5D"/>
          </a:solidFill>
          <a:ln w="25400" cap="flat" cmpd="sng" algn="ctr">
            <a:solidFill>
              <a:srgbClr val="5A2C5D"/>
            </a:solidFill>
            <a:prstDash val="solid"/>
          </a:ln>
          <a:effectLst/>
        </p:spPr>
        <p:txBody>
          <a:bodyPr/>
          <a:lstStyle/>
          <a:p>
            <a:endParaRPr lang="en-US" dirty="0"/>
          </a:p>
        </p:txBody>
      </p:sp>
      <p:sp>
        <p:nvSpPr>
          <p:cNvPr id="15" name="TextBox 14">
            <a:extLst>
              <a:ext uri="{FF2B5EF4-FFF2-40B4-BE49-F238E27FC236}">
                <a16:creationId xmlns:a16="http://schemas.microsoft.com/office/drawing/2014/main" id="{F306EBA8-CF0F-51E0-0A6A-EB5A0B837FCD}"/>
              </a:ext>
            </a:extLst>
          </p:cNvPr>
          <p:cNvSpPr txBox="1"/>
          <p:nvPr/>
        </p:nvSpPr>
        <p:spPr>
          <a:xfrm>
            <a:off x="188050" y="5369818"/>
            <a:ext cx="1503521"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dirty="0">
              <a:solidFill>
                <a:schemeClr val="bg1"/>
              </a:solidFill>
              <a:latin typeface="Futura Lt BT" panose="020B0402020204020303" pitchFamily="34" charset="0"/>
            </a:endParaRPr>
          </a:p>
        </p:txBody>
      </p:sp>
      <p:sp>
        <p:nvSpPr>
          <p:cNvPr id="16" name="TextBox 15">
            <a:extLst>
              <a:ext uri="{FF2B5EF4-FFF2-40B4-BE49-F238E27FC236}">
                <a16:creationId xmlns:a16="http://schemas.microsoft.com/office/drawing/2014/main" id="{0B288AE2-9705-71B8-14EF-24F483867864}"/>
              </a:ext>
            </a:extLst>
          </p:cNvPr>
          <p:cNvSpPr txBox="1"/>
          <p:nvPr/>
        </p:nvSpPr>
        <p:spPr>
          <a:xfrm>
            <a:off x="1691571" y="272464"/>
            <a:ext cx="6174045" cy="1815882"/>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(With teachers and students), </a:t>
            </a:r>
            <a:r>
              <a:rPr lang="en-US" sz="1600" u="sng" dirty="0">
                <a:latin typeface="Futura Lt BT" panose="020B0402020204020303" pitchFamily="34" charset="0"/>
              </a:rPr>
              <a:t>establishes rigorous measurable goals </a:t>
            </a:r>
            <a:r>
              <a:rPr lang="en-US" sz="1600" dirty="0">
                <a:latin typeface="Futura Lt BT" panose="020B0402020204020303" pitchFamily="34" charset="0"/>
              </a:rPr>
              <a:t>for every student.</a:t>
            </a:r>
          </a:p>
          <a:p>
            <a:pPr marL="285750" lvl="0" indent="-285750">
              <a:buFont typeface="Arial" panose="020B0604020202020204" pitchFamily="34" charset="0"/>
              <a:buChar char="•"/>
            </a:pPr>
            <a:r>
              <a:rPr lang="en-US" sz="1600" dirty="0">
                <a:latin typeface="Futura Lt BT" panose="020B0402020204020303" pitchFamily="34" charset="0"/>
              </a:rPr>
              <a:t>Is </a:t>
            </a:r>
            <a:r>
              <a:rPr lang="en-US" sz="1600" u="sng" dirty="0">
                <a:latin typeface="Futura Lt BT" panose="020B0402020204020303" pitchFamily="34" charset="0"/>
              </a:rPr>
              <a:t>actively involved </a:t>
            </a:r>
            <a:r>
              <a:rPr lang="en-US" sz="1600" dirty="0">
                <a:latin typeface="Futura Lt BT" panose="020B0402020204020303" pitchFamily="34" charset="0"/>
              </a:rPr>
              <a:t>in helping teachers implement research-based instruction.</a:t>
            </a:r>
          </a:p>
          <a:p>
            <a:pPr marL="285750" lvl="0" indent="-285750">
              <a:buFont typeface="Arial" panose="020B0604020202020204" pitchFamily="34" charset="0"/>
              <a:buChar char="•"/>
            </a:pPr>
            <a:r>
              <a:rPr lang="en-US" sz="1600" u="sng" dirty="0">
                <a:latin typeface="Futura Lt BT" panose="020B0402020204020303" pitchFamily="34" charset="0"/>
              </a:rPr>
              <a:t>Provides planning time </a:t>
            </a:r>
            <a:r>
              <a:rPr lang="en-US" sz="1600" dirty="0">
                <a:latin typeface="Futura Lt BT" panose="020B0402020204020303" pitchFamily="34" charset="0"/>
              </a:rPr>
              <a:t>and PD on CIA implementation.</a:t>
            </a:r>
          </a:p>
          <a:p>
            <a:pPr marL="285750" lvl="0" indent="-285750">
              <a:buFont typeface="Arial" panose="020B0604020202020204" pitchFamily="34" charset="0"/>
              <a:buChar char="•"/>
            </a:pPr>
            <a:r>
              <a:rPr lang="en-US" sz="1600" u="sng" dirty="0">
                <a:latin typeface="Futura Lt BT" panose="020B0402020204020303" pitchFamily="34" charset="0"/>
              </a:rPr>
              <a:t>Develops master schedule </a:t>
            </a:r>
            <a:r>
              <a:rPr lang="en-US" sz="1600" dirty="0">
                <a:latin typeface="Futura Lt BT" panose="020B0402020204020303" pitchFamily="34" charset="0"/>
              </a:rPr>
              <a:t>to include time for teacher planning and professional development.</a:t>
            </a:r>
          </a:p>
        </p:txBody>
      </p:sp>
      <p:sp>
        <p:nvSpPr>
          <p:cNvPr id="17" name="TextBox 16">
            <a:extLst>
              <a:ext uri="{FF2B5EF4-FFF2-40B4-BE49-F238E27FC236}">
                <a16:creationId xmlns:a16="http://schemas.microsoft.com/office/drawing/2014/main" id="{01530335-F1CA-D140-DA53-D6081E5E71CB}"/>
              </a:ext>
            </a:extLst>
          </p:cNvPr>
          <p:cNvSpPr txBox="1"/>
          <p:nvPr/>
        </p:nvSpPr>
        <p:spPr>
          <a:xfrm>
            <a:off x="1691571" y="2281888"/>
            <a:ext cx="6257425" cy="1569660"/>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Systematically monitors progress </a:t>
            </a:r>
            <a:r>
              <a:rPr lang="en-US" sz="1600" dirty="0">
                <a:latin typeface="Futura Lt BT" panose="020B0402020204020303" pitchFamily="34" charset="0"/>
              </a:rPr>
              <a:t>of student learning using both </a:t>
            </a:r>
            <a:r>
              <a:rPr lang="en-US" sz="1600" u="sng" dirty="0">
                <a:latin typeface="Futura Lt BT" panose="020B0402020204020303" pitchFamily="34" charset="0"/>
              </a:rPr>
              <a:t>formative</a:t>
            </a:r>
            <a:r>
              <a:rPr lang="en-US" sz="1600" dirty="0">
                <a:latin typeface="Futura Lt BT" panose="020B0402020204020303" pitchFamily="34" charset="0"/>
              </a:rPr>
              <a:t> and </a:t>
            </a:r>
            <a:r>
              <a:rPr lang="en-US" sz="1600" u="sng" dirty="0">
                <a:latin typeface="Futura Lt BT" panose="020B0402020204020303" pitchFamily="34" charset="0"/>
              </a:rPr>
              <a:t>common</a:t>
            </a:r>
            <a:r>
              <a:rPr lang="en-US" sz="1600" dirty="0">
                <a:latin typeface="Futura Lt BT" panose="020B0402020204020303" pitchFamily="34" charset="0"/>
              </a:rPr>
              <a:t> assessments.</a:t>
            </a:r>
          </a:p>
          <a:p>
            <a:pPr marL="285750" lvl="0" indent="-285750">
              <a:buFont typeface="Arial" panose="020B0604020202020204" pitchFamily="34" charset="0"/>
              <a:buChar char="•"/>
            </a:pPr>
            <a:r>
              <a:rPr lang="en-US" sz="1600" u="sng" dirty="0">
                <a:latin typeface="Futura Lt BT" panose="020B0402020204020303" pitchFamily="34" charset="0"/>
              </a:rPr>
              <a:t>Monitors</a:t>
            </a:r>
            <a:r>
              <a:rPr lang="en-US" sz="1600" dirty="0">
                <a:latin typeface="Futura Lt BT" panose="020B0402020204020303" pitchFamily="34" charset="0"/>
              </a:rPr>
              <a:t> and </a:t>
            </a:r>
            <a:r>
              <a:rPr lang="en-US" sz="1600" u="sng" dirty="0">
                <a:latin typeface="Futura Lt BT" panose="020B0402020204020303" pitchFamily="34" charset="0"/>
              </a:rPr>
              <a:t>evaluates fidelity </a:t>
            </a:r>
            <a:r>
              <a:rPr lang="en-US" sz="1600" u="none" dirty="0">
                <a:latin typeface="Futura Lt BT" panose="020B0402020204020303" pitchFamily="34" charset="0"/>
              </a:rPr>
              <a:t>of implementation </a:t>
            </a:r>
            <a:r>
              <a:rPr lang="en-US" sz="1600" dirty="0">
                <a:latin typeface="Futura Lt BT" panose="020B0402020204020303" pitchFamily="34" charset="0"/>
              </a:rPr>
              <a:t>through protocols for collecting, analyzing and reporting data.</a:t>
            </a:r>
          </a:p>
          <a:p>
            <a:pPr marL="285750" lvl="0" indent="-285750">
              <a:buFont typeface="Arial" panose="020B0604020202020204" pitchFamily="34" charset="0"/>
              <a:buChar char="•"/>
            </a:pPr>
            <a:r>
              <a:rPr lang="en-US" sz="1600" u="sng" dirty="0">
                <a:latin typeface="Futura Lt BT" panose="020B0402020204020303" pitchFamily="34" charset="0"/>
              </a:rPr>
              <a:t>Develops and executes </a:t>
            </a:r>
            <a:r>
              <a:rPr lang="en-US" sz="1600" dirty="0">
                <a:latin typeface="Futura Lt BT" panose="020B0402020204020303" pitchFamily="34" charset="0"/>
              </a:rPr>
              <a:t>a specific and targeted plan for CIA professional development informed by multiple sources of data.</a:t>
            </a:r>
          </a:p>
        </p:txBody>
      </p:sp>
      <p:sp>
        <p:nvSpPr>
          <p:cNvPr id="18" name="TextBox 17">
            <a:extLst>
              <a:ext uri="{FF2B5EF4-FFF2-40B4-BE49-F238E27FC236}">
                <a16:creationId xmlns:a16="http://schemas.microsoft.com/office/drawing/2014/main" id="{0E150B5E-42EE-53D5-0CE7-240B01D45BBC}"/>
              </a:ext>
            </a:extLst>
          </p:cNvPr>
          <p:cNvSpPr txBox="1"/>
          <p:nvPr/>
        </p:nvSpPr>
        <p:spPr>
          <a:xfrm>
            <a:off x="1691571" y="4323755"/>
            <a:ext cx="6395986" cy="2092881"/>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Leverages leadership team </a:t>
            </a:r>
            <a:r>
              <a:rPr lang="en-US" sz="1600" u="none" dirty="0">
                <a:latin typeface="Futura Lt BT" panose="020B0402020204020303" pitchFamily="34" charset="0"/>
              </a:rPr>
              <a:t>to analyze multiple data sources for CIA priorities.</a:t>
            </a:r>
          </a:p>
          <a:p>
            <a:pPr marL="285750" lvl="0" indent="-285750">
              <a:buFont typeface="Arial" panose="020B0604020202020204" pitchFamily="34" charset="0"/>
              <a:buChar char="•"/>
            </a:pPr>
            <a:r>
              <a:rPr lang="en-US" sz="1600" u="none" dirty="0">
                <a:latin typeface="Futura Lt BT" panose="020B0402020204020303" pitchFamily="34" charset="0"/>
              </a:rPr>
              <a:t>Adds value to district by </a:t>
            </a:r>
            <a:r>
              <a:rPr lang="en-US" sz="1600" u="sng" dirty="0">
                <a:latin typeface="Futura Lt BT" panose="020B0402020204020303" pitchFamily="34" charset="0"/>
              </a:rPr>
              <a:t>exemplifying professional growth</a:t>
            </a:r>
            <a:r>
              <a:rPr lang="en-US" sz="1600" u="none" dirty="0">
                <a:latin typeface="Futura Lt BT" panose="020B0402020204020303" pitchFamily="34" charset="0"/>
              </a:rPr>
              <a:t>, collaborating with colleagues, and sharing work that yields high measures of teacher and student productivity.</a:t>
            </a:r>
          </a:p>
          <a:p>
            <a:pPr marL="285750" lvl="0" indent="-285750">
              <a:buFont typeface="Arial" panose="020B0604020202020204" pitchFamily="34" charset="0"/>
              <a:buChar char="•"/>
            </a:pPr>
            <a:r>
              <a:rPr lang="en-US" sz="1600" u="sng" dirty="0">
                <a:latin typeface="Futura Lt BT" panose="020B0402020204020303" pitchFamily="34" charset="0"/>
              </a:rPr>
              <a:t>Establishes tools </a:t>
            </a:r>
            <a:r>
              <a:rPr lang="en-US" sz="1600" u="none" dirty="0">
                <a:latin typeface="Futura Lt BT" panose="020B0402020204020303" pitchFamily="34" charset="0"/>
              </a:rPr>
              <a:t>such as data walls, notebooks, or easily generated data reports </a:t>
            </a:r>
            <a:r>
              <a:rPr lang="en-US" sz="1600" u="sng" dirty="0">
                <a:latin typeface="Futura Lt BT" panose="020B0402020204020303" pitchFamily="34" charset="0"/>
              </a:rPr>
              <a:t>to track student progress.</a:t>
            </a:r>
          </a:p>
          <a:p>
            <a:endParaRPr lang="en-US" dirty="0"/>
          </a:p>
        </p:txBody>
      </p:sp>
    </p:spTree>
    <p:custDataLst>
      <p:tags r:id="rId1"/>
    </p:custDataLst>
    <p:extLst>
      <p:ext uri="{BB962C8B-B14F-4D97-AF65-F5344CB8AC3E}">
        <p14:creationId xmlns:p14="http://schemas.microsoft.com/office/powerpoint/2010/main" val="2176977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55422" y="1765049"/>
            <a:ext cx="3161016" cy="3153753"/>
          </a:xfrm>
        </p:spPr>
        <p:txBody>
          <a:bodyPr vert="horz" lIns="91440" tIns="45720" rIns="91440" bIns="45720" rtlCol="0" anchor="b">
            <a:noAutofit/>
          </a:bodyPr>
          <a:lstStyle/>
          <a:p>
            <a:r>
              <a:rPr lang="en-US" sz="3200" dirty="0">
                <a:solidFill>
                  <a:srgbClr val="EBEBEB"/>
                </a:solidFill>
                <a:latin typeface="Futura Lt BT" panose="020B0402020204020303" pitchFamily="34" charset="0"/>
              </a:rPr>
              <a:t>Involvement in CIA</a:t>
            </a:r>
            <a:br>
              <a:rPr lang="en-US" sz="3200" dirty="0">
                <a:solidFill>
                  <a:srgbClr val="EBEBEB"/>
                </a:solidFill>
                <a:latin typeface="Futura Lt BT" panose="020B0402020204020303" pitchFamily="34" charset="0"/>
              </a:rPr>
            </a:b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Sample Artifact Progression</a:t>
            </a:r>
            <a:endParaRPr lang="en-US" sz="3200" b="0" i="0" kern="1200" dirty="0">
              <a:solidFill>
                <a:srgbClr val="EBEBEB"/>
              </a:solidFill>
              <a:latin typeface="Futura Lt BT" panose="020B0402020204020303" pitchFamily="34" charset="0"/>
            </a:endParaRP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pSp>
        <p:nvGrpSpPr>
          <p:cNvPr id="2" name="Group 1">
            <a:extLst>
              <a:ext uri="{FF2B5EF4-FFF2-40B4-BE49-F238E27FC236}">
                <a16:creationId xmlns:a16="http://schemas.microsoft.com/office/drawing/2014/main" id="{35CFB722-BB59-48A1-67BE-D21477205ECF}"/>
              </a:ext>
            </a:extLst>
          </p:cNvPr>
          <p:cNvGrpSpPr/>
          <p:nvPr/>
        </p:nvGrpSpPr>
        <p:grpSpPr>
          <a:xfrm>
            <a:off x="188056" y="402164"/>
            <a:ext cx="1418892" cy="2026989"/>
            <a:chOff x="1" y="1082"/>
            <a:chExt cx="1418892" cy="2026989"/>
          </a:xfrm>
          <a:solidFill>
            <a:srgbClr val="281F48"/>
          </a:solidFill>
        </p:grpSpPr>
        <p:sp>
          <p:nvSpPr>
            <p:cNvPr id="5" name="Arrow: Chevron 4">
              <a:extLst>
                <a:ext uri="{FF2B5EF4-FFF2-40B4-BE49-F238E27FC236}">
                  <a16:creationId xmlns:a16="http://schemas.microsoft.com/office/drawing/2014/main" id="{CB2D4607-DAD6-F174-ECBE-37CCD35ADDC5}"/>
                </a:ext>
              </a:extLst>
            </p:cNvPr>
            <p:cNvSpPr/>
            <p:nvPr/>
          </p:nvSpPr>
          <p:spPr>
            <a:xfrm rot="5400000">
              <a:off x="-304048" y="305131"/>
              <a:ext cx="2026989" cy="1418892"/>
            </a:xfrm>
            <a:prstGeom prst="chevron">
              <a:avLst/>
            </a:prstGeom>
            <a:grpFill/>
            <a:ln w="25400" cap="flat" cmpd="sng" algn="ctr">
              <a:solidFill>
                <a:srgbClr val="281F47"/>
              </a:solidFill>
              <a:prstDash val="solid"/>
            </a:ln>
            <a:effectLst/>
          </p:spPr>
        </p:sp>
        <p:sp>
          <p:nvSpPr>
            <p:cNvPr id="8" name="Arrow: Chevron 4">
              <a:extLst>
                <a:ext uri="{FF2B5EF4-FFF2-40B4-BE49-F238E27FC236}">
                  <a16:creationId xmlns:a16="http://schemas.microsoft.com/office/drawing/2014/main" id="{E73D297C-3088-F692-735A-3BD8D55E0C71}"/>
                </a:ext>
              </a:extLst>
            </p:cNvPr>
            <p:cNvSpPr txBox="1"/>
            <p:nvPr/>
          </p:nvSpPr>
          <p:spPr>
            <a:xfrm>
              <a:off x="1" y="710528"/>
              <a:ext cx="1418892" cy="608097"/>
            </a:xfrm>
            <a:prstGeom prst="rect">
              <a:avLst/>
            </a:prstGeom>
            <a:grpFill/>
            <a:ln>
              <a:solidFill>
                <a:srgbClr val="281F47"/>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BASIC</a:t>
              </a:r>
            </a:p>
          </p:txBody>
        </p:sp>
      </p:grpSp>
      <p:grpSp>
        <p:nvGrpSpPr>
          <p:cNvPr id="9" name="Group 8">
            <a:extLst>
              <a:ext uri="{FF2B5EF4-FFF2-40B4-BE49-F238E27FC236}">
                <a16:creationId xmlns:a16="http://schemas.microsoft.com/office/drawing/2014/main" id="{70634197-BA4D-ABAF-0E32-0D6150D9FE41}"/>
              </a:ext>
            </a:extLst>
          </p:cNvPr>
          <p:cNvGrpSpPr/>
          <p:nvPr/>
        </p:nvGrpSpPr>
        <p:grpSpPr>
          <a:xfrm>
            <a:off x="188054" y="2429152"/>
            <a:ext cx="1418892" cy="2026989"/>
            <a:chOff x="1" y="1837654"/>
            <a:chExt cx="1418892" cy="2026989"/>
          </a:xfrm>
          <a:solidFill>
            <a:srgbClr val="432653"/>
          </a:solidFill>
        </p:grpSpPr>
        <p:sp>
          <p:nvSpPr>
            <p:cNvPr id="10" name="Arrow: Chevron 9">
              <a:extLst>
                <a:ext uri="{FF2B5EF4-FFF2-40B4-BE49-F238E27FC236}">
                  <a16:creationId xmlns:a16="http://schemas.microsoft.com/office/drawing/2014/main" id="{2EF9176F-7E29-6DAF-875E-EC6400688886}"/>
                </a:ext>
              </a:extLst>
            </p:cNvPr>
            <p:cNvSpPr/>
            <p:nvPr/>
          </p:nvSpPr>
          <p:spPr>
            <a:xfrm rot="5400000">
              <a:off x="-304048" y="2141703"/>
              <a:ext cx="2026989" cy="1418892"/>
            </a:xfrm>
            <a:prstGeom prst="chevron">
              <a:avLst/>
            </a:prstGeom>
            <a:grpFill/>
            <a:ln w="25400" cap="flat" cmpd="sng" algn="ctr">
              <a:solidFill>
                <a:srgbClr val="472754"/>
              </a:solidFill>
              <a:prstDash val="solid"/>
            </a:ln>
            <a:effectLst/>
          </p:spPr>
        </p:sp>
        <p:sp>
          <p:nvSpPr>
            <p:cNvPr id="11" name="Arrow: Chevron 4">
              <a:extLst>
                <a:ext uri="{FF2B5EF4-FFF2-40B4-BE49-F238E27FC236}">
                  <a16:creationId xmlns:a16="http://schemas.microsoft.com/office/drawing/2014/main" id="{174EFC70-672C-ABC2-D923-EE49E7995D93}"/>
                </a:ext>
              </a:extLst>
            </p:cNvPr>
            <p:cNvSpPr txBox="1"/>
            <p:nvPr/>
          </p:nvSpPr>
          <p:spPr>
            <a:xfrm>
              <a:off x="1" y="2547100"/>
              <a:ext cx="1418892" cy="608097"/>
            </a:xfrm>
            <a:prstGeom prst="rect">
              <a:avLst/>
            </a:prstGeom>
            <a:grpFill/>
            <a:ln>
              <a:solidFill>
                <a:srgbClr val="472754"/>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PROFICIENT</a:t>
              </a:r>
            </a:p>
          </p:txBody>
        </p:sp>
      </p:grpSp>
      <p:sp>
        <p:nvSpPr>
          <p:cNvPr id="13" name="Arrow: Chevron 12">
            <a:extLst>
              <a:ext uri="{FF2B5EF4-FFF2-40B4-BE49-F238E27FC236}">
                <a16:creationId xmlns:a16="http://schemas.microsoft.com/office/drawing/2014/main" id="{72C22B81-12ED-5AB3-BD73-6A6F37DF4FE5}"/>
              </a:ext>
            </a:extLst>
          </p:cNvPr>
          <p:cNvSpPr/>
          <p:nvPr/>
        </p:nvSpPr>
        <p:spPr>
          <a:xfrm rot="5400000">
            <a:off x="-115998" y="4719246"/>
            <a:ext cx="2026989" cy="1418892"/>
          </a:xfrm>
          <a:prstGeom prst="chevron">
            <a:avLst/>
          </a:prstGeom>
          <a:solidFill>
            <a:srgbClr val="5A2C5D"/>
          </a:solidFill>
          <a:ln w="25400" cap="flat" cmpd="sng" algn="ctr">
            <a:solidFill>
              <a:srgbClr val="5A2C5D"/>
            </a:solidFill>
            <a:prstDash val="solid"/>
          </a:ln>
          <a:effectLst/>
        </p:spPr>
        <p:txBody>
          <a:bodyPr/>
          <a:lstStyle/>
          <a:p>
            <a:endParaRPr lang="en-US" dirty="0"/>
          </a:p>
        </p:txBody>
      </p:sp>
      <p:sp>
        <p:nvSpPr>
          <p:cNvPr id="15" name="TextBox 14">
            <a:extLst>
              <a:ext uri="{FF2B5EF4-FFF2-40B4-BE49-F238E27FC236}">
                <a16:creationId xmlns:a16="http://schemas.microsoft.com/office/drawing/2014/main" id="{F306EBA8-CF0F-51E0-0A6A-EB5A0B837FCD}"/>
              </a:ext>
            </a:extLst>
          </p:cNvPr>
          <p:cNvSpPr txBox="1"/>
          <p:nvPr/>
        </p:nvSpPr>
        <p:spPr>
          <a:xfrm>
            <a:off x="188050" y="5369818"/>
            <a:ext cx="1503521"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dirty="0">
              <a:solidFill>
                <a:schemeClr val="bg1"/>
              </a:solidFill>
              <a:latin typeface="Futura Lt BT" panose="020B0402020204020303" pitchFamily="34" charset="0"/>
            </a:endParaRPr>
          </a:p>
        </p:txBody>
      </p:sp>
      <p:sp>
        <p:nvSpPr>
          <p:cNvPr id="16" name="TextBox 15">
            <a:extLst>
              <a:ext uri="{FF2B5EF4-FFF2-40B4-BE49-F238E27FC236}">
                <a16:creationId xmlns:a16="http://schemas.microsoft.com/office/drawing/2014/main" id="{0B288AE2-9705-71B8-14EF-24F483867864}"/>
              </a:ext>
            </a:extLst>
          </p:cNvPr>
          <p:cNvSpPr txBox="1"/>
          <p:nvPr/>
        </p:nvSpPr>
        <p:spPr>
          <a:xfrm>
            <a:off x="1685287" y="235059"/>
            <a:ext cx="6174045" cy="1938992"/>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Futura Lt BT" panose="020B0402020204020303" pitchFamily="34" charset="0"/>
              </a:rPr>
              <a:t>Documentation of rigorous measurable goals, i.e. SIP, SLO process</a:t>
            </a:r>
          </a:p>
          <a:p>
            <a:pPr marL="285750" lvl="0" indent="-285750">
              <a:buFont typeface="Arial" panose="020B0604020202020204" pitchFamily="34" charset="0"/>
              <a:buChar char="•"/>
            </a:pPr>
            <a:r>
              <a:rPr lang="en-US" sz="1500" dirty="0">
                <a:latin typeface="Futura Lt BT" panose="020B0402020204020303" pitchFamily="34" charset="0"/>
              </a:rPr>
              <a:t>Documentation of teacher and student involvement in the goal setting process, i.e. agendas or observation of process by evaluator, SLO process, data retreat/chats</a:t>
            </a:r>
          </a:p>
          <a:p>
            <a:pPr marL="285750" lvl="0" indent="-285750">
              <a:buFont typeface="Arial" panose="020B0604020202020204" pitchFamily="34" charset="0"/>
              <a:buChar char="•"/>
            </a:pPr>
            <a:r>
              <a:rPr lang="en-US" sz="1500" dirty="0">
                <a:latin typeface="Futura Lt BT" panose="020B0402020204020303" pitchFamily="34" charset="0"/>
              </a:rPr>
              <a:t>Examples of formative feedback to teachers, i.e. </a:t>
            </a:r>
            <a:r>
              <a:rPr lang="en-US" sz="1500" dirty="0" err="1">
                <a:latin typeface="Futura Lt BT" panose="020B0402020204020303" pitchFamily="34" charset="0"/>
              </a:rPr>
              <a:t>Teachscape</a:t>
            </a:r>
            <a:r>
              <a:rPr lang="en-US" sz="1500" dirty="0">
                <a:latin typeface="Futura Lt BT" panose="020B0402020204020303" pitchFamily="34" charset="0"/>
              </a:rPr>
              <a:t> and/or written samples</a:t>
            </a:r>
          </a:p>
          <a:p>
            <a:pPr marL="285750" lvl="0" indent="-285750">
              <a:buFont typeface="Arial" panose="020B0604020202020204" pitchFamily="34" charset="0"/>
              <a:buChar char="•"/>
            </a:pPr>
            <a:r>
              <a:rPr lang="en-US" sz="1500" dirty="0">
                <a:latin typeface="Futura Lt BT" panose="020B0402020204020303" pitchFamily="34" charset="0"/>
              </a:rPr>
              <a:t>Master schedule with plan time</a:t>
            </a:r>
          </a:p>
          <a:p>
            <a:pPr marL="285750" lvl="0" indent="-285750">
              <a:buFont typeface="Arial" panose="020B0604020202020204" pitchFamily="34" charset="0"/>
              <a:buChar char="•"/>
            </a:pPr>
            <a:r>
              <a:rPr lang="en-US" sz="1500" dirty="0">
                <a:latin typeface="Futura Lt BT" panose="020B0402020204020303" pitchFamily="34" charset="0"/>
              </a:rPr>
              <a:t>Schedule of professional development aligned with goals</a:t>
            </a:r>
          </a:p>
        </p:txBody>
      </p:sp>
      <p:sp>
        <p:nvSpPr>
          <p:cNvPr id="17" name="TextBox 16">
            <a:extLst>
              <a:ext uri="{FF2B5EF4-FFF2-40B4-BE49-F238E27FC236}">
                <a16:creationId xmlns:a16="http://schemas.microsoft.com/office/drawing/2014/main" id="{01530335-F1CA-D140-DA53-D6081E5E71CB}"/>
              </a:ext>
            </a:extLst>
          </p:cNvPr>
          <p:cNvSpPr txBox="1"/>
          <p:nvPr/>
        </p:nvSpPr>
        <p:spPr>
          <a:xfrm>
            <a:off x="1675214" y="2364463"/>
            <a:ext cx="6395986" cy="1569660"/>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Data notebooks, logs, agendas reflecting systematic monitoring of student growth through common and/or formative assessments</a:t>
            </a:r>
          </a:p>
          <a:p>
            <a:pPr marL="285750" lvl="0" indent="-285750">
              <a:buFont typeface="Arial" panose="020B0604020202020204" pitchFamily="34" charset="0"/>
              <a:buChar char="•"/>
            </a:pPr>
            <a:r>
              <a:rPr lang="en-US" sz="1600" dirty="0">
                <a:latin typeface="Futura Lt BT" panose="020B0402020204020303" pitchFamily="34" charset="0"/>
              </a:rPr>
              <a:t>Protocols for collecting, analyzing, and reporting data, i.e. PLC structure</a:t>
            </a:r>
          </a:p>
          <a:p>
            <a:pPr marL="285750" lvl="0" indent="-285750">
              <a:buFont typeface="Arial" panose="020B0604020202020204" pitchFamily="34" charset="0"/>
              <a:buChar char="•"/>
            </a:pPr>
            <a:r>
              <a:rPr lang="en-US" sz="1600" dirty="0">
                <a:latin typeface="Futura Lt BT" panose="020B0402020204020303" pitchFamily="34" charset="0"/>
              </a:rPr>
              <a:t>School improvement plan reflecting a specific and targeted plan for CIA professional development</a:t>
            </a:r>
          </a:p>
        </p:txBody>
      </p:sp>
      <p:sp>
        <p:nvSpPr>
          <p:cNvPr id="18" name="TextBox 17">
            <a:extLst>
              <a:ext uri="{FF2B5EF4-FFF2-40B4-BE49-F238E27FC236}">
                <a16:creationId xmlns:a16="http://schemas.microsoft.com/office/drawing/2014/main" id="{0E150B5E-42EE-53D5-0CE7-240B01D45BBC}"/>
              </a:ext>
            </a:extLst>
          </p:cNvPr>
          <p:cNvSpPr txBox="1"/>
          <p:nvPr/>
        </p:nvSpPr>
        <p:spPr>
          <a:xfrm>
            <a:off x="1691571" y="4323755"/>
            <a:ext cx="6395986" cy="2339102"/>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Agendas reflecting involvement of leadership team in analyzing multiple data sources for CIA priorities</a:t>
            </a:r>
            <a:endParaRPr lang="en-US" sz="1600" dirty="0">
              <a:latin typeface="Futura Lt BT" panose="020B0402020204020303" pitchFamily="34" charset="0"/>
            </a:endParaRPr>
          </a:p>
          <a:p>
            <a:pPr marL="285750" lvl="0" indent="-285750">
              <a:buFont typeface="Arial" panose="020B0604020202020204" pitchFamily="34" charset="0"/>
              <a:buChar char="•"/>
            </a:pPr>
            <a:r>
              <a:rPr lang="en-US" sz="1600" u="none" dirty="0">
                <a:latin typeface="Futura Lt BT" panose="020B0402020204020303" pitchFamily="34" charset="0"/>
              </a:rPr>
              <a:t>Evidence of participation in professional growth opportunities, and collaboration with colleagues, i.e. PLC, grade level team meeting, etc.</a:t>
            </a:r>
          </a:p>
          <a:p>
            <a:pPr marL="285750" lvl="0" indent="-285750">
              <a:buFont typeface="Arial" panose="020B0604020202020204" pitchFamily="34" charset="0"/>
              <a:buChar char="•"/>
            </a:pPr>
            <a:r>
              <a:rPr lang="en-US" sz="1600" u="none" dirty="0">
                <a:latin typeface="Futura Lt BT" panose="020B0402020204020303" pitchFamily="34" charset="0"/>
              </a:rPr>
              <a:t>Data notebooks, data walls, Google docs, </a:t>
            </a:r>
            <a:r>
              <a:rPr lang="en-US" sz="1600" u="none" dirty="0" err="1">
                <a:latin typeface="Futura Lt BT" panose="020B0402020204020303" pitchFamily="34" charset="0"/>
              </a:rPr>
              <a:t>Indistar</a:t>
            </a:r>
            <a:r>
              <a:rPr lang="en-US" sz="1600" u="none" dirty="0">
                <a:latin typeface="Futura Lt BT" panose="020B0402020204020303" pitchFamily="34" charset="0"/>
              </a:rPr>
              <a:t> etc. as tools to track student progress</a:t>
            </a:r>
          </a:p>
          <a:p>
            <a:pPr lvl="0"/>
            <a:endParaRPr lang="en-US" sz="1600" dirty="0">
              <a:latin typeface="Futura Lt BT" panose="020B0402020204020303" pitchFamily="34" charset="0"/>
            </a:endParaRPr>
          </a:p>
          <a:p>
            <a:endParaRPr lang="en-US" dirty="0"/>
          </a:p>
        </p:txBody>
      </p:sp>
    </p:spTree>
    <p:custDataLst>
      <p:tags r:id="rId1"/>
    </p:custDataLst>
    <p:extLst>
      <p:ext uri="{BB962C8B-B14F-4D97-AF65-F5344CB8AC3E}">
        <p14:creationId xmlns:p14="http://schemas.microsoft.com/office/powerpoint/2010/main" val="94691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2"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3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DDC71FF-6DA2-C80F-9081-3DFB7D55977C}"/>
              </a:ext>
            </a:extLst>
          </p:cNvPr>
          <p:cNvSpPr>
            <a:spLocks noGrp="1"/>
          </p:cNvSpPr>
          <p:nvPr>
            <p:ph type="title"/>
          </p:nvPr>
        </p:nvSpPr>
        <p:spPr>
          <a:xfrm>
            <a:off x="810704" y="973667"/>
            <a:ext cx="3571811" cy="1693333"/>
          </a:xfrm>
        </p:spPr>
        <p:txBody>
          <a:bodyPr>
            <a:noAutofit/>
          </a:bodyPr>
          <a:lstStyle/>
          <a:p>
            <a:r>
              <a:rPr lang="en-US" sz="4800" dirty="0">
                <a:solidFill>
                  <a:srgbClr val="EBEBEB"/>
                </a:solidFill>
                <a:latin typeface="Futura Lt BT" panose="020B0402020204020303" pitchFamily="34" charset="0"/>
              </a:rPr>
              <a:t>Distributive Leadership</a:t>
            </a:r>
          </a:p>
        </p:txBody>
      </p:sp>
      <p:pic>
        <p:nvPicPr>
          <p:cNvPr id="4" name="Picture 3" descr="A person writing on a white board&#10;&#10;Description automatically generated">
            <a:extLst>
              <a:ext uri="{FF2B5EF4-FFF2-40B4-BE49-F238E27FC236}">
                <a16:creationId xmlns:a16="http://schemas.microsoft.com/office/drawing/2014/main" id="{5B589AB1-F8A3-1A60-EE2C-50CE8D52512D}"/>
              </a:ext>
            </a:extLst>
          </p:cNvPr>
          <p:cNvPicPr>
            <a:picLocks noChangeAspect="1"/>
          </p:cNvPicPr>
          <p:nvPr/>
        </p:nvPicPr>
        <p:blipFill>
          <a:blip r:embed="rId2"/>
          <a:stretch>
            <a:fillRect/>
          </a:stretch>
        </p:blipFill>
        <p:spPr>
          <a:xfrm>
            <a:off x="6185164" y="803751"/>
            <a:ext cx="4410419" cy="5250498"/>
          </a:xfrm>
          <a:prstGeom prst="rect">
            <a:avLst/>
          </a:prstGeom>
        </p:spPr>
      </p:pic>
      <p:sp>
        <p:nvSpPr>
          <p:cNvPr id="34"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6"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5" name="TextBox 4">
            <a:extLst>
              <a:ext uri="{FF2B5EF4-FFF2-40B4-BE49-F238E27FC236}">
                <a16:creationId xmlns:a16="http://schemas.microsoft.com/office/drawing/2014/main" id="{1172A9F6-C8BF-38B7-FF4B-7B351316AA66}"/>
              </a:ext>
            </a:extLst>
          </p:cNvPr>
          <p:cNvSpPr txBox="1"/>
          <p:nvPr/>
        </p:nvSpPr>
        <p:spPr>
          <a:xfrm>
            <a:off x="817098" y="2710141"/>
            <a:ext cx="2724346" cy="369332"/>
          </a:xfrm>
          <a:prstGeom prst="rect">
            <a:avLst/>
          </a:prstGeom>
          <a:noFill/>
        </p:spPr>
        <p:txBody>
          <a:bodyPr wrap="square" rtlCol="0">
            <a:spAutoFit/>
          </a:bodyPr>
          <a:lstStyle/>
          <a:p>
            <a:r>
              <a:rPr lang="en-US" dirty="0">
                <a:latin typeface="Futura Lt BT" panose="020B0402020204020303" pitchFamily="34" charset="0"/>
              </a:rPr>
              <a:t>Domain 2.3</a:t>
            </a:r>
          </a:p>
        </p:txBody>
      </p:sp>
    </p:spTree>
    <p:extLst>
      <p:ext uri="{BB962C8B-B14F-4D97-AF65-F5344CB8AC3E}">
        <p14:creationId xmlns:p14="http://schemas.microsoft.com/office/powerpoint/2010/main" val="169032219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1F9D-C759-C235-C6B4-B51DE83DE98F}"/>
              </a:ext>
            </a:extLst>
          </p:cNvPr>
          <p:cNvSpPr>
            <a:spLocks noGrp="1"/>
          </p:cNvSpPr>
          <p:nvPr>
            <p:ph type="title"/>
          </p:nvPr>
        </p:nvSpPr>
        <p:spPr/>
        <p:txBody>
          <a:bodyPr/>
          <a:lstStyle/>
          <a:p>
            <a:r>
              <a:rPr lang="en-US" sz="4000" dirty="0">
                <a:latin typeface="Futura Lt BT" panose="020B0402020204020303" pitchFamily="34" charset="0"/>
              </a:rPr>
              <a:t>Distributive Leadership</a:t>
            </a:r>
            <a:br>
              <a:rPr lang="en-US" sz="4000" dirty="0">
                <a:latin typeface="Futura Lt BT" panose="020B0402020204020303" pitchFamily="34" charset="0"/>
              </a:rPr>
            </a:br>
            <a:r>
              <a:rPr lang="en-US" sz="4000" dirty="0">
                <a:latin typeface="Futura Lt BT" panose="020B0402020204020303" pitchFamily="34" charset="0"/>
              </a:rPr>
              <a:t>Considerations</a:t>
            </a:r>
          </a:p>
        </p:txBody>
      </p:sp>
      <p:sp>
        <p:nvSpPr>
          <p:cNvPr id="3" name="Content Placeholder 2">
            <a:extLst>
              <a:ext uri="{FF2B5EF4-FFF2-40B4-BE49-F238E27FC236}">
                <a16:creationId xmlns:a16="http://schemas.microsoft.com/office/drawing/2014/main" id="{BD374CE0-68BA-0CFE-6ED4-2E3D89D59DE7}"/>
              </a:ext>
            </a:extLst>
          </p:cNvPr>
          <p:cNvSpPr>
            <a:spLocks noGrp="1"/>
          </p:cNvSpPr>
          <p:nvPr>
            <p:ph idx="1"/>
          </p:nvPr>
        </p:nvSpPr>
        <p:spPr>
          <a:xfrm>
            <a:off x="499622" y="2318994"/>
            <a:ext cx="11217896" cy="4223208"/>
          </a:xfrm>
        </p:spPr>
        <p:txBody>
          <a:bodyPr>
            <a:normAutofit lnSpcReduction="10000"/>
          </a:bodyPr>
          <a:lstStyle/>
          <a:p>
            <a:pPr marL="1143000" indent="-1143000">
              <a:buFont typeface="+mj-lt"/>
              <a:buAutoNum type="arabicPeriod"/>
            </a:pPr>
            <a:r>
              <a:rPr lang="en-US" dirty="0">
                <a:latin typeface="Futura Lt BT" panose="020B0402020204020303" pitchFamily="34" charset="0"/>
              </a:rPr>
              <a:t>What kind of leadership opportunities do you provide for staff?</a:t>
            </a:r>
          </a:p>
          <a:p>
            <a:pPr marL="1143000" indent="-1143000">
              <a:buFont typeface="+mj-lt"/>
              <a:buAutoNum type="arabicPeriod"/>
            </a:pPr>
            <a:r>
              <a:rPr lang="en-US" dirty="0">
                <a:latin typeface="Futura Lt BT" panose="020B0402020204020303" pitchFamily="34" charset="0"/>
              </a:rPr>
              <a:t>Do you facilitate or make accessible to your staff mentoring programs that promote leadership?</a:t>
            </a:r>
          </a:p>
          <a:p>
            <a:pPr marL="1143000" indent="-1143000">
              <a:buFont typeface="+mj-lt"/>
              <a:buAutoNum type="arabicPeriod"/>
            </a:pPr>
            <a:r>
              <a:rPr lang="en-US" dirty="0">
                <a:latin typeface="Futura Lt BT" panose="020B0402020204020303" pitchFamily="34" charset="0"/>
              </a:rPr>
              <a:t>When you delegate leadership tasks to staff, do you give them the authority to successfully complete the task?</a:t>
            </a:r>
          </a:p>
          <a:p>
            <a:pPr marL="1143000" indent="-1143000">
              <a:buFont typeface="+mj-lt"/>
              <a:buAutoNum type="arabicPeriod"/>
            </a:pPr>
            <a:r>
              <a:rPr lang="en-US" dirty="0">
                <a:latin typeface="Futura Lt BT" panose="020B0402020204020303" pitchFamily="34" charset="0"/>
              </a:rPr>
              <a:t>How do you monitor progress and completion of delegated tasks?</a:t>
            </a:r>
          </a:p>
          <a:p>
            <a:pPr marL="1143000" indent="-1143000">
              <a:buFont typeface="+mj-lt"/>
              <a:buAutoNum type="arabicPeriod"/>
            </a:pPr>
            <a:r>
              <a:rPr lang="en-US" dirty="0">
                <a:latin typeface="Futura Lt BT" panose="020B0402020204020303" pitchFamily="34" charset="0"/>
              </a:rPr>
              <a:t>How do you recognize and/or celebrate staff members who seek out leadership responsibilities?</a:t>
            </a:r>
          </a:p>
          <a:p>
            <a:pPr marL="1143000" indent="-1143000">
              <a:buFont typeface="+mj-lt"/>
              <a:buAutoNum type="arabicPeriod"/>
            </a:pPr>
            <a:r>
              <a:rPr lang="en-US" dirty="0">
                <a:latin typeface="Futura Lt BT" panose="020B0402020204020303" pitchFamily="34" charset="0"/>
              </a:rPr>
              <a:t>How do you work with staff in fashion that develops their ability to manage tasks and responsibilities?</a:t>
            </a:r>
          </a:p>
          <a:p>
            <a:pPr marL="1143000" indent="-1143000">
              <a:buFont typeface="+mj-lt"/>
              <a:buAutoNum type="arabicPeriod"/>
            </a:pPr>
            <a:r>
              <a:rPr lang="en-US" dirty="0">
                <a:latin typeface="Futura Lt BT" panose="020B0402020204020303" pitchFamily="34" charset="0"/>
              </a:rPr>
              <a:t>How are you tying the leadership discussion with the Danielson Model, particularly Domain 4: Professional Responsibilities?</a:t>
            </a:r>
          </a:p>
          <a:p>
            <a:pPr marL="1143000" indent="-1143000">
              <a:buFont typeface="+mj-lt"/>
              <a:buAutoNum type="arabicPeriod"/>
            </a:pPr>
            <a:r>
              <a:rPr lang="en-US" dirty="0">
                <a:latin typeface="Futura Lt BT" panose="020B0402020204020303" pitchFamily="34" charset="0"/>
              </a:rPr>
              <a:t>Have you considered involvement in the South Dakota DOE Instructional Coaching program as a way not only to strengthen instructional practice but also to strengthen the leadership skills of both the principal and the teachers involved?</a:t>
            </a:r>
          </a:p>
          <a:p>
            <a:pPr marL="0" indent="0">
              <a:buNone/>
            </a:pPr>
            <a:endParaRPr lang="en-US" dirty="0"/>
          </a:p>
        </p:txBody>
      </p:sp>
    </p:spTree>
    <p:extLst>
      <p:ext uri="{BB962C8B-B14F-4D97-AF65-F5344CB8AC3E}">
        <p14:creationId xmlns:p14="http://schemas.microsoft.com/office/powerpoint/2010/main" val="302754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55422" y="1765049"/>
            <a:ext cx="3161016" cy="3153753"/>
          </a:xfrm>
        </p:spPr>
        <p:txBody>
          <a:bodyPr vert="horz" lIns="91440" tIns="45720" rIns="91440" bIns="45720" rtlCol="0" anchor="b">
            <a:noAutofit/>
          </a:bodyPr>
          <a:lstStyle/>
          <a:p>
            <a:r>
              <a:rPr lang="en-US" sz="3200" dirty="0">
                <a:latin typeface="Futura Lt BT" panose="020B0402020204020303" pitchFamily="34" charset="0"/>
              </a:rPr>
              <a:t>Distributive Leadership</a:t>
            </a:r>
            <a:br>
              <a:rPr lang="en-US" sz="3200" dirty="0">
                <a:solidFill>
                  <a:srgbClr val="EBEBEB"/>
                </a:solidFill>
                <a:latin typeface="Futura Lt BT" panose="020B0402020204020303" pitchFamily="34" charset="0"/>
              </a:rPr>
            </a:b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Level Comparison and Progression</a:t>
            </a:r>
            <a:endParaRPr lang="en-US" sz="3200" b="0" i="0" kern="1200" dirty="0">
              <a:solidFill>
                <a:srgbClr val="EBEBEB"/>
              </a:solidFill>
              <a:latin typeface="Futura Lt BT" panose="020B0402020204020303" pitchFamily="34" charset="0"/>
            </a:endParaRP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pSp>
        <p:nvGrpSpPr>
          <p:cNvPr id="2" name="Group 1">
            <a:extLst>
              <a:ext uri="{FF2B5EF4-FFF2-40B4-BE49-F238E27FC236}">
                <a16:creationId xmlns:a16="http://schemas.microsoft.com/office/drawing/2014/main" id="{35CFB722-BB59-48A1-67BE-D21477205ECF}"/>
              </a:ext>
            </a:extLst>
          </p:cNvPr>
          <p:cNvGrpSpPr/>
          <p:nvPr/>
        </p:nvGrpSpPr>
        <p:grpSpPr>
          <a:xfrm>
            <a:off x="188056" y="402164"/>
            <a:ext cx="1418892" cy="2026989"/>
            <a:chOff x="1" y="1082"/>
            <a:chExt cx="1418892" cy="2026989"/>
          </a:xfrm>
          <a:solidFill>
            <a:srgbClr val="281F48"/>
          </a:solidFill>
        </p:grpSpPr>
        <p:sp>
          <p:nvSpPr>
            <p:cNvPr id="5" name="Arrow: Chevron 4">
              <a:extLst>
                <a:ext uri="{FF2B5EF4-FFF2-40B4-BE49-F238E27FC236}">
                  <a16:creationId xmlns:a16="http://schemas.microsoft.com/office/drawing/2014/main" id="{CB2D4607-DAD6-F174-ECBE-37CCD35ADDC5}"/>
                </a:ext>
              </a:extLst>
            </p:cNvPr>
            <p:cNvSpPr/>
            <p:nvPr/>
          </p:nvSpPr>
          <p:spPr>
            <a:xfrm rot="5400000">
              <a:off x="-304048" y="305131"/>
              <a:ext cx="2026989" cy="1418892"/>
            </a:xfrm>
            <a:prstGeom prst="chevron">
              <a:avLst/>
            </a:prstGeom>
            <a:grpFill/>
            <a:ln w="25400" cap="flat" cmpd="sng" algn="ctr">
              <a:solidFill>
                <a:srgbClr val="281F47"/>
              </a:solidFill>
              <a:prstDash val="solid"/>
            </a:ln>
            <a:effectLst/>
          </p:spPr>
        </p:sp>
        <p:sp>
          <p:nvSpPr>
            <p:cNvPr id="8" name="Arrow: Chevron 4">
              <a:extLst>
                <a:ext uri="{FF2B5EF4-FFF2-40B4-BE49-F238E27FC236}">
                  <a16:creationId xmlns:a16="http://schemas.microsoft.com/office/drawing/2014/main" id="{E73D297C-3088-F692-735A-3BD8D55E0C71}"/>
                </a:ext>
              </a:extLst>
            </p:cNvPr>
            <p:cNvSpPr txBox="1"/>
            <p:nvPr/>
          </p:nvSpPr>
          <p:spPr>
            <a:xfrm>
              <a:off x="1" y="710528"/>
              <a:ext cx="1418892" cy="608097"/>
            </a:xfrm>
            <a:prstGeom prst="rect">
              <a:avLst/>
            </a:prstGeom>
            <a:grpFill/>
            <a:ln>
              <a:solidFill>
                <a:srgbClr val="281F47"/>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BASIC</a:t>
              </a:r>
            </a:p>
          </p:txBody>
        </p:sp>
      </p:grpSp>
      <p:grpSp>
        <p:nvGrpSpPr>
          <p:cNvPr id="9" name="Group 8">
            <a:extLst>
              <a:ext uri="{FF2B5EF4-FFF2-40B4-BE49-F238E27FC236}">
                <a16:creationId xmlns:a16="http://schemas.microsoft.com/office/drawing/2014/main" id="{70634197-BA4D-ABAF-0E32-0D6150D9FE41}"/>
              </a:ext>
            </a:extLst>
          </p:cNvPr>
          <p:cNvGrpSpPr/>
          <p:nvPr/>
        </p:nvGrpSpPr>
        <p:grpSpPr>
          <a:xfrm>
            <a:off x="188054" y="2429152"/>
            <a:ext cx="1418892" cy="2026989"/>
            <a:chOff x="1" y="1837654"/>
            <a:chExt cx="1418892" cy="2026989"/>
          </a:xfrm>
          <a:solidFill>
            <a:srgbClr val="432653"/>
          </a:solidFill>
        </p:grpSpPr>
        <p:sp>
          <p:nvSpPr>
            <p:cNvPr id="10" name="Arrow: Chevron 9">
              <a:extLst>
                <a:ext uri="{FF2B5EF4-FFF2-40B4-BE49-F238E27FC236}">
                  <a16:creationId xmlns:a16="http://schemas.microsoft.com/office/drawing/2014/main" id="{2EF9176F-7E29-6DAF-875E-EC6400688886}"/>
                </a:ext>
              </a:extLst>
            </p:cNvPr>
            <p:cNvSpPr/>
            <p:nvPr/>
          </p:nvSpPr>
          <p:spPr>
            <a:xfrm rot="5400000">
              <a:off x="-304048" y="2141703"/>
              <a:ext cx="2026989" cy="1418892"/>
            </a:xfrm>
            <a:prstGeom prst="chevron">
              <a:avLst/>
            </a:prstGeom>
            <a:grpFill/>
            <a:ln w="25400" cap="flat" cmpd="sng" algn="ctr">
              <a:solidFill>
                <a:srgbClr val="472754"/>
              </a:solidFill>
              <a:prstDash val="solid"/>
            </a:ln>
            <a:effectLst/>
          </p:spPr>
        </p:sp>
        <p:sp>
          <p:nvSpPr>
            <p:cNvPr id="11" name="Arrow: Chevron 4">
              <a:extLst>
                <a:ext uri="{FF2B5EF4-FFF2-40B4-BE49-F238E27FC236}">
                  <a16:creationId xmlns:a16="http://schemas.microsoft.com/office/drawing/2014/main" id="{174EFC70-672C-ABC2-D923-EE49E7995D93}"/>
                </a:ext>
              </a:extLst>
            </p:cNvPr>
            <p:cNvSpPr txBox="1"/>
            <p:nvPr/>
          </p:nvSpPr>
          <p:spPr>
            <a:xfrm>
              <a:off x="1" y="2547100"/>
              <a:ext cx="1418892" cy="608097"/>
            </a:xfrm>
            <a:prstGeom prst="rect">
              <a:avLst/>
            </a:prstGeom>
            <a:grpFill/>
            <a:ln>
              <a:solidFill>
                <a:srgbClr val="472754"/>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PROFICIENT</a:t>
              </a:r>
            </a:p>
          </p:txBody>
        </p:sp>
      </p:grpSp>
      <p:sp>
        <p:nvSpPr>
          <p:cNvPr id="13" name="Arrow: Chevron 12">
            <a:extLst>
              <a:ext uri="{FF2B5EF4-FFF2-40B4-BE49-F238E27FC236}">
                <a16:creationId xmlns:a16="http://schemas.microsoft.com/office/drawing/2014/main" id="{72C22B81-12ED-5AB3-BD73-6A6F37DF4FE5}"/>
              </a:ext>
            </a:extLst>
          </p:cNvPr>
          <p:cNvSpPr/>
          <p:nvPr/>
        </p:nvSpPr>
        <p:spPr>
          <a:xfrm rot="5400000">
            <a:off x="-115998" y="4719246"/>
            <a:ext cx="2026989" cy="1418892"/>
          </a:xfrm>
          <a:prstGeom prst="chevron">
            <a:avLst/>
          </a:prstGeom>
          <a:solidFill>
            <a:srgbClr val="5A2C5D"/>
          </a:solidFill>
          <a:ln w="25400" cap="flat" cmpd="sng" algn="ctr">
            <a:solidFill>
              <a:srgbClr val="5A2C5D"/>
            </a:solidFill>
            <a:prstDash val="solid"/>
          </a:ln>
          <a:effectLst/>
        </p:spPr>
        <p:txBody>
          <a:bodyPr/>
          <a:lstStyle/>
          <a:p>
            <a:endParaRPr lang="en-US" dirty="0"/>
          </a:p>
        </p:txBody>
      </p:sp>
      <p:sp>
        <p:nvSpPr>
          <p:cNvPr id="15" name="TextBox 14">
            <a:extLst>
              <a:ext uri="{FF2B5EF4-FFF2-40B4-BE49-F238E27FC236}">
                <a16:creationId xmlns:a16="http://schemas.microsoft.com/office/drawing/2014/main" id="{F306EBA8-CF0F-51E0-0A6A-EB5A0B837FCD}"/>
              </a:ext>
            </a:extLst>
          </p:cNvPr>
          <p:cNvSpPr txBox="1"/>
          <p:nvPr/>
        </p:nvSpPr>
        <p:spPr>
          <a:xfrm>
            <a:off x="188050" y="5369818"/>
            <a:ext cx="1503521"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dirty="0">
              <a:solidFill>
                <a:schemeClr val="bg1"/>
              </a:solidFill>
              <a:latin typeface="Futura Lt BT" panose="020B0402020204020303" pitchFamily="34" charset="0"/>
            </a:endParaRPr>
          </a:p>
        </p:txBody>
      </p:sp>
      <p:sp>
        <p:nvSpPr>
          <p:cNvPr id="16" name="TextBox 15">
            <a:extLst>
              <a:ext uri="{FF2B5EF4-FFF2-40B4-BE49-F238E27FC236}">
                <a16:creationId xmlns:a16="http://schemas.microsoft.com/office/drawing/2014/main" id="{0B288AE2-9705-71B8-14EF-24F483867864}"/>
              </a:ext>
            </a:extLst>
          </p:cNvPr>
          <p:cNvSpPr txBox="1"/>
          <p:nvPr/>
        </p:nvSpPr>
        <p:spPr>
          <a:xfrm>
            <a:off x="1691571" y="272464"/>
            <a:ext cx="6395986" cy="2062103"/>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Provide</a:t>
            </a:r>
            <a:r>
              <a:rPr lang="en-US" sz="1600" dirty="0">
                <a:latin typeface="Futura Lt BT" panose="020B0402020204020303" pitchFamily="34" charset="0"/>
              </a:rPr>
              <a:t>s opportunities to mentor </a:t>
            </a:r>
            <a:r>
              <a:rPr lang="en-US" sz="1600" u="sng" dirty="0">
                <a:latin typeface="Futura Lt BT" panose="020B0402020204020303" pitchFamily="34" charset="0"/>
              </a:rPr>
              <a:t>some </a:t>
            </a:r>
            <a:r>
              <a:rPr lang="en-US" sz="1600" dirty="0">
                <a:latin typeface="Futura Lt BT" panose="020B0402020204020303" pitchFamily="34" charset="0"/>
              </a:rPr>
              <a:t>emerging leaders.</a:t>
            </a:r>
          </a:p>
          <a:p>
            <a:pPr marL="285750" lvl="0" indent="-285750">
              <a:buFont typeface="Arial" panose="020B0604020202020204" pitchFamily="34" charset="0"/>
              <a:buChar char="•"/>
            </a:pPr>
            <a:r>
              <a:rPr lang="en-US" sz="1600" u="sng" dirty="0">
                <a:latin typeface="Futura Lt BT" panose="020B0402020204020303" pitchFamily="34" charset="0"/>
              </a:rPr>
              <a:t>Provides moderate support and encouragement </a:t>
            </a:r>
            <a:r>
              <a:rPr lang="en-US" sz="1600" dirty="0">
                <a:latin typeface="Futura Lt BT" panose="020B0402020204020303" pitchFamily="34" charset="0"/>
              </a:rPr>
              <a:t>of leadership by assignment of staff to </a:t>
            </a:r>
            <a:r>
              <a:rPr lang="en-US" sz="1600" u="sng" dirty="0">
                <a:latin typeface="Futura Lt BT" panose="020B0402020204020303" pitchFamily="34" charset="0"/>
              </a:rPr>
              <a:t>existing leadership positions</a:t>
            </a:r>
            <a:r>
              <a:rPr lang="en-US" sz="1600" dirty="0">
                <a:latin typeface="Futura Lt BT" panose="020B0402020204020303" pitchFamily="34" charset="0"/>
              </a:rPr>
              <a:t>.</a:t>
            </a:r>
          </a:p>
          <a:p>
            <a:pPr marL="285750" lvl="0" indent="-285750">
              <a:buFont typeface="Arial" panose="020B0604020202020204" pitchFamily="34" charset="0"/>
              <a:buChar char="•"/>
            </a:pPr>
            <a:r>
              <a:rPr lang="en-US" sz="1600" u="sng" dirty="0">
                <a:latin typeface="Futura Lt BT" panose="020B0402020204020303" pitchFamily="34" charset="0"/>
              </a:rPr>
              <a:t>Occasionally seeks out staff </a:t>
            </a:r>
            <a:r>
              <a:rPr lang="en-US" sz="1600" dirty="0">
                <a:latin typeface="Futura Lt BT" panose="020B0402020204020303" pitchFamily="34" charset="0"/>
              </a:rPr>
              <a:t>for increased responsibilities based upon experience, qualifications, and/or performance.</a:t>
            </a:r>
          </a:p>
          <a:p>
            <a:pPr marL="285750" lvl="0" indent="-285750">
              <a:buFont typeface="Arial" panose="020B0604020202020204" pitchFamily="34" charset="0"/>
              <a:buChar char="•"/>
            </a:pPr>
            <a:r>
              <a:rPr lang="en-US" sz="1600" u="sng" dirty="0">
                <a:latin typeface="Futura Lt BT" panose="020B0402020204020303" pitchFamily="34" charset="0"/>
              </a:rPr>
              <a:t>Monitors completion of delegated tasks </a:t>
            </a:r>
            <a:r>
              <a:rPr lang="en-US" sz="1600" dirty="0">
                <a:latin typeface="Futura Lt BT" panose="020B0402020204020303" pitchFamily="34" charset="0"/>
              </a:rPr>
              <a:t>but not progress towards completion.</a:t>
            </a:r>
          </a:p>
          <a:p>
            <a:pPr marL="285750" lvl="0" indent="-285750">
              <a:buFont typeface="Arial" panose="020B0604020202020204" pitchFamily="34" charset="0"/>
              <a:buChar char="•"/>
            </a:pPr>
            <a:endParaRPr lang="en-US" sz="1600" dirty="0">
              <a:latin typeface="Futura Lt BT" panose="020B0402020204020303" pitchFamily="34" charset="0"/>
            </a:endParaRPr>
          </a:p>
        </p:txBody>
      </p:sp>
      <p:sp>
        <p:nvSpPr>
          <p:cNvPr id="17" name="TextBox 16">
            <a:extLst>
              <a:ext uri="{FF2B5EF4-FFF2-40B4-BE49-F238E27FC236}">
                <a16:creationId xmlns:a16="http://schemas.microsoft.com/office/drawing/2014/main" id="{01530335-F1CA-D140-DA53-D6081E5E71CB}"/>
              </a:ext>
            </a:extLst>
          </p:cNvPr>
          <p:cNvSpPr txBox="1"/>
          <p:nvPr/>
        </p:nvSpPr>
        <p:spPr>
          <a:xfrm>
            <a:off x="1691571" y="2281888"/>
            <a:ext cx="6257425" cy="1569660"/>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Provides</a:t>
            </a:r>
            <a:r>
              <a:rPr lang="en-US" sz="1600" dirty="0">
                <a:latin typeface="Futura Lt BT" panose="020B0402020204020303" pitchFamily="34" charset="0"/>
              </a:rPr>
              <a:t> opportunities to mentor </a:t>
            </a:r>
            <a:r>
              <a:rPr lang="en-US" sz="1600" u="sng" dirty="0">
                <a:latin typeface="Futura Lt BT" panose="020B0402020204020303" pitchFamily="34" charset="0"/>
              </a:rPr>
              <a:t>all emerging leaders</a:t>
            </a:r>
            <a:r>
              <a:rPr lang="en-US" sz="1600" dirty="0">
                <a:latin typeface="Futura Lt BT" panose="020B0402020204020303" pitchFamily="34" charset="0"/>
              </a:rPr>
              <a:t>.</a:t>
            </a:r>
          </a:p>
          <a:p>
            <a:pPr marL="285750" lvl="0" indent="-285750">
              <a:buFont typeface="Arial" panose="020B0604020202020204" pitchFamily="34" charset="0"/>
              <a:buChar char="•"/>
            </a:pPr>
            <a:r>
              <a:rPr lang="en-US" sz="1600" dirty="0">
                <a:latin typeface="Futura Lt BT" panose="020B0402020204020303" pitchFamily="34" charset="0"/>
              </a:rPr>
              <a:t>Promotes leadership and growth through the </a:t>
            </a:r>
            <a:r>
              <a:rPr lang="en-US" sz="1600" u="sng" dirty="0">
                <a:latin typeface="Futura Lt BT" panose="020B0402020204020303" pitchFamily="34" charset="0"/>
              </a:rPr>
              <a:t>creation of and assignment to leadership positions.</a:t>
            </a:r>
          </a:p>
          <a:p>
            <a:pPr marL="285750" lvl="0" indent="-285750">
              <a:buFont typeface="Arial" panose="020B0604020202020204" pitchFamily="34" charset="0"/>
              <a:buChar char="•"/>
            </a:pPr>
            <a:r>
              <a:rPr lang="en-US" sz="1600" u="sng" dirty="0">
                <a:latin typeface="Futura Lt BT" panose="020B0402020204020303" pitchFamily="34" charset="0"/>
              </a:rPr>
              <a:t>Consistently seeks out staff </a:t>
            </a:r>
            <a:r>
              <a:rPr lang="en-US" sz="1600" dirty="0">
                <a:latin typeface="Futura Lt BT" panose="020B0402020204020303" pitchFamily="34" charset="0"/>
              </a:rPr>
              <a:t>for increased responsibilities based upon experience, qualifications, and/or performance.</a:t>
            </a:r>
          </a:p>
          <a:p>
            <a:pPr marL="285750" lvl="0" indent="-285750">
              <a:buFont typeface="Arial" panose="020B0604020202020204" pitchFamily="34" charset="0"/>
              <a:buChar char="•"/>
            </a:pPr>
            <a:r>
              <a:rPr lang="en-US" sz="1600" u="sng" dirty="0">
                <a:latin typeface="Futura Lt BT" panose="020B0402020204020303" pitchFamily="34" charset="0"/>
              </a:rPr>
              <a:t>Monitors progress </a:t>
            </a:r>
            <a:r>
              <a:rPr lang="en-US" sz="1600" dirty="0">
                <a:latin typeface="Futura Lt BT" panose="020B0402020204020303" pitchFamily="34" charset="0"/>
              </a:rPr>
              <a:t>for completion and success.</a:t>
            </a:r>
          </a:p>
        </p:txBody>
      </p:sp>
      <p:sp>
        <p:nvSpPr>
          <p:cNvPr id="18" name="TextBox 17">
            <a:extLst>
              <a:ext uri="{FF2B5EF4-FFF2-40B4-BE49-F238E27FC236}">
                <a16:creationId xmlns:a16="http://schemas.microsoft.com/office/drawing/2014/main" id="{0E150B5E-42EE-53D5-0CE7-240B01D45BBC}"/>
              </a:ext>
            </a:extLst>
          </p:cNvPr>
          <p:cNvSpPr txBox="1"/>
          <p:nvPr/>
        </p:nvSpPr>
        <p:spPr>
          <a:xfrm>
            <a:off x="1691571" y="4323755"/>
            <a:ext cx="6395986" cy="2092881"/>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Systematically provides</a:t>
            </a:r>
            <a:r>
              <a:rPr lang="en-US" sz="1600" dirty="0">
                <a:latin typeface="Futura Lt BT" panose="020B0402020204020303" pitchFamily="34" charset="0"/>
              </a:rPr>
              <a:t> opportunities for emerging leaders to distinguish themselves and </a:t>
            </a:r>
            <a:r>
              <a:rPr lang="en-US" sz="1600" u="sng" dirty="0">
                <a:latin typeface="Futura Lt BT" panose="020B0402020204020303" pitchFamily="34" charset="0"/>
              </a:rPr>
              <a:t>gives them the authority </a:t>
            </a:r>
            <a:r>
              <a:rPr lang="en-US" sz="1600" dirty="0">
                <a:latin typeface="Futura Lt BT" panose="020B0402020204020303" pitchFamily="34" charset="0"/>
              </a:rPr>
              <a:t>to complete the task.</a:t>
            </a:r>
          </a:p>
          <a:p>
            <a:pPr marL="285750" lvl="0" indent="-285750">
              <a:buFont typeface="Arial" panose="020B0604020202020204" pitchFamily="34" charset="0"/>
              <a:buChar char="•"/>
            </a:pPr>
            <a:r>
              <a:rPr lang="en-US" sz="1600" u="sng" dirty="0">
                <a:latin typeface="Futura Lt BT" panose="020B0402020204020303" pitchFamily="34" charset="0"/>
              </a:rPr>
              <a:t>Recognizes and celebrates </a:t>
            </a:r>
            <a:r>
              <a:rPr lang="en-US" sz="1600" dirty="0">
                <a:latin typeface="Futura Lt BT" panose="020B0402020204020303" pitchFamily="34" charset="0"/>
              </a:rPr>
              <a:t>emerging leaders.</a:t>
            </a:r>
          </a:p>
          <a:p>
            <a:pPr marL="285750" lvl="0" indent="-285750">
              <a:buFont typeface="Arial" panose="020B0604020202020204" pitchFamily="34" charset="0"/>
              <a:buChar char="•"/>
            </a:pPr>
            <a:r>
              <a:rPr lang="en-US" sz="1600" u="sng" dirty="0">
                <a:latin typeface="Futura Lt BT" panose="020B0402020204020303" pitchFamily="34" charset="0"/>
              </a:rPr>
              <a:t>Encourages and supports </a:t>
            </a:r>
            <a:r>
              <a:rPr lang="en-US" sz="1600" dirty="0">
                <a:latin typeface="Futura Lt BT" panose="020B0402020204020303" pitchFamily="34" charset="0"/>
              </a:rPr>
              <a:t>staff </a:t>
            </a:r>
            <a:r>
              <a:rPr lang="en-US" sz="1600" u="sng" dirty="0">
                <a:latin typeface="Futura Lt BT" panose="020B0402020204020303" pitchFamily="34" charset="0"/>
              </a:rPr>
              <a:t>to seek </a:t>
            </a:r>
            <a:r>
              <a:rPr lang="en-US" sz="1600" dirty="0">
                <a:latin typeface="Futura Lt BT" panose="020B0402020204020303" pitchFamily="34" charset="0"/>
              </a:rPr>
              <a:t>out responsibilities.</a:t>
            </a:r>
          </a:p>
          <a:p>
            <a:pPr marL="285750" lvl="0" indent="-285750">
              <a:buFont typeface="Arial" panose="020B0604020202020204" pitchFamily="34" charset="0"/>
              <a:buChar char="•"/>
            </a:pPr>
            <a:r>
              <a:rPr lang="en-US" sz="1600" u="sng" dirty="0">
                <a:latin typeface="Futura Lt BT" panose="020B0402020204020303" pitchFamily="34" charset="0"/>
              </a:rPr>
              <a:t>Monitors and supports</a:t>
            </a:r>
            <a:r>
              <a:rPr lang="en-US" sz="1600" dirty="0">
                <a:latin typeface="Futura Lt BT" panose="020B0402020204020303" pitchFamily="34" charset="0"/>
              </a:rPr>
              <a:t> staff in a fashion that develops their ability </a:t>
            </a:r>
            <a:r>
              <a:rPr lang="en-US" sz="1600" u="sng" dirty="0">
                <a:latin typeface="Futura Lt BT" panose="020B0402020204020303" pitchFamily="34" charset="0"/>
              </a:rPr>
              <a:t>to manage tasks and responsibilities.</a:t>
            </a:r>
          </a:p>
          <a:p>
            <a:endParaRPr lang="en-US" dirty="0"/>
          </a:p>
        </p:txBody>
      </p:sp>
    </p:spTree>
    <p:custDataLst>
      <p:tags r:id="rId1"/>
    </p:custDataLst>
    <p:extLst>
      <p:ext uri="{BB962C8B-B14F-4D97-AF65-F5344CB8AC3E}">
        <p14:creationId xmlns:p14="http://schemas.microsoft.com/office/powerpoint/2010/main" val="151454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55422" y="1765049"/>
            <a:ext cx="3161016" cy="3153753"/>
          </a:xfrm>
        </p:spPr>
        <p:txBody>
          <a:bodyPr vert="horz" lIns="91440" tIns="45720" rIns="91440" bIns="45720" rtlCol="0" anchor="b">
            <a:noAutofit/>
          </a:bodyPr>
          <a:lstStyle/>
          <a:p>
            <a:r>
              <a:rPr lang="en-US" sz="3200" dirty="0">
                <a:latin typeface="Futura Lt BT" panose="020B0402020204020303" pitchFamily="34" charset="0"/>
              </a:rPr>
              <a:t>Distributive Leadership</a:t>
            </a:r>
            <a:br>
              <a:rPr lang="en-US" sz="3200" dirty="0">
                <a:solidFill>
                  <a:srgbClr val="EBEBEB"/>
                </a:solidFill>
                <a:latin typeface="Futura Lt BT" panose="020B0402020204020303" pitchFamily="34" charset="0"/>
              </a:rPr>
            </a:b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Sample Artifact Progression</a:t>
            </a:r>
            <a:endParaRPr lang="en-US" sz="3200" b="0" i="0" kern="1200" dirty="0">
              <a:solidFill>
                <a:srgbClr val="EBEBEB"/>
              </a:solidFill>
              <a:latin typeface="Futura Lt BT" panose="020B0402020204020303" pitchFamily="34" charset="0"/>
            </a:endParaRP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pSp>
        <p:nvGrpSpPr>
          <p:cNvPr id="2" name="Group 1">
            <a:extLst>
              <a:ext uri="{FF2B5EF4-FFF2-40B4-BE49-F238E27FC236}">
                <a16:creationId xmlns:a16="http://schemas.microsoft.com/office/drawing/2014/main" id="{35CFB722-BB59-48A1-67BE-D21477205ECF}"/>
              </a:ext>
            </a:extLst>
          </p:cNvPr>
          <p:cNvGrpSpPr/>
          <p:nvPr/>
        </p:nvGrpSpPr>
        <p:grpSpPr>
          <a:xfrm>
            <a:off x="188056" y="402164"/>
            <a:ext cx="1418892" cy="2026989"/>
            <a:chOff x="1" y="1082"/>
            <a:chExt cx="1418892" cy="2026989"/>
          </a:xfrm>
          <a:solidFill>
            <a:srgbClr val="281F48"/>
          </a:solidFill>
        </p:grpSpPr>
        <p:sp>
          <p:nvSpPr>
            <p:cNvPr id="5" name="Arrow: Chevron 4">
              <a:extLst>
                <a:ext uri="{FF2B5EF4-FFF2-40B4-BE49-F238E27FC236}">
                  <a16:creationId xmlns:a16="http://schemas.microsoft.com/office/drawing/2014/main" id="{CB2D4607-DAD6-F174-ECBE-37CCD35ADDC5}"/>
                </a:ext>
              </a:extLst>
            </p:cNvPr>
            <p:cNvSpPr/>
            <p:nvPr/>
          </p:nvSpPr>
          <p:spPr>
            <a:xfrm rot="5400000">
              <a:off x="-304048" y="305131"/>
              <a:ext cx="2026989" cy="1418892"/>
            </a:xfrm>
            <a:prstGeom prst="chevron">
              <a:avLst/>
            </a:prstGeom>
            <a:grpFill/>
            <a:ln w="25400" cap="flat" cmpd="sng" algn="ctr">
              <a:solidFill>
                <a:srgbClr val="281F47"/>
              </a:solidFill>
              <a:prstDash val="solid"/>
            </a:ln>
            <a:effectLst/>
          </p:spPr>
        </p:sp>
        <p:sp>
          <p:nvSpPr>
            <p:cNvPr id="8" name="Arrow: Chevron 4">
              <a:extLst>
                <a:ext uri="{FF2B5EF4-FFF2-40B4-BE49-F238E27FC236}">
                  <a16:creationId xmlns:a16="http://schemas.microsoft.com/office/drawing/2014/main" id="{E73D297C-3088-F692-735A-3BD8D55E0C71}"/>
                </a:ext>
              </a:extLst>
            </p:cNvPr>
            <p:cNvSpPr txBox="1"/>
            <p:nvPr/>
          </p:nvSpPr>
          <p:spPr>
            <a:xfrm>
              <a:off x="1" y="710528"/>
              <a:ext cx="1418892" cy="608097"/>
            </a:xfrm>
            <a:prstGeom prst="rect">
              <a:avLst/>
            </a:prstGeom>
            <a:grpFill/>
            <a:ln>
              <a:solidFill>
                <a:srgbClr val="281F47"/>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BASIC</a:t>
              </a:r>
            </a:p>
          </p:txBody>
        </p:sp>
      </p:grpSp>
      <p:grpSp>
        <p:nvGrpSpPr>
          <p:cNvPr id="9" name="Group 8">
            <a:extLst>
              <a:ext uri="{FF2B5EF4-FFF2-40B4-BE49-F238E27FC236}">
                <a16:creationId xmlns:a16="http://schemas.microsoft.com/office/drawing/2014/main" id="{70634197-BA4D-ABAF-0E32-0D6150D9FE41}"/>
              </a:ext>
            </a:extLst>
          </p:cNvPr>
          <p:cNvGrpSpPr/>
          <p:nvPr/>
        </p:nvGrpSpPr>
        <p:grpSpPr>
          <a:xfrm>
            <a:off x="188054" y="2429152"/>
            <a:ext cx="1418892" cy="2026989"/>
            <a:chOff x="1" y="1837654"/>
            <a:chExt cx="1418892" cy="2026989"/>
          </a:xfrm>
          <a:solidFill>
            <a:srgbClr val="432653"/>
          </a:solidFill>
        </p:grpSpPr>
        <p:sp>
          <p:nvSpPr>
            <p:cNvPr id="10" name="Arrow: Chevron 9">
              <a:extLst>
                <a:ext uri="{FF2B5EF4-FFF2-40B4-BE49-F238E27FC236}">
                  <a16:creationId xmlns:a16="http://schemas.microsoft.com/office/drawing/2014/main" id="{2EF9176F-7E29-6DAF-875E-EC6400688886}"/>
                </a:ext>
              </a:extLst>
            </p:cNvPr>
            <p:cNvSpPr/>
            <p:nvPr/>
          </p:nvSpPr>
          <p:spPr>
            <a:xfrm rot="5400000">
              <a:off x="-304048" y="2141703"/>
              <a:ext cx="2026989" cy="1418892"/>
            </a:xfrm>
            <a:prstGeom prst="chevron">
              <a:avLst/>
            </a:prstGeom>
            <a:grpFill/>
            <a:ln w="25400" cap="flat" cmpd="sng" algn="ctr">
              <a:solidFill>
                <a:srgbClr val="472754"/>
              </a:solidFill>
              <a:prstDash val="solid"/>
            </a:ln>
            <a:effectLst/>
          </p:spPr>
        </p:sp>
        <p:sp>
          <p:nvSpPr>
            <p:cNvPr id="11" name="Arrow: Chevron 4">
              <a:extLst>
                <a:ext uri="{FF2B5EF4-FFF2-40B4-BE49-F238E27FC236}">
                  <a16:creationId xmlns:a16="http://schemas.microsoft.com/office/drawing/2014/main" id="{174EFC70-672C-ABC2-D923-EE49E7995D93}"/>
                </a:ext>
              </a:extLst>
            </p:cNvPr>
            <p:cNvSpPr txBox="1"/>
            <p:nvPr/>
          </p:nvSpPr>
          <p:spPr>
            <a:xfrm>
              <a:off x="1" y="2547100"/>
              <a:ext cx="1418892" cy="608097"/>
            </a:xfrm>
            <a:prstGeom prst="rect">
              <a:avLst/>
            </a:prstGeom>
            <a:grpFill/>
            <a:ln>
              <a:solidFill>
                <a:srgbClr val="472754"/>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PROFICIENT</a:t>
              </a:r>
            </a:p>
          </p:txBody>
        </p:sp>
      </p:grpSp>
      <p:sp>
        <p:nvSpPr>
          <p:cNvPr id="13" name="Arrow: Chevron 12">
            <a:extLst>
              <a:ext uri="{FF2B5EF4-FFF2-40B4-BE49-F238E27FC236}">
                <a16:creationId xmlns:a16="http://schemas.microsoft.com/office/drawing/2014/main" id="{72C22B81-12ED-5AB3-BD73-6A6F37DF4FE5}"/>
              </a:ext>
            </a:extLst>
          </p:cNvPr>
          <p:cNvSpPr/>
          <p:nvPr/>
        </p:nvSpPr>
        <p:spPr>
          <a:xfrm rot="5400000">
            <a:off x="-115998" y="4719246"/>
            <a:ext cx="2026989" cy="1418892"/>
          </a:xfrm>
          <a:prstGeom prst="chevron">
            <a:avLst/>
          </a:prstGeom>
          <a:solidFill>
            <a:srgbClr val="5A2C5D"/>
          </a:solidFill>
          <a:ln w="25400" cap="flat" cmpd="sng" algn="ctr">
            <a:solidFill>
              <a:srgbClr val="5A2C5D"/>
            </a:solidFill>
            <a:prstDash val="solid"/>
          </a:ln>
          <a:effectLst/>
        </p:spPr>
        <p:txBody>
          <a:bodyPr/>
          <a:lstStyle/>
          <a:p>
            <a:endParaRPr lang="en-US" dirty="0"/>
          </a:p>
        </p:txBody>
      </p:sp>
      <p:sp>
        <p:nvSpPr>
          <p:cNvPr id="15" name="TextBox 14">
            <a:extLst>
              <a:ext uri="{FF2B5EF4-FFF2-40B4-BE49-F238E27FC236}">
                <a16:creationId xmlns:a16="http://schemas.microsoft.com/office/drawing/2014/main" id="{F306EBA8-CF0F-51E0-0A6A-EB5A0B837FCD}"/>
              </a:ext>
            </a:extLst>
          </p:cNvPr>
          <p:cNvSpPr txBox="1"/>
          <p:nvPr/>
        </p:nvSpPr>
        <p:spPr>
          <a:xfrm>
            <a:off x="188050" y="5369818"/>
            <a:ext cx="1503521"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dirty="0">
              <a:solidFill>
                <a:schemeClr val="bg1"/>
              </a:solidFill>
              <a:latin typeface="Futura Lt BT" panose="020B0402020204020303" pitchFamily="34" charset="0"/>
            </a:endParaRPr>
          </a:p>
        </p:txBody>
      </p:sp>
      <p:sp>
        <p:nvSpPr>
          <p:cNvPr id="16" name="TextBox 15">
            <a:extLst>
              <a:ext uri="{FF2B5EF4-FFF2-40B4-BE49-F238E27FC236}">
                <a16:creationId xmlns:a16="http://schemas.microsoft.com/office/drawing/2014/main" id="{0B288AE2-9705-71B8-14EF-24F483867864}"/>
              </a:ext>
            </a:extLst>
          </p:cNvPr>
          <p:cNvSpPr txBox="1"/>
          <p:nvPr/>
        </p:nvSpPr>
        <p:spPr>
          <a:xfrm>
            <a:off x="1685287" y="235059"/>
            <a:ext cx="6395986" cy="1708160"/>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Futura Lt BT" panose="020B0402020204020303" pitchFamily="34" charset="0"/>
              </a:rPr>
              <a:t>List of teacher leadership roles or delegated tasks within the school.</a:t>
            </a:r>
          </a:p>
          <a:p>
            <a:pPr marL="285750" lvl="0" indent="-285750">
              <a:buFont typeface="Arial" panose="020B0604020202020204" pitchFamily="34" charset="0"/>
              <a:buChar char="•"/>
            </a:pPr>
            <a:r>
              <a:rPr lang="en-US" sz="1500" dirty="0">
                <a:latin typeface="Futura Lt BT" panose="020B0402020204020303" pitchFamily="34" charset="0"/>
              </a:rPr>
              <a:t>Evidence of monitoring of completion of delegated tasks, i.e. agendas and/or other work products, logs, meeting with teams.</a:t>
            </a:r>
          </a:p>
          <a:p>
            <a:pPr marL="285750" lvl="0" indent="-285750">
              <a:buFont typeface="Arial" panose="020B0604020202020204" pitchFamily="34" charset="0"/>
              <a:buChar char="•"/>
            </a:pPr>
            <a:r>
              <a:rPr lang="en-US" sz="1500" dirty="0">
                <a:latin typeface="Futura Lt BT" panose="020B0402020204020303" pitchFamily="34" charset="0"/>
              </a:rPr>
              <a:t>Evidence of how principal mentors teacher leaders, i.e. formative feedback samples, agendas of trainings, logs of mentoring time with teacher leaders.</a:t>
            </a:r>
          </a:p>
          <a:p>
            <a:pPr marL="285750" lvl="0" indent="-285750">
              <a:buFont typeface="Arial" panose="020B0604020202020204" pitchFamily="34" charset="0"/>
              <a:buChar char="•"/>
            </a:pPr>
            <a:r>
              <a:rPr lang="en-US" sz="1500" dirty="0">
                <a:latin typeface="Futura Lt BT" panose="020B0402020204020303" pitchFamily="34" charset="0"/>
              </a:rPr>
              <a:t>Evidence through Danielson: Domain 4, i.e. evaluations.</a:t>
            </a:r>
          </a:p>
        </p:txBody>
      </p:sp>
      <p:sp>
        <p:nvSpPr>
          <p:cNvPr id="17" name="TextBox 16">
            <a:extLst>
              <a:ext uri="{FF2B5EF4-FFF2-40B4-BE49-F238E27FC236}">
                <a16:creationId xmlns:a16="http://schemas.microsoft.com/office/drawing/2014/main" id="{01530335-F1CA-D140-DA53-D6081E5E71CB}"/>
              </a:ext>
            </a:extLst>
          </p:cNvPr>
          <p:cNvSpPr txBox="1"/>
          <p:nvPr/>
        </p:nvSpPr>
        <p:spPr>
          <a:xfrm>
            <a:off x="1675214" y="2364463"/>
            <a:ext cx="6395986" cy="1600438"/>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Futura Lt BT" panose="020B0402020204020303" pitchFamily="34" charset="0"/>
              </a:rPr>
              <a:t>Evidence that all emerging leaders have leadership and growth opportunities, i.e. a systematic and ongoing plan developed and led by a teacher team.</a:t>
            </a:r>
          </a:p>
          <a:p>
            <a:pPr marL="285750" lvl="0" indent="-285750">
              <a:buFont typeface="Arial" panose="020B0604020202020204" pitchFamily="34" charset="0"/>
              <a:buChar char="•"/>
            </a:pPr>
            <a:r>
              <a:rPr lang="en-US" sz="1400" dirty="0">
                <a:latin typeface="Futura Lt BT" panose="020B0402020204020303" pitchFamily="34" charset="0"/>
              </a:rPr>
              <a:t>Evidence of monitoring of progress and completion of delegated tasks, i.e.. agendas and/or other work products, logs, meeting with teams.</a:t>
            </a:r>
          </a:p>
          <a:p>
            <a:pPr marL="285750" lvl="0" indent="-285750">
              <a:buFont typeface="Arial" panose="020B0604020202020204" pitchFamily="34" charset="0"/>
              <a:buChar char="•"/>
            </a:pPr>
            <a:r>
              <a:rPr lang="en-US" sz="1400" dirty="0">
                <a:latin typeface="Futura Lt BT" panose="020B0402020204020303" pitchFamily="34" charset="0"/>
              </a:rPr>
              <a:t>Evidence of how principal mentors teacher leaders, i.e. formative feedback samples, agendas of trainings, logs of mentoring time with teacher leaders.</a:t>
            </a:r>
          </a:p>
          <a:p>
            <a:pPr marL="285750" lvl="0" indent="-285750">
              <a:buFont typeface="Arial" panose="020B0604020202020204" pitchFamily="34" charset="0"/>
              <a:buChar char="•"/>
            </a:pPr>
            <a:r>
              <a:rPr lang="en-US" sz="1400" dirty="0">
                <a:latin typeface="Futura Lt BT" panose="020B0402020204020303" pitchFamily="34" charset="0"/>
              </a:rPr>
              <a:t>Evidence through Danielson: Domain 4, i.e. evaluations.</a:t>
            </a:r>
          </a:p>
        </p:txBody>
      </p:sp>
      <p:sp>
        <p:nvSpPr>
          <p:cNvPr id="18" name="TextBox 17">
            <a:extLst>
              <a:ext uri="{FF2B5EF4-FFF2-40B4-BE49-F238E27FC236}">
                <a16:creationId xmlns:a16="http://schemas.microsoft.com/office/drawing/2014/main" id="{0E150B5E-42EE-53D5-0CE7-240B01D45BBC}"/>
              </a:ext>
            </a:extLst>
          </p:cNvPr>
          <p:cNvSpPr txBox="1"/>
          <p:nvPr/>
        </p:nvSpPr>
        <p:spPr>
          <a:xfrm>
            <a:off x="1691571" y="4323755"/>
            <a:ext cx="6395986" cy="1908215"/>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Futura Lt BT" panose="020B0402020204020303" pitchFamily="34" charset="0"/>
              </a:rPr>
              <a:t>A systematic process in which emerging leaders are recognized and given the authority to lead, i.e. mentoring and/or leadership program, SD Instructional Coaching, an ongoing plan developed and led by a teacher team.</a:t>
            </a:r>
          </a:p>
          <a:p>
            <a:pPr marL="285750" lvl="0" indent="-285750">
              <a:buFont typeface="Arial" panose="020B0604020202020204" pitchFamily="34" charset="0"/>
              <a:buChar char="•"/>
            </a:pPr>
            <a:r>
              <a:rPr lang="en-US" sz="1400" dirty="0">
                <a:latin typeface="Futura Lt BT" panose="020B0402020204020303" pitchFamily="34" charset="0"/>
              </a:rPr>
              <a:t>A systematic process for recognition and celebration of emerging leaders.</a:t>
            </a:r>
          </a:p>
          <a:p>
            <a:pPr marL="285750" lvl="0" indent="-285750">
              <a:buFont typeface="Arial" panose="020B0604020202020204" pitchFamily="34" charset="0"/>
              <a:buChar char="•"/>
            </a:pPr>
            <a:r>
              <a:rPr lang="en-US" sz="1400" dirty="0">
                <a:latin typeface="Futura Lt BT" panose="020B0402020204020303" pitchFamily="34" charset="0"/>
              </a:rPr>
              <a:t>Training that develops the ability of staff to manage tasks and responsibilities</a:t>
            </a:r>
          </a:p>
          <a:p>
            <a:pPr marL="285750" lvl="0" indent="-285750">
              <a:buFont typeface="Arial" panose="020B0604020202020204" pitchFamily="34" charset="0"/>
              <a:buChar char="•"/>
            </a:pPr>
            <a:r>
              <a:rPr lang="en-US" sz="1400" dirty="0">
                <a:latin typeface="Futura Lt BT" panose="020B0402020204020303" pitchFamily="34" charset="0"/>
              </a:rPr>
              <a:t>Evidence of Danielson: Domain 4.</a:t>
            </a:r>
          </a:p>
          <a:p>
            <a:pPr lvl="0"/>
            <a:endParaRPr lang="en-US" sz="1600" dirty="0">
              <a:latin typeface="Futura Lt BT" panose="020B0402020204020303" pitchFamily="34" charset="0"/>
            </a:endParaRPr>
          </a:p>
          <a:p>
            <a:endParaRPr lang="en-US" dirty="0"/>
          </a:p>
        </p:txBody>
      </p:sp>
    </p:spTree>
    <p:custDataLst>
      <p:tags r:id="rId1"/>
    </p:custDataLst>
    <p:extLst>
      <p:ext uri="{BB962C8B-B14F-4D97-AF65-F5344CB8AC3E}">
        <p14:creationId xmlns:p14="http://schemas.microsoft.com/office/powerpoint/2010/main" val="392522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EE14-2FE4-F5BF-4965-0FCF3CFDFCBC}"/>
              </a:ext>
            </a:extLst>
          </p:cNvPr>
          <p:cNvSpPr>
            <a:spLocks noGrp="1"/>
          </p:cNvSpPr>
          <p:nvPr>
            <p:ph type="title"/>
          </p:nvPr>
        </p:nvSpPr>
        <p:spPr>
          <a:xfrm>
            <a:off x="1715293" y="973668"/>
            <a:ext cx="8761413" cy="706964"/>
          </a:xfrm>
        </p:spPr>
        <p:txBody>
          <a:bodyPr/>
          <a:lstStyle/>
          <a:p>
            <a:pPr algn="ctr"/>
            <a:r>
              <a:rPr lang="en-US" dirty="0">
                <a:latin typeface="Futura Lt BT" panose="020B0402020204020303" pitchFamily="34" charset="0"/>
              </a:rPr>
              <a:t>Distributive Leadership Opportunities</a:t>
            </a:r>
          </a:p>
        </p:txBody>
      </p:sp>
      <p:sp>
        <p:nvSpPr>
          <p:cNvPr id="3" name="Content Placeholder 2">
            <a:extLst>
              <a:ext uri="{FF2B5EF4-FFF2-40B4-BE49-F238E27FC236}">
                <a16:creationId xmlns:a16="http://schemas.microsoft.com/office/drawing/2014/main" id="{01D5EDCB-C3A0-1FAD-E6EA-EFA9F2E03A81}"/>
              </a:ext>
            </a:extLst>
          </p:cNvPr>
          <p:cNvSpPr>
            <a:spLocks noGrp="1"/>
          </p:cNvSpPr>
          <p:nvPr>
            <p:ph idx="1"/>
          </p:nvPr>
        </p:nvSpPr>
        <p:spPr>
          <a:xfrm>
            <a:off x="509048" y="2394408"/>
            <a:ext cx="11142482" cy="3625392"/>
          </a:xfrm>
        </p:spPr>
        <p:txBody>
          <a:bodyPr>
            <a:normAutofit fontScale="92500" lnSpcReduction="20000"/>
          </a:bodyPr>
          <a:lstStyle/>
          <a:p>
            <a:pPr marL="742950" indent="-742950">
              <a:buFont typeface="+mj-lt"/>
              <a:buAutoNum type="arabicPeriod"/>
            </a:pPr>
            <a:r>
              <a:rPr lang="en-US" sz="1800" dirty="0">
                <a:solidFill>
                  <a:schemeClr val="tx1"/>
                </a:solidFill>
                <a:latin typeface="Futura Lt BT" panose="020B0402020204020303" pitchFamily="34" charset="0"/>
              </a:rPr>
              <a:t>Teachers as mentors-both local and state</a:t>
            </a:r>
          </a:p>
          <a:p>
            <a:pPr marL="742950" indent="-742950">
              <a:buFont typeface="+mj-lt"/>
              <a:buAutoNum type="arabicPeriod"/>
            </a:pPr>
            <a:r>
              <a:rPr lang="en-US" sz="1800" dirty="0">
                <a:solidFill>
                  <a:schemeClr val="tx1"/>
                </a:solidFill>
                <a:latin typeface="Futura Lt BT" panose="020B0402020204020303" pitchFamily="34" charset="0"/>
              </a:rPr>
              <a:t>Teachers as literacy or math leaders</a:t>
            </a:r>
          </a:p>
          <a:p>
            <a:pPr marL="742950" indent="-742950">
              <a:buFont typeface="+mj-lt"/>
              <a:buAutoNum type="arabicPeriod"/>
            </a:pPr>
            <a:r>
              <a:rPr lang="en-US" sz="1800" dirty="0">
                <a:solidFill>
                  <a:schemeClr val="tx1"/>
                </a:solidFill>
                <a:latin typeface="Futura Lt BT" panose="020B0402020204020303" pitchFamily="34" charset="0"/>
              </a:rPr>
              <a:t>Teachers as coaches, i.e. SD DOE Coaching Program for Reading</a:t>
            </a:r>
          </a:p>
          <a:p>
            <a:pPr marL="742950" indent="-742950">
              <a:buFont typeface="+mj-lt"/>
              <a:buAutoNum type="arabicPeriod"/>
            </a:pPr>
            <a:r>
              <a:rPr lang="en-US" sz="1800" dirty="0">
                <a:solidFill>
                  <a:schemeClr val="tx1"/>
                </a:solidFill>
                <a:latin typeface="Futura Lt BT" panose="020B0402020204020303" pitchFamily="34" charset="0"/>
              </a:rPr>
              <a:t>Support of teachers as members on committees both local, state, and national, i.e. curriculum, instructional council, hiring, etc.</a:t>
            </a:r>
          </a:p>
          <a:p>
            <a:pPr marL="742950" indent="-742950">
              <a:buFont typeface="+mj-lt"/>
              <a:buAutoNum type="arabicPeriod"/>
            </a:pPr>
            <a:r>
              <a:rPr lang="en-US" sz="1800" dirty="0">
                <a:solidFill>
                  <a:schemeClr val="tx1"/>
                </a:solidFill>
                <a:latin typeface="Futura Lt BT" panose="020B0402020204020303" pitchFamily="34" charset="0"/>
              </a:rPr>
              <a:t>Department chairpersons; grade level leaders </a:t>
            </a:r>
          </a:p>
          <a:p>
            <a:pPr marL="742950" indent="-742950">
              <a:buFont typeface="+mj-lt"/>
              <a:buAutoNum type="arabicPeriod"/>
            </a:pPr>
            <a:r>
              <a:rPr lang="en-US" sz="1800" dirty="0">
                <a:solidFill>
                  <a:schemeClr val="tx1"/>
                </a:solidFill>
                <a:latin typeface="Futura Lt BT" panose="020B0402020204020303" pitchFamily="34" charset="0"/>
              </a:rPr>
              <a:t>District and school level leadership teams, i.e. PBIS teams, data teams, PLC teams, BLT</a:t>
            </a:r>
          </a:p>
          <a:p>
            <a:pPr marL="742950" indent="-742950">
              <a:buFont typeface="+mj-lt"/>
              <a:buAutoNum type="arabicPeriod"/>
            </a:pPr>
            <a:r>
              <a:rPr lang="en-US" sz="1800" dirty="0">
                <a:solidFill>
                  <a:schemeClr val="tx1"/>
                </a:solidFill>
                <a:latin typeface="Futura Lt BT" panose="020B0402020204020303" pitchFamily="34" charset="0"/>
              </a:rPr>
              <a:t>Internship opportunities</a:t>
            </a:r>
          </a:p>
          <a:p>
            <a:pPr marL="742950" indent="-742950">
              <a:buFont typeface="+mj-lt"/>
              <a:buAutoNum type="arabicPeriod"/>
            </a:pPr>
            <a:r>
              <a:rPr lang="en-US" sz="1800" dirty="0">
                <a:solidFill>
                  <a:schemeClr val="tx1"/>
                </a:solidFill>
                <a:latin typeface="Futura Lt BT" panose="020B0402020204020303" pitchFamily="34" charset="0"/>
              </a:rPr>
              <a:t>Participation in programs both internal and external that support aspiring leaders, i.e. MAPLE’s yearly Aspiring Leaders program, </a:t>
            </a:r>
            <a:r>
              <a:rPr lang="en-US" sz="1800" dirty="0" err="1">
                <a:solidFill>
                  <a:schemeClr val="tx1"/>
                </a:solidFill>
                <a:latin typeface="Futura Lt BT" panose="020B0402020204020303" pitchFamily="34" charset="0"/>
              </a:rPr>
              <a:t>Porthan</a:t>
            </a:r>
            <a:r>
              <a:rPr lang="en-US" sz="1800" dirty="0">
                <a:solidFill>
                  <a:schemeClr val="tx1"/>
                </a:solidFill>
                <a:latin typeface="Futura Lt BT" panose="020B0402020204020303" pitchFamily="34" charset="0"/>
              </a:rPr>
              <a:t> training, SD DOE Coaching for Reading</a:t>
            </a:r>
          </a:p>
          <a:p>
            <a:pPr marL="742950" indent="-742950">
              <a:buFont typeface="+mj-lt"/>
              <a:buAutoNum type="arabicPeriod"/>
            </a:pPr>
            <a:r>
              <a:rPr lang="en-US" sz="1800" dirty="0">
                <a:solidFill>
                  <a:schemeClr val="tx1"/>
                </a:solidFill>
                <a:latin typeface="Futura Lt BT" panose="020B0402020204020303" pitchFamily="34" charset="0"/>
              </a:rPr>
              <a:t>Support and encouragement of teachers seeking National Certification</a:t>
            </a:r>
          </a:p>
          <a:p>
            <a:pPr marL="0" indent="0">
              <a:buNone/>
            </a:pPr>
            <a:endParaRPr lang="en-US" dirty="0"/>
          </a:p>
        </p:txBody>
      </p:sp>
    </p:spTree>
    <p:extLst>
      <p:ext uri="{BB962C8B-B14F-4D97-AF65-F5344CB8AC3E}">
        <p14:creationId xmlns:p14="http://schemas.microsoft.com/office/powerpoint/2010/main" val="239756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B48BBF5-E9FB-B3F3-25DE-58C5989F5D1E}"/>
              </a:ext>
            </a:extLst>
          </p:cNvPr>
          <p:cNvSpPr>
            <a:spLocks noGrp="1"/>
          </p:cNvSpPr>
          <p:nvPr>
            <p:ph type="title"/>
          </p:nvPr>
        </p:nvSpPr>
        <p:spPr>
          <a:xfrm>
            <a:off x="744718" y="814916"/>
            <a:ext cx="3794080" cy="2965232"/>
          </a:xfrm>
        </p:spPr>
        <p:txBody>
          <a:bodyPr>
            <a:normAutofit/>
          </a:bodyPr>
          <a:lstStyle/>
          <a:p>
            <a:r>
              <a:rPr lang="en-US" dirty="0">
                <a:solidFill>
                  <a:srgbClr val="EBEBEB"/>
                </a:solidFill>
                <a:latin typeface="Futura Lt BT" panose="020B0402020204020303" pitchFamily="34" charset="0"/>
              </a:rPr>
              <a:t>Monitoring and Evaluating Standards and Content</a:t>
            </a:r>
          </a:p>
        </p:txBody>
      </p:sp>
      <p:pic>
        <p:nvPicPr>
          <p:cNvPr id="4" name="Picture 3">
            <a:extLst>
              <a:ext uri="{FF2B5EF4-FFF2-40B4-BE49-F238E27FC236}">
                <a16:creationId xmlns:a16="http://schemas.microsoft.com/office/drawing/2014/main" id="{939EB1F0-F3A4-E17E-08EA-9D9912567322}"/>
              </a:ext>
            </a:extLst>
          </p:cNvPr>
          <p:cNvPicPr>
            <a:picLocks noChangeAspect="1"/>
          </p:cNvPicPr>
          <p:nvPr/>
        </p:nvPicPr>
        <p:blipFill>
          <a:blip r:embed="rId2"/>
          <a:stretch>
            <a:fillRect/>
          </a:stretch>
        </p:blipFill>
        <p:spPr>
          <a:xfrm>
            <a:off x="5490758" y="420288"/>
            <a:ext cx="5020487" cy="6236630"/>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5" name="TextBox 4">
            <a:extLst>
              <a:ext uri="{FF2B5EF4-FFF2-40B4-BE49-F238E27FC236}">
                <a16:creationId xmlns:a16="http://schemas.microsoft.com/office/drawing/2014/main" id="{D9DC2DCD-EF1D-ED10-A2E5-387AD7C88551}"/>
              </a:ext>
            </a:extLst>
          </p:cNvPr>
          <p:cNvSpPr txBox="1"/>
          <p:nvPr/>
        </p:nvSpPr>
        <p:spPr>
          <a:xfrm>
            <a:off x="867266" y="3780148"/>
            <a:ext cx="1932867" cy="369332"/>
          </a:xfrm>
          <a:prstGeom prst="rect">
            <a:avLst/>
          </a:prstGeom>
          <a:noFill/>
        </p:spPr>
        <p:txBody>
          <a:bodyPr wrap="square" rtlCol="0">
            <a:spAutoFit/>
          </a:bodyPr>
          <a:lstStyle/>
          <a:p>
            <a:r>
              <a:rPr lang="en-US" dirty="0">
                <a:latin typeface="Futura Lt BT" panose="020B0402020204020303" pitchFamily="34" charset="0"/>
              </a:rPr>
              <a:t>Domain 2.4</a:t>
            </a:r>
          </a:p>
        </p:txBody>
      </p:sp>
    </p:spTree>
    <p:extLst>
      <p:ext uri="{BB962C8B-B14F-4D97-AF65-F5344CB8AC3E}">
        <p14:creationId xmlns:p14="http://schemas.microsoft.com/office/powerpoint/2010/main" val="410719832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A517C-BDB8-610E-CE5E-704634E3194A}"/>
              </a:ext>
            </a:extLst>
          </p:cNvPr>
          <p:cNvSpPr>
            <a:spLocks noGrp="1"/>
          </p:cNvSpPr>
          <p:nvPr>
            <p:ph type="title"/>
          </p:nvPr>
        </p:nvSpPr>
        <p:spPr>
          <a:xfrm>
            <a:off x="575035" y="973668"/>
            <a:ext cx="9935851" cy="706964"/>
          </a:xfrm>
        </p:spPr>
        <p:txBody>
          <a:bodyPr/>
          <a:lstStyle/>
          <a:p>
            <a:r>
              <a:rPr lang="en-US" sz="3600" dirty="0">
                <a:latin typeface="Futura Lt BT" panose="020B0402020204020303" pitchFamily="34" charset="0"/>
              </a:rPr>
              <a:t>Monitoring and Evaluating Standards and Content </a:t>
            </a:r>
            <a:br>
              <a:rPr lang="en-US" sz="3600" dirty="0">
                <a:latin typeface="Futura Lt BT" panose="020B0402020204020303" pitchFamily="34" charset="0"/>
              </a:rPr>
            </a:br>
            <a:r>
              <a:rPr lang="en-US" sz="3600" dirty="0">
                <a:latin typeface="Futura Lt BT" panose="020B0402020204020303" pitchFamily="34" charset="0"/>
              </a:rPr>
              <a:t>Considerations</a:t>
            </a:r>
            <a:endParaRPr lang="en-US" dirty="0">
              <a:latin typeface="Futura Lt BT" panose="020B0402020204020303" pitchFamily="34" charset="0"/>
            </a:endParaRPr>
          </a:p>
        </p:txBody>
      </p:sp>
      <p:sp>
        <p:nvSpPr>
          <p:cNvPr id="3" name="Content Placeholder 2">
            <a:extLst>
              <a:ext uri="{FF2B5EF4-FFF2-40B4-BE49-F238E27FC236}">
                <a16:creationId xmlns:a16="http://schemas.microsoft.com/office/drawing/2014/main" id="{8EB4FEF0-668D-9446-FE8C-264EDEF51175}"/>
              </a:ext>
            </a:extLst>
          </p:cNvPr>
          <p:cNvSpPr>
            <a:spLocks noGrp="1"/>
          </p:cNvSpPr>
          <p:nvPr>
            <p:ph idx="1"/>
          </p:nvPr>
        </p:nvSpPr>
        <p:spPr>
          <a:xfrm>
            <a:off x="461914" y="2300139"/>
            <a:ext cx="11265030" cy="4185501"/>
          </a:xfrm>
        </p:spPr>
        <p:txBody>
          <a:bodyPr>
            <a:normAutofit fontScale="92500" lnSpcReduction="20000"/>
          </a:bodyPr>
          <a:lstStyle/>
          <a:p>
            <a:pPr marL="342900" indent="-342900">
              <a:buFont typeface="+mj-lt"/>
              <a:buAutoNum type="arabicPeriod"/>
            </a:pPr>
            <a:r>
              <a:rPr lang="en-US" sz="1800" dirty="0">
                <a:latin typeface="Futura Lt BT" panose="020B0402020204020303" pitchFamily="34" charset="0"/>
              </a:rPr>
              <a:t>How do you monitor and ensure the alignment of the implemented curriculum with the intended curriculum?</a:t>
            </a:r>
          </a:p>
          <a:p>
            <a:pPr>
              <a:buFont typeface="+mj-lt"/>
              <a:buAutoNum type="arabicPeriod"/>
            </a:pPr>
            <a:r>
              <a:rPr lang="en-US" sz="1800" dirty="0">
                <a:latin typeface="Futura Lt BT" panose="020B0402020204020303" pitchFamily="34" charset="0"/>
              </a:rPr>
              <a:t>How do you ensure adequate instructional time to cover the content of the intended curriculum at the appropriate depth, i.e. scheduling, mitigation of interruptions, etc.?</a:t>
            </a:r>
          </a:p>
          <a:p>
            <a:pPr>
              <a:buFont typeface="+mj-lt"/>
              <a:buAutoNum type="arabicPeriod"/>
            </a:pPr>
            <a:r>
              <a:rPr lang="en-US" sz="1800" dirty="0">
                <a:latin typeface="Futura Lt BT" panose="020B0402020204020303" pitchFamily="34" charset="0"/>
              </a:rPr>
              <a:t>Have your worked with staff or provided staff with appropriate supports to develop pacing guides?</a:t>
            </a:r>
          </a:p>
          <a:p>
            <a:pPr>
              <a:buFont typeface="+mj-lt"/>
              <a:buAutoNum type="arabicPeriod"/>
            </a:pPr>
            <a:r>
              <a:rPr lang="en-US" sz="1800" dirty="0">
                <a:latin typeface="Futura Lt BT" panose="020B0402020204020303" pitchFamily="34" charset="0"/>
              </a:rPr>
              <a:t>The PE rubric (2.4) uses the term </a:t>
            </a:r>
            <a:r>
              <a:rPr lang="en-US" sz="1800" b="1" i="1" dirty="0">
                <a:latin typeface="Futura Lt BT" panose="020B0402020204020303" pitchFamily="34" charset="0"/>
              </a:rPr>
              <a:t>experienced curriculum</a:t>
            </a:r>
            <a:r>
              <a:rPr lang="en-US" sz="1800" dirty="0">
                <a:latin typeface="Futura Lt BT" panose="020B0402020204020303" pitchFamily="34" charset="0"/>
              </a:rPr>
              <a:t>.  What does that mean?  How do you and your leadership team analyze data from the experienced curriculum?  How do you connect the </a:t>
            </a:r>
            <a:r>
              <a:rPr lang="en-US" sz="1800" b="1" i="1" dirty="0">
                <a:latin typeface="Futura Lt BT" panose="020B0402020204020303" pitchFamily="34" charset="0"/>
              </a:rPr>
              <a:t>experienced curriculum </a:t>
            </a:r>
            <a:r>
              <a:rPr lang="en-US" sz="1800" dirty="0">
                <a:latin typeface="Futura Lt BT" panose="020B0402020204020303" pitchFamily="34" charset="0"/>
              </a:rPr>
              <a:t>to </a:t>
            </a:r>
            <a:r>
              <a:rPr lang="en-US" sz="1800" b="1" i="1" dirty="0">
                <a:latin typeface="Futura Lt BT" panose="020B0402020204020303" pitchFamily="34" charset="0"/>
              </a:rPr>
              <a:t>the implemented curriculum </a:t>
            </a:r>
            <a:r>
              <a:rPr lang="en-US" sz="1800" dirty="0">
                <a:latin typeface="Futura Lt BT" panose="020B0402020204020303" pitchFamily="34" charset="0"/>
              </a:rPr>
              <a:t>to the </a:t>
            </a:r>
            <a:r>
              <a:rPr lang="en-US" sz="1800" b="1" i="1" dirty="0">
                <a:latin typeface="Futura Lt BT" panose="020B0402020204020303" pitchFamily="34" charset="0"/>
              </a:rPr>
              <a:t>intended curriculum</a:t>
            </a:r>
            <a:r>
              <a:rPr lang="en-US" sz="1800" dirty="0">
                <a:latin typeface="Futura Lt BT" panose="020B0402020204020303" pitchFamily="34" charset="0"/>
              </a:rPr>
              <a:t>?   What are you and your leadership team able to learn from making those connections?</a:t>
            </a:r>
          </a:p>
          <a:p>
            <a:pPr>
              <a:buFont typeface="+mj-lt"/>
              <a:buAutoNum type="arabicPeriod"/>
            </a:pPr>
            <a:r>
              <a:rPr lang="en-US" sz="1800" dirty="0">
                <a:latin typeface="Futura Lt BT" panose="020B0402020204020303" pitchFamily="34" charset="0"/>
              </a:rPr>
              <a:t>How will you connect and use the teacher evaluation process (Danielson model) to the monitoring and evaluating of standards and content.  </a:t>
            </a:r>
          </a:p>
          <a:p>
            <a:pPr>
              <a:buFont typeface="+mj-lt"/>
              <a:buAutoNum type="arabicPeriod"/>
            </a:pPr>
            <a:r>
              <a:rPr lang="en-US" sz="1800" dirty="0">
                <a:latin typeface="Futura Lt BT" panose="020B0402020204020303" pitchFamily="34" charset="0"/>
              </a:rPr>
              <a:t>How do you work with teachers to ensure teaching is at the appropriate depth?</a:t>
            </a:r>
          </a:p>
          <a:p>
            <a:pPr>
              <a:buFont typeface="+mj-lt"/>
              <a:buAutoNum type="arabicPeriod"/>
            </a:pPr>
            <a:r>
              <a:rPr lang="en-US" sz="1800" dirty="0">
                <a:latin typeface="Futura Lt BT" panose="020B0402020204020303" pitchFamily="34" charset="0"/>
              </a:rPr>
              <a:t>If you have had the </a:t>
            </a:r>
            <a:r>
              <a:rPr lang="en-US" sz="1800" dirty="0" err="1">
                <a:latin typeface="Futura Lt BT" panose="020B0402020204020303" pitchFamily="34" charset="0"/>
              </a:rPr>
              <a:t>Porthan</a:t>
            </a:r>
            <a:r>
              <a:rPr lang="en-US" sz="1800" dirty="0">
                <a:latin typeface="Futura Lt BT" panose="020B0402020204020303" pitchFamily="34" charset="0"/>
              </a:rPr>
              <a:t> training or are currently enrolled in the training, how would you use the skills learned from the training to more effectively monitor standards and content?</a:t>
            </a:r>
          </a:p>
          <a:p>
            <a:pPr>
              <a:buFont typeface="+mj-lt"/>
              <a:buAutoNum type="arabicPeriod"/>
            </a:pPr>
            <a:r>
              <a:rPr lang="en-US" sz="1800" dirty="0">
                <a:latin typeface="Futura Lt BT" panose="020B0402020204020303" pitchFamily="34" charset="0"/>
              </a:rPr>
              <a:t>How will you connect the monitoring and evaluating of standards to your work with the Turn Around Principles (if applicable)?</a:t>
            </a:r>
          </a:p>
          <a:p>
            <a:pPr marL="914400" indent="-914400">
              <a:buAutoNum type="arabicPeriod"/>
            </a:pPr>
            <a:endParaRPr lang="en-US" sz="1800" dirty="0"/>
          </a:p>
        </p:txBody>
      </p:sp>
    </p:spTree>
    <p:extLst>
      <p:ext uri="{BB962C8B-B14F-4D97-AF65-F5344CB8AC3E}">
        <p14:creationId xmlns:p14="http://schemas.microsoft.com/office/powerpoint/2010/main" val="347706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55422" y="1765049"/>
            <a:ext cx="3161016" cy="3604769"/>
          </a:xfrm>
        </p:spPr>
        <p:txBody>
          <a:bodyPr vert="horz" lIns="91440" tIns="45720" rIns="91440" bIns="45720" rtlCol="0" anchor="b">
            <a:noAutofit/>
          </a:bodyPr>
          <a:lstStyle/>
          <a:p>
            <a:r>
              <a:rPr lang="en-US" sz="3200" dirty="0">
                <a:solidFill>
                  <a:srgbClr val="EBEBEB"/>
                </a:solidFill>
                <a:latin typeface="Futura Lt BT" panose="020B0402020204020303" pitchFamily="34" charset="0"/>
              </a:rPr>
              <a:t>Monitoring and Evaluating Standards and Content</a:t>
            </a:r>
            <a:br>
              <a:rPr lang="en-US" sz="3200" dirty="0">
                <a:solidFill>
                  <a:srgbClr val="EBEBEB"/>
                </a:solidFill>
                <a:latin typeface="Futura Lt BT" panose="020B0402020204020303" pitchFamily="34" charset="0"/>
              </a:rPr>
            </a:b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Level Comparison and Progression</a:t>
            </a:r>
            <a:endParaRPr lang="en-US" sz="3200" b="0" i="0" kern="1200" dirty="0">
              <a:solidFill>
                <a:srgbClr val="EBEBEB"/>
              </a:solidFill>
              <a:latin typeface="Futura Lt BT" panose="020B0402020204020303" pitchFamily="34" charset="0"/>
            </a:endParaRP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pSp>
        <p:nvGrpSpPr>
          <p:cNvPr id="2" name="Group 1">
            <a:extLst>
              <a:ext uri="{FF2B5EF4-FFF2-40B4-BE49-F238E27FC236}">
                <a16:creationId xmlns:a16="http://schemas.microsoft.com/office/drawing/2014/main" id="{35CFB722-BB59-48A1-67BE-D21477205ECF}"/>
              </a:ext>
            </a:extLst>
          </p:cNvPr>
          <p:cNvGrpSpPr/>
          <p:nvPr/>
        </p:nvGrpSpPr>
        <p:grpSpPr>
          <a:xfrm>
            <a:off x="188056" y="402164"/>
            <a:ext cx="1418892" cy="2026989"/>
            <a:chOff x="1" y="1082"/>
            <a:chExt cx="1418892" cy="2026989"/>
          </a:xfrm>
          <a:solidFill>
            <a:srgbClr val="281F48"/>
          </a:solidFill>
        </p:grpSpPr>
        <p:sp>
          <p:nvSpPr>
            <p:cNvPr id="5" name="Arrow: Chevron 4">
              <a:extLst>
                <a:ext uri="{FF2B5EF4-FFF2-40B4-BE49-F238E27FC236}">
                  <a16:creationId xmlns:a16="http://schemas.microsoft.com/office/drawing/2014/main" id="{CB2D4607-DAD6-F174-ECBE-37CCD35ADDC5}"/>
                </a:ext>
              </a:extLst>
            </p:cNvPr>
            <p:cNvSpPr/>
            <p:nvPr/>
          </p:nvSpPr>
          <p:spPr>
            <a:xfrm rot="5400000">
              <a:off x="-304048" y="305131"/>
              <a:ext cx="2026989" cy="1418892"/>
            </a:xfrm>
            <a:prstGeom prst="chevron">
              <a:avLst/>
            </a:prstGeom>
            <a:grpFill/>
            <a:ln w="25400" cap="flat" cmpd="sng" algn="ctr">
              <a:solidFill>
                <a:srgbClr val="281F47"/>
              </a:solidFill>
              <a:prstDash val="solid"/>
            </a:ln>
            <a:effectLst/>
          </p:spPr>
        </p:sp>
        <p:sp>
          <p:nvSpPr>
            <p:cNvPr id="8" name="Arrow: Chevron 4">
              <a:extLst>
                <a:ext uri="{FF2B5EF4-FFF2-40B4-BE49-F238E27FC236}">
                  <a16:creationId xmlns:a16="http://schemas.microsoft.com/office/drawing/2014/main" id="{E73D297C-3088-F692-735A-3BD8D55E0C71}"/>
                </a:ext>
              </a:extLst>
            </p:cNvPr>
            <p:cNvSpPr txBox="1"/>
            <p:nvPr/>
          </p:nvSpPr>
          <p:spPr>
            <a:xfrm>
              <a:off x="1" y="710528"/>
              <a:ext cx="1418892" cy="608097"/>
            </a:xfrm>
            <a:prstGeom prst="rect">
              <a:avLst/>
            </a:prstGeom>
            <a:grpFill/>
            <a:ln>
              <a:solidFill>
                <a:srgbClr val="281F47"/>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BASIC</a:t>
              </a:r>
            </a:p>
          </p:txBody>
        </p:sp>
      </p:grpSp>
      <p:grpSp>
        <p:nvGrpSpPr>
          <p:cNvPr id="9" name="Group 8">
            <a:extLst>
              <a:ext uri="{FF2B5EF4-FFF2-40B4-BE49-F238E27FC236}">
                <a16:creationId xmlns:a16="http://schemas.microsoft.com/office/drawing/2014/main" id="{70634197-BA4D-ABAF-0E32-0D6150D9FE41}"/>
              </a:ext>
            </a:extLst>
          </p:cNvPr>
          <p:cNvGrpSpPr/>
          <p:nvPr/>
        </p:nvGrpSpPr>
        <p:grpSpPr>
          <a:xfrm>
            <a:off x="188054" y="2429152"/>
            <a:ext cx="1418892" cy="2026989"/>
            <a:chOff x="1" y="1837654"/>
            <a:chExt cx="1418892" cy="2026989"/>
          </a:xfrm>
          <a:solidFill>
            <a:srgbClr val="432653"/>
          </a:solidFill>
        </p:grpSpPr>
        <p:sp>
          <p:nvSpPr>
            <p:cNvPr id="10" name="Arrow: Chevron 9">
              <a:extLst>
                <a:ext uri="{FF2B5EF4-FFF2-40B4-BE49-F238E27FC236}">
                  <a16:creationId xmlns:a16="http://schemas.microsoft.com/office/drawing/2014/main" id="{2EF9176F-7E29-6DAF-875E-EC6400688886}"/>
                </a:ext>
              </a:extLst>
            </p:cNvPr>
            <p:cNvSpPr/>
            <p:nvPr/>
          </p:nvSpPr>
          <p:spPr>
            <a:xfrm rot="5400000">
              <a:off x="-304048" y="2141703"/>
              <a:ext cx="2026989" cy="1418892"/>
            </a:xfrm>
            <a:prstGeom prst="chevron">
              <a:avLst/>
            </a:prstGeom>
            <a:grpFill/>
            <a:ln w="25400" cap="flat" cmpd="sng" algn="ctr">
              <a:solidFill>
                <a:srgbClr val="472754"/>
              </a:solidFill>
              <a:prstDash val="solid"/>
            </a:ln>
            <a:effectLst/>
          </p:spPr>
        </p:sp>
        <p:sp>
          <p:nvSpPr>
            <p:cNvPr id="11" name="Arrow: Chevron 4">
              <a:extLst>
                <a:ext uri="{FF2B5EF4-FFF2-40B4-BE49-F238E27FC236}">
                  <a16:creationId xmlns:a16="http://schemas.microsoft.com/office/drawing/2014/main" id="{174EFC70-672C-ABC2-D923-EE49E7995D93}"/>
                </a:ext>
              </a:extLst>
            </p:cNvPr>
            <p:cNvSpPr txBox="1"/>
            <p:nvPr/>
          </p:nvSpPr>
          <p:spPr>
            <a:xfrm>
              <a:off x="1" y="2547100"/>
              <a:ext cx="1418892" cy="608097"/>
            </a:xfrm>
            <a:prstGeom prst="rect">
              <a:avLst/>
            </a:prstGeom>
            <a:grpFill/>
            <a:ln>
              <a:solidFill>
                <a:srgbClr val="472754"/>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PROFICIENT</a:t>
              </a:r>
            </a:p>
          </p:txBody>
        </p:sp>
      </p:grpSp>
      <p:sp>
        <p:nvSpPr>
          <p:cNvPr id="13" name="Arrow: Chevron 12">
            <a:extLst>
              <a:ext uri="{FF2B5EF4-FFF2-40B4-BE49-F238E27FC236}">
                <a16:creationId xmlns:a16="http://schemas.microsoft.com/office/drawing/2014/main" id="{72C22B81-12ED-5AB3-BD73-6A6F37DF4FE5}"/>
              </a:ext>
            </a:extLst>
          </p:cNvPr>
          <p:cNvSpPr/>
          <p:nvPr/>
        </p:nvSpPr>
        <p:spPr>
          <a:xfrm rot="5400000">
            <a:off x="-115998" y="4719246"/>
            <a:ext cx="2026989" cy="1418892"/>
          </a:xfrm>
          <a:prstGeom prst="chevron">
            <a:avLst/>
          </a:prstGeom>
          <a:solidFill>
            <a:srgbClr val="5A2C5D"/>
          </a:solidFill>
          <a:ln w="25400" cap="flat" cmpd="sng" algn="ctr">
            <a:solidFill>
              <a:srgbClr val="5A2C5D"/>
            </a:solidFill>
            <a:prstDash val="solid"/>
          </a:ln>
          <a:effectLst/>
        </p:spPr>
        <p:txBody>
          <a:bodyPr/>
          <a:lstStyle/>
          <a:p>
            <a:endParaRPr lang="en-US" dirty="0"/>
          </a:p>
        </p:txBody>
      </p:sp>
      <p:sp>
        <p:nvSpPr>
          <p:cNvPr id="15" name="TextBox 14">
            <a:extLst>
              <a:ext uri="{FF2B5EF4-FFF2-40B4-BE49-F238E27FC236}">
                <a16:creationId xmlns:a16="http://schemas.microsoft.com/office/drawing/2014/main" id="{F306EBA8-CF0F-51E0-0A6A-EB5A0B837FCD}"/>
              </a:ext>
            </a:extLst>
          </p:cNvPr>
          <p:cNvSpPr txBox="1"/>
          <p:nvPr/>
        </p:nvSpPr>
        <p:spPr>
          <a:xfrm>
            <a:off x="188050" y="5369818"/>
            <a:ext cx="1503521"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dirty="0">
              <a:solidFill>
                <a:schemeClr val="bg1"/>
              </a:solidFill>
              <a:latin typeface="Futura Lt BT" panose="020B0402020204020303" pitchFamily="34" charset="0"/>
            </a:endParaRPr>
          </a:p>
        </p:txBody>
      </p:sp>
      <p:sp>
        <p:nvSpPr>
          <p:cNvPr id="16" name="TextBox 15">
            <a:extLst>
              <a:ext uri="{FF2B5EF4-FFF2-40B4-BE49-F238E27FC236}">
                <a16:creationId xmlns:a16="http://schemas.microsoft.com/office/drawing/2014/main" id="{0B288AE2-9705-71B8-14EF-24F483867864}"/>
              </a:ext>
            </a:extLst>
          </p:cNvPr>
          <p:cNvSpPr txBox="1"/>
          <p:nvPr/>
        </p:nvSpPr>
        <p:spPr>
          <a:xfrm>
            <a:off x="1691571" y="272464"/>
            <a:ext cx="6395986" cy="1815882"/>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Ensures alignment </a:t>
            </a:r>
            <a:r>
              <a:rPr lang="en-US" sz="1600" dirty="0">
                <a:latin typeface="Futura Lt BT" panose="020B0402020204020303" pitchFamily="34" charset="0"/>
              </a:rPr>
              <a:t>of the implemented curriculum with the intended curriculum.</a:t>
            </a:r>
          </a:p>
          <a:p>
            <a:pPr marL="285750" lvl="0" indent="-285750">
              <a:buFont typeface="Arial" panose="020B0604020202020204" pitchFamily="34" charset="0"/>
              <a:buChar char="•"/>
            </a:pPr>
            <a:r>
              <a:rPr lang="en-US" sz="1600" u="sng" dirty="0">
                <a:latin typeface="Futura Lt BT" panose="020B0402020204020303" pitchFamily="34" charset="0"/>
              </a:rPr>
              <a:t>Ensures </a:t>
            </a:r>
            <a:r>
              <a:rPr lang="en-US" sz="1600" dirty="0">
                <a:latin typeface="Futura Lt BT" panose="020B0402020204020303" pitchFamily="34" charset="0"/>
              </a:rPr>
              <a:t>that teachers have </a:t>
            </a:r>
            <a:r>
              <a:rPr lang="en-US" sz="1600" u="sng" dirty="0">
                <a:latin typeface="Futura Lt BT" panose="020B0402020204020303" pitchFamily="34" charset="0"/>
              </a:rPr>
              <a:t>time to cover content at the appropriate depth</a:t>
            </a:r>
            <a:r>
              <a:rPr lang="en-US" sz="1600" dirty="0">
                <a:latin typeface="Futura Lt BT" panose="020B0402020204020303" pitchFamily="34" charset="0"/>
              </a:rPr>
              <a:t>.</a:t>
            </a:r>
          </a:p>
          <a:p>
            <a:pPr marL="285750" lvl="0" indent="-285750">
              <a:buFont typeface="Arial" panose="020B0604020202020204" pitchFamily="34" charset="0"/>
              <a:buChar char="•"/>
            </a:pPr>
            <a:r>
              <a:rPr lang="en-US" sz="1600" u="sng" dirty="0">
                <a:latin typeface="Futura Lt BT" panose="020B0402020204020303" pitchFamily="34" charset="0"/>
              </a:rPr>
              <a:t>Implements systems </a:t>
            </a:r>
            <a:r>
              <a:rPr lang="en-US" sz="1600" dirty="0">
                <a:latin typeface="Futura Lt BT" panose="020B0402020204020303" pitchFamily="34" charset="0"/>
              </a:rPr>
              <a:t>that </a:t>
            </a:r>
            <a:r>
              <a:rPr lang="en-US" sz="1600" u="sng" dirty="0">
                <a:latin typeface="Futura Lt BT" panose="020B0402020204020303" pitchFamily="34" charset="0"/>
              </a:rPr>
              <a:t>eliminate or minimize interruptions </a:t>
            </a:r>
            <a:r>
              <a:rPr lang="en-US" sz="1600" dirty="0">
                <a:latin typeface="Futura Lt BT" panose="020B0402020204020303" pitchFamily="34" charset="0"/>
              </a:rPr>
              <a:t>or distractions from instructional time.</a:t>
            </a:r>
          </a:p>
          <a:p>
            <a:pPr marL="285750" lvl="0" indent="-285750">
              <a:buFont typeface="Arial" panose="020B0604020202020204" pitchFamily="34" charset="0"/>
              <a:buChar char="•"/>
            </a:pPr>
            <a:endParaRPr lang="en-US" sz="1600" dirty="0">
              <a:latin typeface="Futura Lt BT" panose="020B0402020204020303" pitchFamily="34" charset="0"/>
            </a:endParaRPr>
          </a:p>
        </p:txBody>
      </p:sp>
      <p:sp>
        <p:nvSpPr>
          <p:cNvPr id="17" name="TextBox 16">
            <a:extLst>
              <a:ext uri="{FF2B5EF4-FFF2-40B4-BE49-F238E27FC236}">
                <a16:creationId xmlns:a16="http://schemas.microsoft.com/office/drawing/2014/main" id="{01530335-F1CA-D140-DA53-D6081E5E71CB}"/>
              </a:ext>
            </a:extLst>
          </p:cNvPr>
          <p:cNvSpPr txBox="1"/>
          <p:nvPr/>
        </p:nvSpPr>
        <p:spPr>
          <a:xfrm>
            <a:off x="1691571" y="2281888"/>
            <a:ext cx="6257425" cy="1569660"/>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Systematically monitors </a:t>
            </a:r>
            <a:r>
              <a:rPr lang="en-US" sz="1600" dirty="0">
                <a:latin typeface="Futura Lt BT" panose="020B0402020204020303" pitchFamily="34" charset="0"/>
              </a:rPr>
              <a:t>the implemented curriculum to ensure alignment with intended curriculum.</a:t>
            </a:r>
          </a:p>
          <a:p>
            <a:pPr marL="285750" lvl="0" indent="-285750">
              <a:buFont typeface="Arial" panose="020B0604020202020204" pitchFamily="34" charset="0"/>
              <a:buChar char="•"/>
            </a:pPr>
            <a:r>
              <a:rPr lang="en-US" sz="1600" u="sng" dirty="0">
                <a:latin typeface="Futura Lt BT" panose="020B0402020204020303" pitchFamily="34" charset="0"/>
              </a:rPr>
              <a:t>Systematically monitors </a:t>
            </a:r>
            <a:r>
              <a:rPr lang="en-US" sz="1600" dirty="0">
                <a:latin typeface="Futura Lt BT" panose="020B0402020204020303" pitchFamily="34" charset="0"/>
              </a:rPr>
              <a:t>whether teachers are on schedule to teach intended curriculum and at the appropriate depth.</a:t>
            </a:r>
          </a:p>
          <a:p>
            <a:pPr marL="285750" lvl="0" indent="-285750">
              <a:buFont typeface="Arial" panose="020B0604020202020204" pitchFamily="34" charset="0"/>
              <a:buChar char="•"/>
            </a:pPr>
            <a:r>
              <a:rPr lang="en-US" sz="1600" u="sng" dirty="0">
                <a:latin typeface="Futura Lt BT" panose="020B0402020204020303" pitchFamily="34" charset="0"/>
              </a:rPr>
              <a:t>Ensures </a:t>
            </a:r>
            <a:r>
              <a:rPr lang="en-US" sz="1600" dirty="0">
                <a:latin typeface="Futura Lt BT" panose="020B0402020204020303" pitchFamily="34" charset="0"/>
              </a:rPr>
              <a:t>teachers are </a:t>
            </a:r>
            <a:r>
              <a:rPr lang="en-US" sz="1600" u="sng" dirty="0">
                <a:latin typeface="Futura Lt BT" panose="020B0402020204020303" pitchFamily="34" charset="0"/>
              </a:rPr>
              <a:t>aware of appropriate pacing </a:t>
            </a:r>
            <a:r>
              <a:rPr lang="en-US" sz="1600" dirty="0">
                <a:latin typeface="Futura Lt BT" panose="020B0402020204020303" pitchFamily="34" charset="0"/>
              </a:rPr>
              <a:t>needed to address all standards.</a:t>
            </a:r>
          </a:p>
        </p:txBody>
      </p:sp>
      <p:sp>
        <p:nvSpPr>
          <p:cNvPr id="18" name="TextBox 17">
            <a:extLst>
              <a:ext uri="{FF2B5EF4-FFF2-40B4-BE49-F238E27FC236}">
                <a16:creationId xmlns:a16="http://schemas.microsoft.com/office/drawing/2014/main" id="{0E150B5E-42EE-53D5-0CE7-240B01D45BBC}"/>
              </a:ext>
            </a:extLst>
          </p:cNvPr>
          <p:cNvSpPr txBox="1"/>
          <p:nvPr/>
        </p:nvSpPr>
        <p:spPr>
          <a:xfrm>
            <a:off x="1691571" y="4323755"/>
            <a:ext cx="6395986" cy="1600438"/>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Collaborates with school leadership </a:t>
            </a:r>
            <a:r>
              <a:rPr lang="en-US" sz="1600" dirty="0">
                <a:latin typeface="Futura Lt BT" panose="020B0402020204020303" pitchFamily="34" charset="0"/>
              </a:rPr>
              <a:t>team to analyze data from the </a:t>
            </a:r>
            <a:r>
              <a:rPr lang="en-US" sz="1600" u="sng" dirty="0">
                <a:latin typeface="Futura Lt BT" panose="020B0402020204020303" pitchFamily="34" charset="0"/>
              </a:rPr>
              <a:t>experienced curriculum</a:t>
            </a:r>
            <a:r>
              <a:rPr lang="en-US" sz="1600" dirty="0">
                <a:latin typeface="Futura Lt BT" panose="020B0402020204020303" pitchFamily="34" charset="0"/>
              </a:rPr>
              <a:t> to make adjustments so that the </a:t>
            </a:r>
            <a:r>
              <a:rPr lang="en-US" sz="1600" u="sng" dirty="0">
                <a:latin typeface="Futura Lt BT" panose="020B0402020204020303" pitchFamily="34" charset="0"/>
              </a:rPr>
              <a:t>implemented curriculum aligns</a:t>
            </a:r>
            <a:r>
              <a:rPr lang="en-US" sz="1600" dirty="0">
                <a:latin typeface="Futura Lt BT" panose="020B0402020204020303" pitchFamily="34" charset="0"/>
              </a:rPr>
              <a:t> with the </a:t>
            </a:r>
            <a:r>
              <a:rPr lang="en-US" sz="1600" u="sng" dirty="0">
                <a:latin typeface="Futura Lt BT" panose="020B0402020204020303" pitchFamily="34" charset="0"/>
              </a:rPr>
              <a:t>intended curriculum</a:t>
            </a:r>
            <a:r>
              <a:rPr lang="en-US" sz="1600" dirty="0">
                <a:latin typeface="Futura Lt BT" panose="020B0402020204020303" pitchFamily="34" charset="0"/>
              </a:rPr>
              <a:t>.</a:t>
            </a:r>
          </a:p>
          <a:p>
            <a:pPr marL="285750" lvl="0" indent="-285750">
              <a:buFont typeface="Arial" panose="020B0604020202020204" pitchFamily="34" charset="0"/>
              <a:buChar char="•"/>
            </a:pPr>
            <a:r>
              <a:rPr lang="en-US" sz="1600" u="sng" dirty="0">
                <a:latin typeface="Futura Lt BT" panose="020B0402020204020303" pitchFamily="34" charset="0"/>
              </a:rPr>
              <a:t>Collaborates</a:t>
            </a:r>
            <a:r>
              <a:rPr lang="en-US" sz="1600" dirty="0">
                <a:latin typeface="Futura Lt BT" panose="020B0402020204020303" pitchFamily="34" charset="0"/>
              </a:rPr>
              <a:t> with teachers to review alignment to </a:t>
            </a:r>
            <a:r>
              <a:rPr lang="en-US" sz="1600" u="sng" dirty="0">
                <a:latin typeface="Futura Lt BT" panose="020B0402020204020303" pitchFamily="34" charset="0"/>
              </a:rPr>
              <a:t>ensure appropriate depth of teaching.</a:t>
            </a:r>
          </a:p>
          <a:p>
            <a:endParaRPr lang="en-US" dirty="0"/>
          </a:p>
        </p:txBody>
      </p:sp>
    </p:spTree>
    <p:custDataLst>
      <p:tags r:id="rId1"/>
    </p:custDataLst>
    <p:extLst>
      <p:ext uri="{BB962C8B-B14F-4D97-AF65-F5344CB8AC3E}">
        <p14:creationId xmlns:p14="http://schemas.microsoft.com/office/powerpoint/2010/main" val="420477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rgbClr val="EBEBEB"/>
                </a:solidFill>
                <a:latin typeface="Futura Lt BT" panose="020B0402020204020303" pitchFamily="34" charset="0"/>
              </a:rPr>
              <a:t>Domain Two </a:t>
            </a: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4" name="Picture 3">
            <a:extLst>
              <a:ext uri="{FF2B5EF4-FFF2-40B4-BE49-F238E27FC236}">
                <a16:creationId xmlns:a16="http://schemas.microsoft.com/office/drawing/2014/main" id="{3A2B804A-A41B-228D-BC0C-73CD4261F8BC}"/>
              </a:ext>
            </a:extLst>
          </p:cNvPr>
          <p:cNvPicPr>
            <a:picLocks noChangeAspect="1"/>
          </p:cNvPicPr>
          <p:nvPr/>
        </p:nvPicPr>
        <p:blipFill>
          <a:blip r:embed="rId4"/>
          <a:stretch>
            <a:fillRect/>
          </a:stretch>
        </p:blipFill>
        <p:spPr>
          <a:xfrm>
            <a:off x="929744" y="-276920"/>
            <a:ext cx="6323229" cy="3962487"/>
          </a:xfrm>
          <a:prstGeom prst="rect">
            <a:avLst/>
          </a:prstGeom>
        </p:spPr>
      </p:pic>
      <p:pic>
        <p:nvPicPr>
          <p:cNvPr id="6" name="Picture 5">
            <a:extLst>
              <a:ext uri="{FF2B5EF4-FFF2-40B4-BE49-F238E27FC236}">
                <a16:creationId xmlns:a16="http://schemas.microsoft.com/office/drawing/2014/main" id="{D7CDB8E7-BA85-C8AD-8157-85FDAACA2EB8}"/>
              </a:ext>
            </a:extLst>
          </p:cNvPr>
          <p:cNvPicPr>
            <a:picLocks noChangeAspect="1"/>
          </p:cNvPicPr>
          <p:nvPr/>
        </p:nvPicPr>
        <p:blipFill>
          <a:blip r:embed="rId5"/>
          <a:stretch>
            <a:fillRect/>
          </a:stretch>
        </p:blipFill>
        <p:spPr>
          <a:xfrm>
            <a:off x="921379" y="3685567"/>
            <a:ext cx="6331594" cy="3962488"/>
          </a:xfrm>
          <a:prstGeom prst="rect">
            <a:avLst/>
          </a:prstGeom>
        </p:spPr>
      </p:pic>
      <p:sp>
        <p:nvSpPr>
          <p:cNvPr id="7" name="TextBox 6">
            <a:extLst>
              <a:ext uri="{FF2B5EF4-FFF2-40B4-BE49-F238E27FC236}">
                <a16:creationId xmlns:a16="http://schemas.microsoft.com/office/drawing/2014/main" id="{A9EF46B7-AC40-624D-1BAA-125C523709B3}"/>
              </a:ext>
            </a:extLst>
          </p:cNvPr>
          <p:cNvSpPr txBox="1"/>
          <p:nvPr/>
        </p:nvSpPr>
        <p:spPr>
          <a:xfrm>
            <a:off x="8382055" y="4948329"/>
            <a:ext cx="3080765" cy="400110"/>
          </a:xfrm>
          <a:prstGeom prst="rect">
            <a:avLst/>
          </a:prstGeom>
          <a:noFill/>
        </p:spPr>
        <p:txBody>
          <a:bodyPr wrap="square" rtlCol="0">
            <a:spAutoFit/>
          </a:bodyPr>
          <a:lstStyle/>
          <a:p>
            <a:r>
              <a:rPr lang="en-US" sz="2000" dirty="0">
                <a:solidFill>
                  <a:schemeClr val="bg1"/>
                </a:solidFill>
                <a:latin typeface="Futura Lt BT" panose="020B0402020204020303" pitchFamily="34" charset="0"/>
              </a:rPr>
              <a:t>Instructional Leadership </a:t>
            </a:r>
          </a:p>
        </p:txBody>
      </p:sp>
    </p:spTree>
    <p:custDataLst>
      <p:tags r:id="rId1"/>
    </p:custDataLst>
    <p:extLst>
      <p:ext uri="{BB962C8B-B14F-4D97-AF65-F5344CB8AC3E}">
        <p14:creationId xmlns:p14="http://schemas.microsoft.com/office/powerpoint/2010/main" val="3260100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55422" y="1765049"/>
            <a:ext cx="3161016" cy="3324218"/>
          </a:xfrm>
        </p:spPr>
        <p:txBody>
          <a:bodyPr vert="horz" lIns="91440" tIns="45720" rIns="91440" bIns="45720" rtlCol="0" anchor="b">
            <a:noAutofit/>
          </a:bodyPr>
          <a:lstStyle/>
          <a:p>
            <a:r>
              <a:rPr lang="en-US" sz="3200" dirty="0">
                <a:solidFill>
                  <a:srgbClr val="EBEBEB"/>
                </a:solidFill>
                <a:latin typeface="Futura Lt BT" panose="020B0402020204020303" pitchFamily="34" charset="0"/>
              </a:rPr>
              <a:t>Monitoring and Evaluating Standards and Content</a:t>
            </a:r>
            <a:br>
              <a:rPr lang="en-US" sz="3200" dirty="0">
                <a:solidFill>
                  <a:srgbClr val="EBEBEB"/>
                </a:solidFill>
                <a:latin typeface="Futura Lt BT" panose="020B0402020204020303" pitchFamily="34" charset="0"/>
              </a:rPr>
            </a:b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Sample Artifact Progression</a:t>
            </a:r>
            <a:endParaRPr lang="en-US" sz="3200" b="0" i="0" kern="1200" dirty="0">
              <a:solidFill>
                <a:srgbClr val="EBEBEB"/>
              </a:solidFill>
              <a:latin typeface="Futura Lt BT" panose="020B0402020204020303" pitchFamily="34" charset="0"/>
            </a:endParaRP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pSp>
        <p:nvGrpSpPr>
          <p:cNvPr id="2" name="Group 1">
            <a:extLst>
              <a:ext uri="{FF2B5EF4-FFF2-40B4-BE49-F238E27FC236}">
                <a16:creationId xmlns:a16="http://schemas.microsoft.com/office/drawing/2014/main" id="{35CFB722-BB59-48A1-67BE-D21477205ECF}"/>
              </a:ext>
            </a:extLst>
          </p:cNvPr>
          <p:cNvGrpSpPr/>
          <p:nvPr/>
        </p:nvGrpSpPr>
        <p:grpSpPr>
          <a:xfrm>
            <a:off x="188056" y="402164"/>
            <a:ext cx="1418892" cy="2026989"/>
            <a:chOff x="1" y="1082"/>
            <a:chExt cx="1418892" cy="2026989"/>
          </a:xfrm>
          <a:solidFill>
            <a:srgbClr val="281F48"/>
          </a:solidFill>
        </p:grpSpPr>
        <p:sp>
          <p:nvSpPr>
            <p:cNvPr id="5" name="Arrow: Chevron 4">
              <a:extLst>
                <a:ext uri="{FF2B5EF4-FFF2-40B4-BE49-F238E27FC236}">
                  <a16:creationId xmlns:a16="http://schemas.microsoft.com/office/drawing/2014/main" id="{CB2D4607-DAD6-F174-ECBE-37CCD35ADDC5}"/>
                </a:ext>
              </a:extLst>
            </p:cNvPr>
            <p:cNvSpPr/>
            <p:nvPr/>
          </p:nvSpPr>
          <p:spPr>
            <a:xfrm rot="5400000">
              <a:off x="-304048" y="305131"/>
              <a:ext cx="2026989" cy="1418892"/>
            </a:xfrm>
            <a:prstGeom prst="chevron">
              <a:avLst/>
            </a:prstGeom>
            <a:grpFill/>
            <a:ln w="25400" cap="flat" cmpd="sng" algn="ctr">
              <a:solidFill>
                <a:srgbClr val="281F47"/>
              </a:solidFill>
              <a:prstDash val="solid"/>
            </a:ln>
            <a:effectLst/>
          </p:spPr>
        </p:sp>
        <p:sp>
          <p:nvSpPr>
            <p:cNvPr id="8" name="Arrow: Chevron 4">
              <a:extLst>
                <a:ext uri="{FF2B5EF4-FFF2-40B4-BE49-F238E27FC236}">
                  <a16:creationId xmlns:a16="http://schemas.microsoft.com/office/drawing/2014/main" id="{E73D297C-3088-F692-735A-3BD8D55E0C71}"/>
                </a:ext>
              </a:extLst>
            </p:cNvPr>
            <p:cNvSpPr txBox="1"/>
            <p:nvPr/>
          </p:nvSpPr>
          <p:spPr>
            <a:xfrm>
              <a:off x="1" y="710528"/>
              <a:ext cx="1418892" cy="608097"/>
            </a:xfrm>
            <a:prstGeom prst="rect">
              <a:avLst/>
            </a:prstGeom>
            <a:grpFill/>
            <a:ln>
              <a:solidFill>
                <a:srgbClr val="281F47"/>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BASIC</a:t>
              </a:r>
            </a:p>
          </p:txBody>
        </p:sp>
      </p:grpSp>
      <p:grpSp>
        <p:nvGrpSpPr>
          <p:cNvPr id="9" name="Group 8">
            <a:extLst>
              <a:ext uri="{FF2B5EF4-FFF2-40B4-BE49-F238E27FC236}">
                <a16:creationId xmlns:a16="http://schemas.microsoft.com/office/drawing/2014/main" id="{70634197-BA4D-ABAF-0E32-0D6150D9FE41}"/>
              </a:ext>
            </a:extLst>
          </p:cNvPr>
          <p:cNvGrpSpPr/>
          <p:nvPr/>
        </p:nvGrpSpPr>
        <p:grpSpPr>
          <a:xfrm>
            <a:off x="188054" y="2429152"/>
            <a:ext cx="1418892" cy="2026989"/>
            <a:chOff x="1" y="1837654"/>
            <a:chExt cx="1418892" cy="2026989"/>
          </a:xfrm>
          <a:solidFill>
            <a:srgbClr val="432653"/>
          </a:solidFill>
        </p:grpSpPr>
        <p:sp>
          <p:nvSpPr>
            <p:cNvPr id="10" name="Arrow: Chevron 9">
              <a:extLst>
                <a:ext uri="{FF2B5EF4-FFF2-40B4-BE49-F238E27FC236}">
                  <a16:creationId xmlns:a16="http://schemas.microsoft.com/office/drawing/2014/main" id="{2EF9176F-7E29-6DAF-875E-EC6400688886}"/>
                </a:ext>
              </a:extLst>
            </p:cNvPr>
            <p:cNvSpPr/>
            <p:nvPr/>
          </p:nvSpPr>
          <p:spPr>
            <a:xfrm rot="5400000">
              <a:off x="-304048" y="2141703"/>
              <a:ext cx="2026989" cy="1418892"/>
            </a:xfrm>
            <a:prstGeom prst="chevron">
              <a:avLst/>
            </a:prstGeom>
            <a:grpFill/>
            <a:ln w="25400" cap="flat" cmpd="sng" algn="ctr">
              <a:solidFill>
                <a:srgbClr val="472754"/>
              </a:solidFill>
              <a:prstDash val="solid"/>
            </a:ln>
            <a:effectLst/>
          </p:spPr>
        </p:sp>
        <p:sp>
          <p:nvSpPr>
            <p:cNvPr id="11" name="Arrow: Chevron 4">
              <a:extLst>
                <a:ext uri="{FF2B5EF4-FFF2-40B4-BE49-F238E27FC236}">
                  <a16:creationId xmlns:a16="http://schemas.microsoft.com/office/drawing/2014/main" id="{174EFC70-672C-ABC2-D923-EE49E7995D93}"/>
                </a:ext>
              </a:extLst>
            </p:cNvPr>
            <p:cNvSpPr txBox="1"/>
            <p:nvPr/>
          </p:nvSpPr>
          <p:spPr>
            <a:xfrm>
              <a:off x="1" y="2547100"/>
              <a:ext cx="1418892" cy="608097"/>
            </a:xfrm>
            <a:prstGeom prst="rect">
              <a:avLst/>
            </a:prstGeom>
            <a:grpFill/>
            <a:ln>
              <a:solidFill>
                <a:srgbClr val="472754"/>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PROFICIENT</a:t>
              </a:r>
            </a:p>
          </p:txBody>
        </p:sp>
      </p:grpSp>
      <p:sp>
        <p:nvSpPr>
          <p:cNvPr id="13" name="Arrow: Chevron 12">
            <a:extLst>
              <a:ext uri="{FF2B5EF4-FFF2-40B4-BE49-F238E27FC236}">
                <a16:creationId xmlns:a16="http://schemas.microsoft.com/office/drawing/2014/main" id="{72C22B81-12ED-5AB3-BD73-6A6F37DF4FE5}"/>
              </a:ext>
            </a:extLst>
          </p:cNvPr>
          <p:cNvSpPr/>
          <p:nvPr/>
        </p:nvSpPr>
        <p:spPr>
          <a:xfrm rot="5400000">
            <a:off x="-115998" y="4719246"/>
            <a:ext cx="2026989" cy="1418892"/>
          </a:xfrm>
          <a:prstGeom prst="chevron">
            <a:avLst/>
          </a:prstGeom>
          <a:solidFill>
            <a:srgbClr val="5A2C5D"/>
          </a:solidFill>
          <a:ln w="25400" cap="flat" cmpd="sng" algn="ctr">
            <a:solidFill>
              <a:srgbClr val="5A2C5D"/>
            </a:solidFill>
            <a:prstDash val="solid"/>
          </a:ln>
          <a:effectLst/>
        </p:spPr>
        <p:txBody>
          <a:bodyPr/>
          <a:lstStyle/>
          <a:p>
            <a:endParaRPr lang="en-US" dirty="0"/>
          </a:p>
        </p:txBody>
      </p:sp>
      <p:sp>
        <p:nvSpPr>
          <p:cNvPr id="15" name="TextBox 14">
            <a:extLst>
              <a:ext uri="{FF2B5EF4-FFF2-40B4-BE49-F238E27FC236}">
                <a16:creationId xmlns:a16="http://schemas.microsoft.com/office/drawing/2014/main" id="{F306EBA8-CF0F-51E0-0A6A-EB5A0B837FCD}"/>
              </a:ext>
            </a:extLst>
          </p:cNvPr>
          <p:cNvSpPr txBox="1"/>
          <p:nvPr/>
        </p:nvSpPr>
        <p:spPr>
          <a:xfrm>
            <a:off x="188050" y="5369818"/>
            <a:ext cx="1503521"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dirty="0">
              <a:solidFill>
                <a:schemeClr val="bg1"/>
              </a:solidFill>
              <a:latin typeface="Futura Lt BT" panose="020B0402020204020303" pitchFamily="34" charset="0"/>
            </a:endParaRPr>
          </a:p>
        </p:txBody>
      </p:sp>
      <p:sp>
        <p:nvSpPr>
          <p:cNvPr id="16" name="TextBox 15">
            <a:extLst>
              <a:ext uri="{FF2B5EF4-FFF2-40B4-BE49-F238E27FC236}">
                <a16:creationId xmlns:a16="http://schemas.microsoft.com/office/drawing/2014/main" id="{0B288AE2-9705-71B8-14EF-24F483867864}"/>
              </a:ext>
            </a:extLst>
          </p:cNvPr>
          <p:cNvSpPr txBox="1"/>
          <p:nvPr/>
        </p:nvSpPr>
        <p:spPr>
          <a:xfrm>
            <a:off x="1685287" y="235059"/>
            <a:ext cx="6395986" cy="1708160"/>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Futura Lt BT" panose="020B0402020204020303" pitchFamily="34" charset="0"/>
              </a:rPr>
              <a:t>Both formative and summative classroom observations as evidence of monitoring alignment between intended curriculum and implemented curriculum.</a:t>
            </a:r>
          </a:p>
          <a:p>
            <a:pPr marL="285750" lvl="0" indent="-285750">
              <a:buFont typeface="Arial" panose="020B0604020202020204" pitchFamily="34" charset="0"/>
              <a:buChar char="•"/>
            </a:pPr>
            <a:r>
              <a:rPr lang="en-US" sz="1500" dirty="0">
                <a:latin typeface="Futura Lt BT" panose="020B0402020204020303" pitchFamily="34" charset="0"/>
              </a:rPr>
              <a:t>Pacing guides as evidence that teachers have time to cover intended curriculum.</a:t>
            </a:r>
          </a:p>
          <a:p>
            <a:pPr marL="285750" lvl="0" indent="-285750">
              <a:buFont typeface="Arial" panose="020B0604020202020204" pitchFamily="34" charset="0"/>
              <a:buChar char="•"/>
            </a:pPr>
            <a:r>
              <a:rPr lang="en-US" sz="1500" dirty="0">
                <a:latin typeface="Futura Lt BT" panose="020B0402020204020303" pitchFamily="34" charset="0"/>
              </a:rPr>
              <a:t>Schedules as evidence of maximizing instructional time and mitigating interruptions.</a:t>
            </a:r>
          </a:p>
        </p:txBody>
      </p:sp>
      <p:sp>
        <p:nvSpPr>
          <p:cNvPr id="17" name="TextBox 16">
            <a:extLst>
              <a:ext uri="{FF2B5EF4-FFF2-40B4-BE49-F238E27FC236}">
                <a16:creationId xmlns:a16="http://schemas.microsoft.com/office/drawing/2014/main" id="{01530335-F1CA-D140-DA53-D6081E5E71CB}"/>
              </a:ext>
            </a:extLst>
          </p:cNvPr>
          <p:cNvSpPr txBox="1"/>
          <p:nvPr/>
        </p:nvSpPr>
        <p:spPr>
          <a:xfrm>
            <a:off x="1675214" y="2364463"/>
            <a:ext cx="6395986" cy="1600438"/>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Futura Lt BT" panose="020B0402020204020303" pitchFamily="34" charset="0"/>
              </a:rPr>
              <a:t>Schedules and logs of regular formative/summative classroom observations as evidence of monitoring alignment between intended curriculum and implemented curriculum.</a:t>
            </a:r>
          </a:p>
          <a:p>
            <a:pPr marL="285750" lvl="0" indent="-285750">
              <a:buFont typeface="Arial" panose="020B0604020202020204" pitchFamily="34" charset="0"/>
              <a:buChar char="•"/>
            </a:pPr>
            <a:r>
              <a:rPr lang="en-US" sz="1400" dirty="0">
                <a:latin typeface="Futura Lt BT" panose="020B0402020204020303" pitchFamily="34" charset="0"/>
              </a:rPr>
              <a:t>Evidence through regularly scheduled observations, grade level/content area meetings, etc. that teachers are on schedule to teach intended curriculum and at the appropriate depth.</a:t>
            </a:r>
          </a:p>
          <a:p>
            <a:pPr marL="285750" lvl="0" indent="-285750">
              <a:buFont typeface="Arial" panose="020B0604020202020204" pitchFamily="34" charset="0"/>
              <a:buChar char="•"/>
            </a:pPr>
            <a:r>
              <a:rPr lang="en-US" sz="1400" dirty="0">
                <a:latin typeface="Futura Lt BT" panose="020B0402020204020303" pitchFamily="34" charset="0"/>
              </a:rPr>
              <a:t>Pacing guides provided to teachers and/or developed by teachers.</a:t>
            </a:r>
          </a:p>
        </p:txBody>
      </p:sp>
      <p:sp>
        <p:nvSpPr>
          <p:cNvPr id="18" name="TextBox 17">
            <a:extLst>
              <a:ext uri="{FF2B5EF4-FFF2-40B4-BE49-F238E27FC236}">
                <a16:creationId xmlns:a16="http://schemas.microsoft.com/office/drawing/2014/main" id="{0E150B5E-42EE-53D5-0CE7-240B01D45BBC}"/>
              </a:ext>
            </a:extLst>
          </p:cNvPr>
          <p:cNvSpPr txBox="1"/>
          <p:nvPr/>
        </p:nvSpPr>
        <p:spPr>
          <a:xfrm>
            <a:off x="1691571" y="4323755"/>
            <a:ext cx="6395986" cy="2123658"/>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Futura Lt BT" panose="020B0402020204020303" pitchFamily="34" charset="0"/>
              </a:rPr>
              <a:t>Data (formative and/or summative) from the experienced curriculum as evidence of alignment between intended curriculum and implemented curriculum, i.e. data from SLO’s, Dibbles, district assessments, ongoing formative assessments, etc.</a:t>
            </a:r>
          </a:p>
          <a:p>
            <a:pPr marL="285750" lvl="0" indent="-285750">
              <a:buFont typeface="Arial" panose="020B0604020202020204" pitchFamily="34" charset="0"/>
              <a:buChar char="•"/>
            </a:pPr>
            <a:r>
              <a:rPr lang="en-US" sz="1400" dirty="0">
                <a:latin typeface="Futura Lt BT" panose="020B0402020204020303" pitchFamily="34" charset="0"/>
              </a:rPr>
              <a:t>Evidence of collaboration with teachers, both individually and collectively to ensure depth of teaching, i.e. formative observations, grade level/content level meetings to look at data and discuss strategies.</a:t>
            </a:r>
          </a:p>
          <a:p>
            <a:pPr lvl="0"/>
            <a:endParaRPr lang="en-US" sz="1600" dirty="0">
              <a:latin typeface="Futura Lt BT" panose="020B0402020204020303" pitchFamily="34" charset="0"/>
            </a:endParaRPr>
          </a:p>
          <a:p>
            <a:endParaRPr lang="en-US" dirty="0"/>
          </a:p>
        </p:txBody>
      </p:sp>
    </p:spTree>
    <p:custDataLst>
      <p:tags r:id="rId1"/>
    </p:custDataLst>
    <p:extLst>
      <p:ext uri="{BB962C8B-B14F-4D97-AF65-F5344CB8AC3E}">
        <p14:creationId xmlns:p14="http://schemas.microsoft.com/office/powerpoint/2010/main" val="353120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66FEADC4-CB76-C7D1-DFAA-9EDE544CDC02}"/>
              </a:ext>
            </a:extLst>
          </p:cNvPr>
          <p:cNvSpPr>
            <a:spLocks noGrp="1"/>
          </p:cNvSpPr>
          <p:nvPr>
            <p:ph type="title"/>
          </p:nvPr>
        </p:nvSpPr>
        <p:spPr>
          <a:xfrm>
            <a:off x="744718" y="973668"/>
            <a:ext cx="3618263" cy="4116806"/>
          </a:xfrm>
        </p:spPr>
        <p:txBody>
          <a:bodyPr>
            <a:normAutofit/>
          </a:bodyPr>
          <a:lstStyle/>
          <a:p>
            <a:r>
              <a:rPr lang="en-US" dirty="0">
                <a:solidFill>
                  <a:srgbClr val="EBEBEB"/>
                </a:solidFill>
              </a:rPr>
              <a:t>Continuous Improvement</a:t>
            </a:r>
            <a:br>
              <a:rPr lang="en-US" dirty="0">
                <a:solidFill>
                  <a:srgbClr val="EBEBEB"/>
                </a:solidFill>
              </a:rPr>
            </a:br>
            <a:br>
              <a:rPr lang="en-US" dirty="0">
                <a:solidFill>
                  <a:srgbClr val="EBEBEB"/>
                </a:solidFill>
              </a:rPr>
            </a:br>
            <a:r>
              <a:rPr lang="en-US" sz="1800" dirty="0">
                <a:solidFill>
                  <a:srgbClr val="EBEBEB"/>
                </a:solidFill>
              </a:rPr>
              <a:t>Domain 2.5 </a:t>
            </a:r>
            <a:endParaRPr lang="en-US" dirty="0">
              <a:solidFill>
                <a:srgbClr val="EBEBEB"/>
              </a:solidFill>
            </a:endParaRPr>
          </a:p>
        </p:txBody>
      </p:sp>
      <p:pic>
        <p:nvPicPr>
          <p:cNvPr id="4" name="Picture 3">
            <a:extLst>
              <a:ext uri="{FF2B5EF4-FFF2-40B4-BE49-F238E27FC236}">
                <a16:creationId xmlns:a16="http://schemas.microsoft.com/office/drawing/2014/main" id="{F777F5FE-4853-38C2-F6EB-127E18F3021C}"/>
              </a:ext>
            </a:extLst>
          </p:cNvPr>
          <p:cNvPicPr>
            <a:picLocks noChangeAspect="1"/>
          </p:cNvPicPr>
          <p:nvPr/>
        </p:nvPicPr>
        <p:blipFill>
          <a:blip r:embed="rId2"/>
          <a:stretch>
            <a:fillRect/>
          </a:stretch>
        </p:blipFill>
        <p:spPr>
          <a:xfrm>
            <a:off x="6096000" y="665184"/>
            <a:ext cx="4761660" cy="5915105"/>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93428016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CA65-47AD-E924-B3AC-8BFE410A7CC7}"/>
              </a:ext>
            </a:extLst>
          </p:cNvPr>
          <p:cNvSpPr>
            <a:spLocks noGrp="1"/>
          </p:cNvSpPr>
          <p:nvPr>
            <p:ph type="title"/>
          </p:nvPr>
        </p:nvSpPr>
        <p:spPr/>
        <p:txBody>
          <a:bodyPr/>
          <a:lstStyle/>
          <a:p>
            <a:r>
              <a:rPr lang="en-US" dirty="0"/>
              <a:t>Continuous Improvement </a:t>
            </a:r>
            <a:br>
              <a:rPr lang="en-US" dirty="0"/>
            </a:br>
            <a:r>
              <a:rPr lang="en-US" dirty="0"/>
              <a:t>Considerations</a:t>
            </a:r>
          </a:p>
        </p:txBody>
      </p:sp>
      <p:sp>
        <p:nvSpPr>
          <p:cNvPr id="3" name="Content Placeholder 2">
            <a:extLst>
              <a:ext uri="{FF2B5EF4-FFF2-40B4-BE49-F238E27FC236}">
                <a16:creationId xmlns:a16="http://schemas.microsoft.com/office/drawing/2014/main" id="{6886F2FC-541A-5737-07E5-C50D053B3F2C}"/>
              </a:ext>
            </a:extLst>
          </p:cNvPr>
          <p:cNvSpPr>
            <a:spLocks noGrp="1"/>
          </p:cNvSpPr>
          <p:nvPr>
            <p:ph idx="1"/>
          </p:nvPr>
        </p:nvSpPr>
        <p:spPr>
          <a:xfrm>
            <a:off x="509048" y="2603500"/>
            <a:ext cx="11151910" cy="3416300"/>
          </a:xfrm>
        </p:spPr>
        <p:txBody>
          <a:bodyPr/>
          <a:lstStyle/>
          <a:p>
            <a:pPr marL="457200" indent="-457200">
              <a:buFont typeface="+mj-lt"/>
              <a:buAutoNum type="arabicPeriod"/>
            </a:pPr>
            <a:r>
              <a:rPr lang="en-US" sz="2000" dirty="0">
                <a:latin typeface="Futura Lt BT" panose="020B0402020204020303" pitchFamily="34" charset="0"/>
              </a:rPr>
              <a:t>For this component, please refer to the consideration slides for the previous four components.</a:t>
            </a:r>
          </a:p>
          <a:p>
            <a:pPr marL="457200" indent="-457200">
              <a:buFont typeface="+mj-lt"/>
              <a:buAutoNum type="arabicPeriod"/>
            </a:pPr>
            <a:endParaRPr lang="en-US" sz="2000" dirty="0">
              <a:latin typeface="Futura Lt BT" panose="020B0402020204020303" pitchFamily="34" charset="0"/>
            </a:endParaRPr>
          </a:p>
          <a:p>
            <a:pPr marL="457200" indent="-457200">
              <a:buFont typeface="+mj-lt"/>
              <a:buAutoNum type="arabicPeriod"/>
            </a:pPr>
            <a:r>
              <a:rPr lang="en-US" sz="2000" dirty="0">
                <a:latin typeface="Futura Lt BT" panose="020B0402020204020303" pitchFamily="34" charset="0"/>
              </a:rPr>
              <a:t>Do you have a professional growth plan?</a:t>
            </a:r>
          </a:p>
          <a:p>
            <a:pPr marL="457200" indent="-457200">
              <a:buFont typeface="+mj-lt"/>
              <a:buAutoNum type="arabicPeriod"/>
            </a:pPr>
            <a:endParaRPr lang="en-US" sz="2000" dirty="0">
              <a:latin typeface="Futura Lt BT" panose="020B0402020204020303" pitchFamily="34" charset="0"/>
            </a:endParaRPr>
          </a:p>
          <a:p>
            <a:pPr marL="457200" indent="-457200">
              <a:buFont typeface="+mj-lt"/>
              <a:buAutoNum type="arabicPeriod"/>
            </a:pPr>
            <a:r>
              <a:rPr lang="en-US" sz="2000" dirty="0">
                <a:latin typeface="Futura Lt BT" panose="020B0402020204020303" pitchFamily="34" charset="0"/>
              </a:rPr>
              <a:t>How do you use data to plan for professional development?</a:t>
            </a:r>
          </a:p>
          <a:p>
            <a:pPr marL="457200" indent="-457200">
              <a:buFont typeface="+mj-lt"/>
              <a:buAutoNum type="arabicPeriod"/>
            </a:pPr>
            <a:endParaRPr lang="en-US" sz="2000" dirty="0">
              <a:latin typeface="Futura Lt BT" panose="020B0402020204020303" pitchFamily="34" charset="0"/>
            </a:endParaRPr>
          </a:p>
          <a:p>
            <a:pPr marL="457200" indent="-457200">
              <a:buFont typeface="+mj-lt"/>
              <a:buAutoNum type="arabicPeriod"/>
            </a:pPr>
            <a:r>
              <a:rPr lang="en-US" sz="2000" dirty="0">
                <a:latin typeface="Futura Lt BT" panose="020B0402020204020303" pitchFamily="34" charset="0"/>
              </a:rPr>
              <a:t>How do you access and provide training for research based instructional strategies?</a:t>
            </a:r>
          </a:p>
          <a:p>
            <a:endParaRPr lang="en-US" dirty="0"/>
          </a:p>
        </p:txBody>
      </p:sp>
    </p:spTree>
    <p:extLst>
      <p:ext uri="{BB962C8B-B14F-4D97-AF65-F5344CB8AC3E}">
        <p14:creationId xmlns:p14="http://schemas.microsoft.com/office/powerpoint/2010/main" val="2928959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55422" y="1765049"/>
            <a:ext cx="3161016" cy="3604769"/>
          </a:xfrm>
        </p:spPr>
        <p:txBody>
          <a:bodyPr vert="horz" lIns="91440" tIns="45720" rIns="91440" bIns="45720" rtlCol="0" anchor="b">
            <a:noAutofit/>
          </a:bodyPr>
          <a:lstStyle/>
          <a:p>
            <a:r>
              <a:rPr lang="en-US" sz="3200" dirty="0">
                <a:solidFill>
                  <a:srgbClr val="EBEBEB"/>
                </a:solidFill>
                <a:latin typeface="Futura Lt BT" panose="020B0402020204020303" pitchFamily="34" charset="0"/>
              </a:rPr>
              <a:t>Continuous Improvement </a:t>
            </a:r>
            <a:br>
              <a:rPr lang="en-US" sz="3200" dirty="0">
                <a:solidFill>
                  <a:srgbClr val="EBEBEB"/>
                </a:solidFill>
                <a:latin typeface="Futura Lt BT" panose="020B0402020204020303" pitchFamily="34" charset="0"/>
              </a:rPr>
            </a:b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Level Comparison and Progression</a:t>
            </a:r>
            <a:endParaRPr lang="en-US" sz="3200" b="0" i="0" kern="1200" dirty="0">
              <a:solidFill>
                <a:srgbClr val="EBEBEB"/>
              </a:solidFill>
              <a:latin typeface="Futura Lt BT" panose="020B0402020204020303" pitchFamily="34" charset="0"/>
            </a:endParaRP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pSp>
        <p:nvGrpSpPr>
          <p:cNvPr id="2" name="Group 1">
            <a:extLst>
              <a:ext uri="{FF2B5EF4-FFF2-40B4-BE49-F238E27FC236}">
                <a16:creationId xmlns:a16="http://schemas.microsoft.com/office/drawing/2014/main" id="{35CFB722-BB59-48A1-67BE-D21477205ECF}"/>
              </a:ext>
            </a:extLst>
          </p:cNvPr>
          <p:cNvGrpSpPr/>
          <p:nvPr/>
        </p:nvGrpSpPr>
        <p:grpSpPr>
          <a:xfrm>
            <a:off x="188056" y="402164"/>
            <a:ext cx="1418892" cy="2026989"/>
            <a:chOff x="1" y="1082"/>
            <a:chExt cx="1418892" cy="2026989"/>
          </a:xfrm>
          <a:solidFill>
            <a:srgbClr val="281F48"/>
          </a:solidFill>
        </p:grpSpPr>
        <p:sp>
          <p:nvSpPr>
            <p:cNvPr id="5" name="Arrow: Chevron 4">
              <a:extLst>
                <a:ext uri="{FF2B5EF4-FFF2-40B4-BE49-F238E27FC236}">
                  <a16:creationId xmlns:a16="http://schemas.microsoft.com/office/drawing/2014/main" id="{CB2D4607-DAD6-F174-ECBE-37CCD35ADDC5}"/>
                </a:ext>
              </a:extLst>
            </p:cNvPr>
            <p:cNvSpPr/>
            <p:nvPr/>
          </p:nvSpPr>
          <p:spPr>
            <a:xfrm rot="5400000">
              <a:off x="-304048" y="305131"/>
              <a:ext cx="2026989" cy="1418892"/>
            </a:xfrm>
            <a:prstGeom prst="chevron">
              <a:avLst/>
            </a:prstGeom>
            <a:grpFill/>
            <a:ln w="25400" cap="flat" cmpd="sng" algn="ctr">
              <a:solidFill>
                <a:srgbClr val="281F47"/>
              </a:solidFill>
              <a:prstDash val="solid"/>
            </a:ln>
            <a:effectLst/>
          </p:spPr>
        </p:sp>
        <p:sp>
          <p:nvSpPr>
            <p:cNvPr id="8" name="Arrow: Chevron 4">
              <a:extLst>
                <a:ext uri="{FF2B5EF4-FFF2-40B4-BE49-F238E27FC236}">
                  <a16:creationId xmlns:a16="http://schemas.microsoft.com/office/drawing/2014/main" id="{E73D297C-3088-F692-735A-3BD8D55E0C71}"/>
                </a:ext>
              </a:extLst>
            </p:cNvPr>
            <p:cNvSpPr txBox="1"/>
            <p:nvPr/>
          </p:nvSpPr>
          <p:spPr>
            <a:xfrm>
              <a:off x="1" y="710528"/>
              <a:ext cx="1418892" cy="608097"/>
            </a:xfrm>
            <a:prstGeom prst="rect">
              <a:avLst/>
            </a:prstGeom>
            <a:grpFill/>
            <a:ln>
              <a:solidFill>
                <a:srgbClr val="281F47"/>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BASIC</a:t>
              </a:r>
            </a:p>
          </p:txBody>
        </p:sp>
      </p:grpSp>
      <p:grpSp>
        <p:nvGrpSpPr>
          <p:cNvPr id="9" name="Group 8">
            <a:extLst>
              <a:ext uri="{FF2B5EF4-FFF2-40B4-BE49-F238E27FC236}">
                <a16:creationId xmlns:a16="http://schemas.microsoft.com/office/drawing/2014/main" id="{70634197-BA4D-ABAF-0E32-0D6150D9FE41}"/>
              </a:ext>
            </a:extLst>
          </p:cNvPr>
          <p:cNvGrpSpPr/>
          <p:nvPr/>
        </p:nvGrpSpPr>
        <p:grpSpPr>
          <a:xfrm>
            <a:off x="188054" y="2429152"/>
            <a:ext cx="1418892" cy="2026989"/>
            <a:chOff x="1" y="1837654"/>
            <a:chExt cx="1418892" cy="2026989"/>
          </a:xfrm>
          <a:solidFill>
            <a:srgbClr val="432653"/>
          </a:solidFill>
        </p:grpSpPr>
        <p:sp>
          <p:nvSpPr>
            <p:cNvPr id="10" name="Arrow: Chevron 9">
              <a:extLst>
                <a:ext uri="{FF2B5EF4-FFF2-40B4-BE49-F238E27FC236}">
                  <a16:creationId xmlns:a16="http://schemas.microsoft.com/office/drawing/2014/main" id="{2EF9176F-7E29-6DAF-875E-EC6400688886}"/>
                </a:ext>
              </a:extLst>
            </p:cNvPr>
            <p:cNvSpPr/>
            <p:nvPr/>
          </p:nvSpPr>
          <p:spPr>
            <a:xfrm rot="5400000">
              <a:off x="-304048" y="2141703"/>
              <a:ext cx="2026989" cy="1418892"/>
            </a:xfrm>
            <a:prstGeom prst="chevron">
              <a:avLst/>
            </a:prstGeom>
            <a:grpFill/>
            <a:ln w="25400" cap="flat" cmpd="sng" algn="ctr">
              <a:solidFill>
                <a:srgbClr val="472754"/>
              </a:solidFill>
              <a:prstDash val="solid"/>
            </a:ln>
            <a:effectLst/>
          </p:spPr>
        </p:sp>
        <p:sp>
          <p:nvSpPr>
            <p:cNvPr id="11" name="Arrow: Chevron 4">
              <a:extLst>
                <a:ext uri="{FF2B5EF4-FFF2-40B4-BE49-F238E27FC236}">
                  <a16:creationId xmlns:a16="http://schemas.microsoft.com/office/drawing/2014/main" id="{174EFC70-672C-ABC2-D923-EE49E7995D93}"/>
                </a:ext>
              </a:extLst>
            </p:cNvPr>
            <p:cNvSpPr txBox="1"/>
            <p:nvPr/>
          </p:nvSpPr>
          <p:spPr>
            <a:xfrm>
              <a:off x="1" y="2547100"/>
              <a:ext cx="1418892" cy="608097"/>
            </a:xfrm>
            <a:prstGeom prst="rect">
              <a:avLst/>
            </a:prstGeom>
            <a:grpFill/>
            <a:ln>
              <a:solidFill>
                <a:srgbClr val="472754"/>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PROFICIENT</a:t>
              </a:r>
            </a:p>
          </p:txBody>
        </p:sp>
      </p:grpSp>
      <p:sp>
        <p:nvSpPr>
          <p:cNvPr id="13" name="Arrow: Chevron 12">
            <a:extLst>
              <a:ext uri="{FF2B5EF4-FFF2-40B4-BE49-F238E27FC236}">
                <a16:creationId xmlns:a16="http://schemas.microsoft.com/office/drawing/2014/main" id="{72C22B81-12ED-5AB3-BD73-6A6F37DF4FE5}"/>
              </a:ext>
            </a:extLst>
          </p:cNvPr>
          <p:cNvSpPr/>
          <p:nvPr/>
        </p:nvSpPr>
        <p:spPr>
          <a:xfrm rot="5400000">
            <a:off x="-115998" y="4719246"/>
            <a:ext cx="2026989" cy="1418892"/>
          </a:xfrm>
          <a:prstGeom prst="chevron">
            <a:avLst/>
          </a:prstGeom>
          <a:solidFill>
            <a:srgbClr val="5A2C5D"/>
          </a:solidFill>
          <a:ln w="25400" cap="flat" cmpd="sng" algn="ctr">
            <a:solidFill>
              <a:srgbClr val="5A2C5D"/>
            </a:solidFill>
            <a:prstDash val="solid"/>
          </a:ln>
          <a:effectLst/>
        </p:spPr>
        <p:txBody>
          <a:bodyPr/>
          <a:lstStyle/>
          <a:p>
            <a:endParaRPr lang="en-US" dirty="0"/>
          </a:p>
        </p:txBody>
      </p:sp>
      <p:sp>
        <p:nvSpPr>
          <p:cNvPr id="15" name="TextBox 14">
            <a:extLst>
              <a:ext uri="{FF2B5EF4-FFF2-40B4-BE49-F238E27FC236}">
                <a16:creationId xmlns:a16="http://schemas.microsoft.com/office/drawing/2014/main" id="{F306EBA8-CF0F-51E0-0A6A-EB5A0B837FCD}"/>
              </a:ext>
            </a:extLst>
          </p:cNvPr>
          <p:cNvSpPr txBox="1"/>
          <p:nvPr/>
        </p:nvSpPr>
        <p:spPr>
          <a:xfrm>
            <a:off x="188050" y="5369818"/>
            <a:ext cx="1503521"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dirty="0">
              <a:solidFill>
                <a:schemeClr val="bg1"/>
              </a:solidFill>
              <a:latin typeface="Futura Lt BT" panose="020B0402020204020303" pitchFamily="34" charset="0"/>
            </a:endParaRPr>
          </a:p>
        </p:txBody>
      </p:sp>
      <p:sp>
        <p:nvSpPr>
          <p:cNvPr id="16" name="TextBox 15">
            <a:extLst>
              <a:ext uri="{FF2B5EF4-FFF2-40B4-BE49-F238E27FC236}">
                <a16:creationId xmlns:a16="http://schemas.microsoft.com/office/drawing/2014/main" id="{0B288AE2-9705-71B8-14EF-24F483867864}"/>
              </a:ext>
            </a:extLst>
          </p:cNvPr>
          <p:cNvSpPr txBox="1"/>
          <p:nvPr/>
        </p:nvSpPr>
        <p:spPr>
          <a:xfrm>
            <a:off x="1691571" y="272464"/>
            <a:ext cx="6395986" cy="1569660"/>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Analyzes data </a:t>
            </a:r>
            <a:r>
              <a:rPr lang="en-US" sz="1600" dirty="0">
                <a:latin typeface="Futura Lt BT" panose="020B0402020204020303" pitchFamily="34" charset="0"/>
              </a:rPr>
              <a:t>and </a:t>
            </a:r>
            <a:r>
              <a:rPr lang="en-US" sz="1600" u="sng" dirty="0">
                <a:latin typeface="Futura Lt BT" panose="020B0402020204020303" pitchFamily="34" charset="0"/>
              </a:rPr>
              <a:t>uses results </a:t>
            </a:r>
            <a:r>
              <a:rPr lang="en-US" sz="1600" dirty="0">
                <a:latin typeface="Futura Lt BT" panose="020B0402020204020303" pitchFamily="34" charset="0"/>
              </a:rPr>
              <a:t>for professional growth plans.</a:t>
            </a:r>
          </a:p>
          <a:p>
            <a:pPr marL="285750" lvl="0" indent="-285750">
              <a:buFont typeface="Arial" panose="020B0604020202020204" pitchFamily="34" charset="0"/>
              <a:buChar char="•"/>
            </a:pPr>
            <a:r>
              <a:rPr lang="en-US" sz="1600" u="sng" dirty="0">
                <a:latin typeface="Futura Lt BT" panose="020B0402020204020303" pitchFamily="34" charset="0"/>
              </a:rPr>
              <a:t>Draws on research </a:t>
            </a:r>
            <a:r>
              <a:rPr lang="en-US" sz="1600" dirty="0">
                <a:latin typeface="Futura Lt BT" panose="020B0402020204020303" pitchFamily="34" charset="0"/>
              </a:rPr>
              <a:t>of improvement strategies in the development of professional growth plan.</a:t>
            </a:r>
          </a:p>
          <a:p>
            <a:pPr marL="285750" lvl="0" indent="-285750">
              <a:buFont typeface="Arial" panose="020B0604020202020204" pitchFamily="34" charset="0"/>
              <a:buChar char="•"/>
            </a:pPr>
            <a:r>
              <a:rPr lang="en-US" sz="1600" u="sng" dirty="0">
                <a:latin typeface="Futura Lt BT" panose="020B0402020204020303" pitchFamily="34" charset="0"/>
              </a:rPr>
              <a:t>Ensures</a:t>
            </a:r>
            <a:r>
              <a:rPr lang="en-US" sz="1600" dirty="0">
                <a:latin typeface="Futura Lt BT" panose="020B0402020204020303" pitchFamily="34" charset="0"/>
              </a:rPr>
              <a:t> staff has </a:t>
            </a:r>
            <a:r>
              <a:rPr lang="en-US" sz="1600" u="sng" dirty="0">
                <a:latin typeface="Futura Lt BT" panose="020B0402020204020303" pitchFamily="34" charset="0"/>
              </a:rPr>
              <a:t>access to research-based PD opportunities </a:t>
            </a:r>
            <a:r>
              <a:rPr lang="en-US" sz="1600" dirty="0">
                <a:latin typeface="Futura Lt BT" panose="020B0402020204020303" pitchFamily="34" charset="0"/>
              </a:rPr>
              <a:t>to enhance both instructional and leadership skills.</a:t>
            </a:r>
          </a:p>
          <a:p>
            <a:pPr marL="285750" lvl="0" indent="-285750">
              <a:buFont typeface="Arial" panose="020B0604020202020204" pitchFamily="34" charset="0"/>
              <a:buChar char="•"/>
            </a:pPr>
            <a:endParaRPr lang="en-US" sz="1600" dirty="0">
              <a:latin typeface="Futura Lt BT" panose="020B0402020204020303" pitchFamily="34" charset="0"/>
            </a:endParaRPr>
          </a:p>
        </p:txBody>
      </p:sp>
      <p:sp>
        <p:nvSpPr>
          <p:cNvPr id="17" name="TextBox 16">
            <a:extLst>
              <a:ext uri="{FF2B5EF4-FFF2-40B4-BE49-F238E27FC236}">
                <a16:creationId xmlns:a16="http://schemas.microsoft.com/office/drawing/2014/main" id="{01530335-F1CA-D140-DA53-D6081E5E71CB}"/>
              </a:ext>
            </a:extLst>
          </p:cNvPr>
          <p:cNvSpPr txBox="1"/>
          <p:nvPr/>
        </p:nvSpPr>
        <p:spPr>
          <a:xfrm>
            <a:off x="1691571" y="2281888"/>
            <a:ext cx="6257425" cy="1569660"/>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Uses multiple sets of data </a:t>
            </a:r>
            <a:r>
              <a:rPr lang="en-US" sz="1600" dirty="0">
                <a:latin typeface="Futura Lt BT" panose="020B0402020204020303" pitchFamily="34" charset="0"/>
              </a:rPr>
              <a:t>in the </a:t>
            </a:r>
            <a:r>
              <a:rPr lang="en-US" sz="1600" u="sng" dirty="0">
                <a:latin typeface="Futura Lt BT" panose="020B0402020204020303" pitchFamily="34" charset="0"/>
              </a:rPr>
              <a:t>collaborative development </a:t>
            </a:r>
            <a:r>
              <a:rPr lang="en-US" sz="1600" dirty="0">
                <a:latin typeface="Futura Lt BT" panose="020B0402020204020303" pitchFamily="34" charset="0"/>
              </a:rPr>
              <a:t>of professional growth plans.</a:t>
            </a:r>
          </a:p>
          <a:p>
            <a:pPr marL="285750" lvl="0" indent="-285750">
              <a:buFont typeface="Arial" panose="020B0604020202020204" pitchFamily="34" charset="0"/>
              <a:buChar char="•"/>
            </a:pPr>
            <a:r>
              <a:rPr lang="en-US" sz="1600" u="sng" dirty="0">
                <a:latin typeface="Futura Lt BT" panose="020B0402020204020303" pitchFamily="34" charset="0"/>
              </a:rPr>
              <a:t>Applies effective and continuous improvement strategies </a:t>
            </a:r>
            <a:r>
              <a:rPr lang="en-US" sz="1600" dirty="0">
                <a:latin typeface="Futura Lt BT" panose="020B0402020204020303" pitchFamily="34" charset="0"/>
              </a:rPr>
              <a:t>in the implementation of professional growth plans.</a:t>
            </a:r>
          </a:p>
          <a:p>
            <a:pPr marL="285750" lvl="0" indent="-285750">
              <a:buFont typeface="Arial" panose="020B0604020202020204" pitchFamily="34" charset="0"/>
              <a:buChar char="•"/>
            </a:pPr>
            <a:r>
              <a:rPr lang="en-US" sz="1600" u="sng" dirty="0">
                <a:latin typeface="Futura Lt BT" panose="020B0402020204020303" pitchFamily="34" charset="0"/>
              </a:rPr>
              <a:t>Encourages and supports staff participation </a:t>
            </a:r>
            <a:r>
              <a:rPr lang="en-US" sz="1600" dirty="0">
                <a:latin typeface="Futura Lt BT" panose="020B0402020204020303" pitchFamily="34" charset="0"/>
              </a:rPr>
              <a:t>in professional development opportunities.</a:t>
            </a:r>
          </a:p>
        </p:txBody>
      </p:sp>
      <p:sp>
        <p:nvSpPr>
          <p:cNvPr id="18" name="TextBox 17">
            <a:extLst>
              <a:ext uri="{FF2B5EF4-FFF2-40B4-BE49-F238E27FC236}">
                <a16:creationId xmlns:a16="http://schemas.microsoft.com/office/drawing/2014/main" id="{0E150B5E-42EE-53D5-0CE7-240B01D45BBC}"/>
              </a:ext>
            </a:extLst>
          </p:cNvPr>
          <p:cNvSpPr txBox="1"/>
          <p:nvPr/>
        </p:nvSpPr>
        <p:spPr>
          <a:xfrm>
            <a:off x="1691571" y="4323755"/>
            <a:ext cx="6395986" cy="1354217"/>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Includes both short-term and long-term goals</a:t>
            </a:r>
            <a:r>
              <a:rPr lang="en-US" sz="1600" dirty="0">
                <a:latin typeface="Futura Lt BT" panose="020B0402020204020303" pitchFamily="34" charset="0"/>
              </a:rPr>
              <a:t> and objectives in the professional growth plan.</a:t>
            </a:r>
          </a:p>
          <a:p>
            <a:pPr marL="285750" lvl="0" indent="-285750">
              <a:buFont typeface="Arial" panose="020B0604020202020204" pitchFamily="34" charset="0"/>
              <a:buChar char="•"/>
            </a:pPr>
            <a:r>
              <a:rPr lang="en-US" sz="1600" u="sng" dirty="0">
                <a:latin typeface="Futura Lt BT" panose="020B0402020204020303" pitchFamily="34" charset="0"/>
              </a:rPr>
              <a:t>Provides models of effective practice </a:t>
            </a:r>
            <a:r>
              <a:rPr lang="en-US" sz="1600" dirty="0">
                <a:latin typeface="Futura Lt BT" panose="020B0402020204020303" pitchFamily="34" charset="0"/>
              </a:rPr>
              <a:t>as part of the professional growth plan. </a:t>
            </a:r>
          </a:p>
          <a:p>
            <a:endParaRPr lang="en-US" dirty="0"/>
          </a:p>
        </p:txBody>
      </p:sp>
    </p:spTree>
    <p:custDataLst>
      <p:tags r:id="rId1"/>
    </p:custDataLst>
    <p:extLst>
      <p:ext uri="{BB962C8B-B14F-4D97-AF65-F5344CB8AC3E}">
        <p14:creationId xmlns:p14="http://schemas.microsoft.com/office/powerpoint/2010/main" val="3051762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55422" y="1765049"/>
            <a:ext cx="3161016" cy="3324218"/>
          </a:xfrm>
        </p:spPr>
        <p:txBody>
          <a:bodyPr vert="horz" lIns="91440" tIns="45720" rIns="91440" bIns="45720" rtlCol="0" anchor="b">
            <a:noAutofit/>
          </a:bodyPr>
          <a:lstStyle/>
          <a:p>
            <a:r>
              <a:rPr lang="en-US" sz="3200" dirty="0">
                <a:solidFill>
                  <a:srgbClr val="EBEBEB"/>
                </a:solidFill>
                <a:latin typeface="Futura Lt BT" panose="020B0402020204020303" pitchFamily="34" charset="0"/>
              </a:rPr>
              <a:t>Continuous Improvement</a:t>
            </a:r>
            <a:br>
              <a:rPr lang="en-US" sz="3200" dirty="0">
                <a:solidFill>
                  <a:srgbClr val="EBEBEB"/>
                </a:solidFill>
                <a:latin typeface="Futura Lt BT" panose="020B0402020204020303" pitchFamily="34" charset="0"/>
              </a:rPr>
            </a:b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Sample Artifact Progression</a:t>
            </a:r>
            <a:endParaRPr lang="en-US" sz="3200" b="0" i="0" kern="1200" dirty="0">
              <a:solidFill>
                <a:srgbClr val="EBEBEB"/>
              </a:solidFill>
              <a:latin typeface="Futura Lt BT" panose="020B0402020204020303" pitchFamily="34" charset="0"/>
            </a:endParaRP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pSp>
        <p:nvGrpSpPr>
          <p:cNvPr id="2" name="Group 1">
            <a:extLst>
              <a:ext uri="{FF2B5EF4-FFF2-40B4-BE49-F238E27FC236}">
                <a16:creationId xmlns:a16="http://schemas.microsoft.com/office/drawing/2014/main" id="{35CFB722-BB59-48A1-67BE-D21477205ECF}"/>
              </a:ext>
            </a:extLst>
          </p:cNvPr>
          <p:cNvGrpSpPr/>
          <p:nvPr/>
        </p:nvGrpSpPr>
        <p:grpSpPr>
          <a:xfrm>
            <a:off x="188056" y="402164"/>
            <a:ext cx="1418892" cy="2026989"/>
            <a:chOff x="1" y="1082"/>
            <a:chExt cx="1418892" cy="2026989"/>
          </a:xfrm>
          <a:solidFill>
            <a:srgbClr val="281F48"/>
          </a:solidFill>
        </p:grpSpPr>
        <p:sp>
          <p:nvSpPr>
            <p:cNvPr id="5" name="Arrow: Chevron 4">
              <a:extLst>
                <a:ext uri="{FF2B5EF4-FFF2-40B4-BE49-F238E27FC236}">
                  <a16:creationId xmlns:a16="http://schemas.microsoft.com/office/drawing/2014/main" id="{CB2D4607-DAD6-F174-ECBE-37CCD35ADDC5}"/>
                </a:ext>
              </a:extLst>
            </p:cNvPr>
            <p:cNvSpPr/>
            <p:nvPr/>
          </p:nvSpPr>
          <p:spPr>
            <a:xfrm rot="5400000">
              <a:off x="-304048" y="305131"/>
              <a:ext cx="2026989" cy="1418892"/>
            </a:xfrm>
            <a:prstGeom prst="chevron">
              <a:avLst/>
            </a:prstGeom>
            <a:grpFill/>
            <a:ln w="25400" cap="flat" cmpd="sng" algn="ctr">
              <a:solidFill>
                <a:srgbClr val="281F47"/>
              </a:solidFill>
              <a:prstDash val="solid"/>
            </a:ln>
            <a:effectLst/>
          </p:spPr>
        </p:sp>
        <p:sp>
          <p:nvSpPr>
            <p:cNvPr id="8" name="Arrow: Chevron 4">
              <a:extLst>
                <a:ext uri="{FF2B5EF4-FFF2-40B4-BE49-F238E27FC236}">
                  <a16:creationId xmlns:a16="http://schemas.microsoft.com/office/drawing/2014/main" id="{E73D297C-3088-F692-735A-3BD8D55E0C71}"/>
                </a:ext>
              </a:extLst>
            </p:cNvPr>
            <p:cNvSpPr txBox="1"/>
            <p:nvPr/>
          </p:nvSpPr>
          <p:spPr>
            <a:xfrm>
              <a:off x="1" y="710528"/>
              <a:ext cx="1418892" cy="608097"/>
            </a:xfrm>
            <a:prstGeom prst="rect">
              <a:avLst/>
            </a:prstGeom>
            <a:grpFill/>
            <a:ln>
              <a:solidFill>
                <a:srgbClr val="281F47"/>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BASIC</a:t>
              </a:r>
            </a:p>
          </p:txBody>
        </p:sp>
      </p:grpSp>
      <p:grpSp>
        <p:nvGrpSpPr>
          <p:cNvPr id="9" name="Group 8">
            <a:extLst>
              <a:ext uri="{FF2B5EF4-FFF2-40B4-BE49-F238E27FC236}">
                <a16:creationId xmlns:a16="http://schemas.microsoft.com/office/drawing/2014/main" id="{70634197-BA4D-ABAF-0E32-0D6150D9FE41}"/>
              </a:ext>
            </a:extLst>
          </p:cNvPr>
          <p:cNvGrpSpPr/>
          <p:nvPr/>
        </p:nvGrpSpPr>
        <p:grpSpPr>
          <a:xfrm>
            <a:off x="188054" y="2429152"/>
            <a:ext cx="1418892" cy="2026989"/>
            <a:chOff x="1" y="1837654"/>
            <a:chExt cx="1418892" cy="2026989"/>
          </a:xfrm>
          <a:solidFill>
            <a:srgbClr val="432653"/>
          </a:solidFill>
        </p:grpSpPr>
        <p:sp>
          <p:nvSpPr>
            <p:cNvPr id="10" name="Arrow: Chevron 9">
              <a:extLst>
                <a:ext uri="{FF2B5EF4-FFF2-40B4-BE49-F238E27FC236}">
                  <a16:creationId xmlns:a16="http://schemas.microsoft.com/office/drawing/2014/main" id="{2EF9176F-7E29-6DAF-875E-EC6400688886}"/>
                </a:ext>
              </a:extLst>
            </p:cNvPr>
            <p:cNvSpPr/>
            <p:nvPr/>
          </p:nvSpPr>
          <p:spPr>
            <a:xfrm rot="5400000">
              <a:off x="-304048" y="2141703"/>
              <a:ext cx="2026989" cy="1418892"/>
            </a:xfrm>
            <a:prstGeom prst="chevron">
              <a:avLst/>
            </a:prstGeom>
            <a:grpFill/>
            <a:ln w="25400" cap="flat" cmpd="sng" algn="ctr">
              <a:solidFill>
                <a:srgbClr val="472754"/>
              </a:solidFill>
              <a:prstDash val="solid"/>
            </a:ln>
            <a:effectLst/>
          </p:spPr>
        </p:sp>
        <p:sp>
          <p:nvSpPr>
            <p:cNvPr id="11" name="Arrow: Chevron 4">
              <a:extLst>
                <a:ext uri="{FF2B5EF4-FFF2-40B4-BE49-F238E27FC236}">
                  <a16:creationId xmlns:a16="http://schemas.microsoft.com/office/drawing/2014/main" id="{174EFC70-672C-ABC2-D923-EE49E7995D93}"/>
                </a:ext>
              </a:extLst>
            </p:cNvPr>
            <p:cNvSpPr txBox="1"/>
            <p:nvPr/>
          </p:nvSpPr>
          <p:spPr>
            <a:xfrm>
              <a:off x="1" y="2547100"/>
              <a:ext cx="1418892" cy="608097"/>
            </a:xfrm>
            <a:prstGeom prst="rect">
              <a:avLst/>
            </a:prstGeom>
            <a:grpFill/>
            <a:ln>
              <a:solidFill>
                <a:srgbClr val="472754"/>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PROFICIENT</a:t>
              </a:r>
            </a:p>
          </p:txBody>
        </p:sp>
      </p:grpSp>
      <p:sp>
        <p:nvSpPr>
          <p:cNvPr id="13" name="Arrow: Chevron 12">
            <a:extLst>
              <a:ext uri="{FF2B5EF4-FFF2-40B4-BE49-F238E27FC236}">
                <a16:creationId xmlns:a16="http://schemas.microsoft.com/office/drawing/2014/main" id="{72C22B81-12ED-5AB3-BD73-6A6F37DF4FE5}"/>
              </a:ext>
            </a:extLst>
          </p:cNvPr>
          <p:cNvSpPr/>
          <p:nvPr/>
        </p:nvSpPr>
        <p:spPr>
          <a:xfrm rot="5400000">
            <a:off x="-115998" y="4719246"/>
            <a:ext cx="2026989" cy="1418892"/>
          </a:xfrm>
          <a:prstGeom prst="chevron">
            <a:avLst/>
          </a:prstGeom>
          <a:solidFill>
            <a:srgbClr val="5A2C5D"/>
          </a:solidFill>
          <a:ln w="25400" cap="flat" cmpd="sng" algn="ctr">
            <a:solidFill>
              <a:srgbClr val="5A2C5D"/>
            </a:solidFill>
            <a:prstDash val="solid"/>
          </a:ln>
          <a:effectLst/>
        </p:spPr>
        <p:txBody>
          <a:bodyPr/>
          <a:lstStyle/>
          <a:p>
            <a:endParaRPr lang="en-US" dirty="0"/>
          </a:p>
        </p:txBody>
      </p:sp>
      <p:sp>
        <p:nvSpPr>
          <p:cNvPr id="15" name="TextBox 14">
            <a:extLst>
              <a:ext uri="{FF2B5EF4-FFF2-40B4-BE49-F238E27FC236}">
                <a16:creationId xmlns:a16="http://schemas.microsoft.com/office/drawing/2014/main" id="{F306EBA8-CF0F-51E0-0A6A-EB5A0B837FCD}"/>
              </a:ext>
            </a:extLst>
          </p:cNvPr>
          <p:cNvSpPr txBox="1"/>
          <p:nvPr/>
        </p:nvSpPr>
        <p:spPr>
          <a:xfrm>
            <a:off x="188050" y="5369818"/>
            <a:ext cx="1503521"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dirty="0">
              <a:solidFill>
                <a:schemeClr val="bg1"/>
              </a:solidFill>
              <a:latin typeface="Futura Lt BT" panose="020B0402020204020303" pitchFamily="34" charset="0"/>
            </a:endParaRPr>
          </a:p>
        </p:txBody>
      </p:sp>
      <p:sp>
        <p:nvSpPr>
          <p:cNvPr id="16" name="TextBox 15">
            <a:extLst>
              <a:ext uri="{FF2B5EF4-FFF2-40B4-BE49-F238E27FC236}">
                <a16:creationId xmlns:a16="http://schemas.microsoft.com/office/drawing/2014/main" id="{0B288AE2-9705-71B8-14EF-24F483867864}"/>
              </a:ext>
            </a:extLst>
          </p:cNvPr>
          <p:cNvSpPr txBox="1"/>
          <p:nvPr/>
        </p:nvSpPr>
        <p:spPr>
          <a:xfrm>
            <a:off x="1685287" y="146416"/>
            <a:ext cx="6395986" cy="1723549"/>
          </a:xfrm>
          <a:prstGeom prst="rect">
            <a:avLst/>
          </a:prstGeom>
          <a:noFill/>
        </p:spPr>
        <p:txBody>
          <a:bodyPr wrap="square" rtlCol="0">
            <a:spAutoFit/>
          </a:bodyPr>
          <a:lstStyle/>
          <a:p>
            <a:pPr lvl="0"/>
            <a:endParaRPr lang="en-US" sz="1600" dirty="0"/>
          </a:p>
          <a:p>
            <a:pPr marL="285750" lvl="0" indent="-285750">
              <a:buFont typeface="Arial" panose="020B0604020202020204" pitchFamily="34" charset="0"/>
              <a:buChar char="•"/>
            </a:pPr>
            <a:r>
              <a:rPr lang="en-US" sz="1500" dirty="0">
                <a:latin typeface="Futura Lt BT" panose="020B0402020204020303" pitchFamily="34" charset="0"/>
              </a:rPr>
              <a:t>Evidence that professional growth plans/needs are related to school data, i.e. coaching programs focused on specific literacy and/or math needs or mentoring programs related to graduation rate data</a:t>
            </a:r>
          </a:p>
          <a:p>
            <a:pPr marL="285750" lvl="0" indent="-285750">
              <a:buFont typeface="Arial" panose="020B0604020202020204" pitchFamily="34" charset="0"/>
              <a:buChar char="•"/>
            </a:pPr>
            <a:r>
              <a:rPr lang="en-US" sz="1500" dirty="0">
                <a:latin typeface="Futura Lt BT" panose="020B0402020204020303" pitchFamily="34" charset="0"/>
              </a:rPr>
              <a:t>Evidence of research as basis for professional growth plan</a:t>
            </a:r>
          </a:p>
          <a:p>
            <a:pPr marL="285750" lvl="0" indent="-285750">
              <a:buFont typeface="Arial" panose="020B0604020202020204" pitchFamily="34" charset="0"/>
              <a:buChar char="•"/>
            </a:pPr>
            <a:r>
              <a:rPr lang="en-US" sz="1500" dirty="0">
                <a:latin typeface="Futura Lt BT" panose="020B0402020204020303" pitchFamily="34" charset="0"/>
              </a:rPr>
              <a:t>Professional development plan that includes opportunities to enhance both leadership and instructional skills</a:t>
            </a:r>
          </a:p>
        </p:txBody>
      </p:sp>
      <p:sp>
        <p:nvSpPr>
          <p:cNvPr id="17" name="TextBox 16">
            <a:extLst>
              <a:ext uri="{FF2B5EF4-FFF2-40B4-BE49-F238E27FC236}">
                <a16:creationId xmlns:a16="http://schemas.microsoft.com/office/drawing/2014/main" id="{01530335-F1CA-D140-DA53-D6081E5E71CB}"/>
              </a:ext>
            </a:extLst>
          </p:cNvPr>
          <p:cNvSpPr txBox="1"/>
          <p:nvPr/>
        </p:nvSpPr>
        <p:spPr>
          <a:xfrm>
            <a:off x="1685287" y="2230657"/>
            <a:ext cx="6395986" cy="1815882"/>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Futura Lt BT" panose="020B0402020204020303" pitchFamily="34" charset="0"/>
              </a:rPr>
              <a:t>Evidence that professional growth plan is based on multiple sets of data, i.e. coaching programs focused on specific literacy and/or math needs; mentoring programs related to graduation rate data; PBIS training related to discipline data</a:t>
            </a:r>
          </a:p>
          <a:p>
            <a:pPr marL="285750" lvl="0" indent="-285750">
              <a:buFont typeface="Arial" panose="020B0604020202020204" pitchFamily="34" charset="0"/>
              <a:buChar char="•"/>
            </a:pPr>
            <a:r>
              <a:rPr lang="en-US" sz="1400" dirty="0">
                <a:latin typeface="Futura Lt BT" panose="020B0402020204020303" pitchFamily="34" charset="0"/>
              </a:rPr>
              <a:t>Communications/Actions that  encourage and support staff participation in professional development opportunities, i.e. Memos, intentional scheduling of PD, engagement of teachers in individual self-reflection about professional growth (Danielson 4.d and 4.e)</a:t>
            </a:r>
          </a:p>
        </p:txBody>
      </p:sp>
      <p:sp>
        <p:nvSpPr>
          <p:cNvPr id="18" name="TextBox 17">
            <a:extLst>
              <a:ext uri="{FF2B5EF4-FFF2-40B4-BE49-F238E27FC236}">
                <a16:creationId xmlns:a16="http://schemas.microsoft.com/office/drawing/2014/main" id="{0E150B5E-42EE-53D5-0CE7-240B01D45BBC}"/>
              </a:ext>
            </a:extLst>
          </p:cNvPr>
          <p:cNvSpPr txBox="1"/>
          <p:nvPr/>
        </p:nvSpPr>
        <p:spPr>
          <a:xfrm>
            <a:off x="1691571" y="4323755"/>
            <a:ext cx="6395986" cy="2123658"/>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Futura Lt BT" panose="020B0402020204020303" pitchFamily="34" charset="0"/>
              </a:rPr>
              <a:t>Evidence of short-term and long-term goals and objectives in the professional growth plan.</a:t>
            </a:r>
          </a:p>
          <a:p>
            <a:pPr marL="285750" lvl="0" indent="-285750">
              <a:buFont typeface="Arial" panose="020B0604020202020204" pitchFamily="34" charset="0"/>
              <a:buChar char="•"/>
            </a:pPr>
            <a:r>
              <a:rPr lang="en-US" sz="1400" dirty="0">
                <a:latin typeface="Futura Lt BT" panose="020B0402020204020303" pitchFamily="34" charset="0"/>
              </a:rPr>
              <a:t>Models of effective practice as part of the professional growth plan, i.e. Instructional Coaching (DOE), mentoring programs, PBIS, Aspiring Leaders, internships, </a:t>
            </a:r>
            <a:r>
              <a:rPr lang="en-US" sz="1400" dirty="0" err="1">
                <a:latin typeface="Futura Lt BT" panose="020B0402020204020303" pitchFamily="34" charset="0"/>
              </a:rPr>
              <a:t>Porthan</a:t>
            </a:r>
            <a:r>
              <a:rPr lang="en-US" sz="1400" dirty="0">
                <a:latin typeface="Futura Lt BT" panose="020B0402020204020303" pitchFamily="34" charset="0"/>
              </a:rPr>
              <a:t> Training, Socratic Seminar, inquiry math training, Reading Recovery and other research based literacy programs,  CPM (College Preparatory Math), training for STEM and CTE based programs, etc.</a:t>
            </a:r>
          </a:p>
          <a:p>
            <a:pPr lvl="0"/>
            <a:endParaRPr lang="en-US" sz="1600" dirty="0">
              <a:latin typeface="Futura Lt BT" panose="020B0402020204020303" pitchFamily="34" charset="0"/>
            </a:endParaRPr>
          </a:p>
          <a:p>
            <a:endParaRPr lang="en-US" dirty="0"/>
          </a:p>
        </p:txBody>
      </p:sp>
    </p:spTree>
    <p:custDataLst>
      <p:tags r:id="rId1"/>
    </p:custDataLst>
    <p:extLst>
      <p:ext uri="{BB962C8B-B14F-4D97-AF65-F5344CB8AC3E}">
        <p14:creationId xmlns:p14="http://schemas.microsoft.com/office/powerpoint/2010/main" val="1292707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9D46E-F457-EEB1-7CB2-2C3C603139C1}"/>
              </a:ext>
            </a:extLst>
          </p:cNvPr>
          <p:cNvSpPr>
            <a:spLocks noGrp="1"/>
          </p:cNvSpPr>
          <p:nvPr>
            <p:ph type="title"/>
          </p:nvPr>
        </p:nvSpPr>
        <p:spPr/>
        <p:txBody>
          <a:bodyPr/>
          <a:lstStyle/>
          <a:p>
            <a:r>
              <a:rPr lang="en-US" dirty="0">
                <a:latin typeface="Futura Lt BT" panose="020B0402020204020303" pitchFamily="34" charset="0"/>
              </a:rPr>
              <a:t>Domain 2</a:t>
            </a:r>
            <a:br>
              <a:rPr lang="en-US" dirty="0">
                <a:latin typeface="Futura Lt BT" panose="020B0402020204020303" pitchFamily="34" charset="0"/>
              </a:rPr>
            </a:br>
            <a:r>
              <a:rPr lang="en-US" dirty="0">
                <a:latin typeface="Futura Lt BT" panose="020B0402020204020303" pitchFamily="34" charset="0"/>
              </a:rPr>
              <a:t>Sample Artifact List</a:t>
            </a:r>
          </a:p>
        </p:txBody>
      </p:sp>
      <p:sp>
        <p:nvSpPr>
          <p:cNvPr id="3" name="Content Placeholder 2">
            <a:extLst>
              <a:ext uri="{FF2B5EF4-FFF2-40B4-BE49-F238E27FC236}">
                <a16:creationId xmlns:a16="http://schemas.microsoft.com/office/drawing/2014/main" id="{E17C217A-1F13-EAAA-0BB4-F59ACF7FDA06}"/>
              </a:ext>
            </a:extLst>
          </p:cNvPr>
          <p:cNvSpPr>
            <a:spLocks noGrp="1"/>
          </p:cNvSpPr>
          <p:nvPr>
            <p:ph idx="1"/>
          </p:nvPr>
        </p:nvSpPr>
        <p:spPr>
          <a:xfrm>
            <a:off x="518474" y="2328421"/>
            <a:ext cx="11170763" cy="4232635"/>
          </a:xfrm>
        </p:spPr>
        <p:txBody>
          <a:bodyPr>
            <a:normAutofit lnSpcReduction="10000"/>
          </a:bodyPr>
          <a:lstStyle/>
          <a:p>
            <a:pPr marL="914400" lvl="2" indent="-457200">
              <a:buFont typeface="+mj-lt"/>
              <a:buAutoNum type="arabicPeriod"/>
            </a:pPr>
            <a:r>
              <a:rPr lang="en-US" sz="1800" dirty="0">
                <a:latin typeface="Futura Lt BT" panose="020B0402020204020303" pitchFamily="34" charset="0"/>
              </a:rPr>
              <a:t>Progress on school goals and school improvement plans</a:t>
            </a:r>
          </a:p>
          <a:p>
            <a:pPr marL="914400" lvl="2" indent="-457200">
              <a:buFont typeface="+mj-lt"/>
              <a:buAutoNum type="arabicPeriod"/>
            </a:pPr>
            <a:r>
              <a:rPr lang="en-US" sz="1800" dirty="0">
                <a:latin typeface="Futura Lt BT" panose="020B0402020204020303" pitchFamily="34" charset="0"/>
              </a:rPr>
              <a:t>Stakeholder surveys</a:t>
            </a:r>
          </a:p>
          <a:p>
            <a:pPr marL="914400" lvl="2" indent="-457200">
              <a:buFont typeface="+mj-lt"/>
              <a:buAutoNum type="arabicPeriod"/>
            </a:pPr>
            <a:r>
              <a:rPr lang="en-US" sz="1800" dirty="0">
                <a:latin typeface="Futura Lt BT" panose="020B0402020204020303" pitchFamily="34" charset="0"/>
              </a:rPr>
              <a:t>School improvement plans</a:t>
            </a:r>
          </a:p>
          <a:p>
            <a:pPr marL="914400" lvl="2" indent="-457200">
              <a:buFont typeface="+mj-lt"/>
              <a:buAutoNum type="arabicPeriod"/>
            </a:pPr>
            <a:r>
              <a:rPr lang="en-US" sz="1800" dirty="0">
                <a:latin typeface="Futura Lt BT" panose="020B0402020204020303" pitchFamily="34" charset="0"/>
              </a:rPr>
              <a:t>Minutes of planning sessions</a:t>
            </a:r>
          </a:p>
          <a:p>
            <a:pPr marL="914400" lvl="2" indent="-457200">
              <a:buFont typeface="+mj-lt"/>
              <a:buAutoNum type="arabicPeriod"/>
            </a:pPr>
            <a:r>
              <a:rPr lang="en-US" sz="1800" dirty="0">
                <a:latin typeface="Futura Lt BT" panose="020B0402020204020303" pitchFamily="34" charset="0"/>
              </a:rPr>
              <a:t>Formative reviews/feedback</a:t>
            </a:r>
          </a:p>
          <a:p>
            <a:pPr marL="914400" lvl="2" indent="-457200">
              <a:buFont typeface="+mj-lt"/>
              <a:buAutoNum type="arabicPeriod"/>
            </a:pPr>
            <a:r>
              <a:rPr lang="en-US" sz="1800" dirty="0">
                <a:latin typeface="Futura Lt BT" panose="020B0402020204020303" pitchFamily="34" charset="0"/>
              </a:rPr>
              <a:t>School/staff meeting agendas</a:t>
            </a:r>
          </a:p>
          <a:p>
            <a:pPr marL="914400" lvl="2" indent="-457200">
              <a:buFont typeface="+mj-lt"/>
              <a:buAutoNum type="arabicPeriod"/>
            </a:pPr>
            <a:r>
              <a:rPr lang="en-US" sz="1800" dirty="0">
                <a:latin typeface="Futura Lt BT" panose="020B0402020204020303" pitchFamily="34" charset="0"/>
              </a:rPr>
              <a:t>Goal setting statements</a:t>
            </a:r>
          </a:p>
          <a:p>
            <a:pPr marL="914400" lvl="2" indent="-457200">
              <a:buFont typeface="+mj-lt"/>
              <a:buAutoNum type="arabicPeriod"/>
            </a:pPr>
            <a:r>
              <a:rPr lang="en-US" sz="1800" dirty="0">
                <a:latin typeface="Futura Lt BT" panose="020B0402020204020303" pitchFamily="34" charset="0"/>
              </a:rPr>
              <a:t>Student Learning Objectives (SLOs)</a:t>
            </a:r>
          </a:p>
          <a:p>
            <a:pPr marL="914400" lvl="2" indent="-457200">
              <a:buFont typeface="+mj-lt"/>
              <a:buAutoNum type="arabicPeriod"/>
            </a:pPr>
            <a:r>
              <a:rPr lang="en-US" sz="1800" dirty="0">
                <a:latin typeface="Futura Lt BT" panose="020B0402020204020303" pitchFamily="34" charset="0"/>
              </a:rPr>
              <a:t>Data notebooks/data retreats/data walls</a:t>
            </a:r>
          </a:p>
          <a:p>
            <a:pPr marL="914400" lvl="2" indent="-457200">
              <a:buFont typeface="+mj-lt"/>
              <a:buAutoNum type="arabicPeriod"/>
            </a:pPr>
            <a:r>
              <a:rPr lang="en-US" sz="1800" dirty="0">
                <a:latin typeface="Futura Lt BT" panose="020B0402020204020303" pitchFamily="34" charset="0"/>
              </a:rPr>
              <a:t>Teacher action research</a:t>
            </a:r>
          </a:p>
          <a:p>
            <a:pPr marL="914400" lvl="2" indent="-457200">
              <a:buFont typeface="+mj-lt"/>
              <a:buAutoNum type="arabicPeriod"/>
            </a:pPr>
            <a:r>
              <a:rPr lang="en-US" sz="1800" dirty="0">
                <a:latin typeface="Futura Lt BT" panose="020B0402020204020303" pitchFamily="34" charset="0"/>
              </a:rPr>
              <a:t>Records of involvement in professional organizations and activities</a:t>
            </a:r>
          </a:p>
          <a:p>
            <a:endParaRPr lang="en-US" dirty="0"/>
          </a:p>
        </p:txBody>
      </p:sp>
    </p:spTree>
    <p:extLst>
      <p:ext uri="{BB962C8B-B14F-4D97-AF65-F5344CB8AC3E}">
        <p14:creationId xmlns:p14="http://schemas.microsoft.com/office/powerpoint/2010/main" val="4144703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8389-1911-E17B-4E6A-E12227B1854D}"/>
              </a:ext>
            </a:extLst>
          </p:cNvPr>
          <p:cNvSpPr>
            <a:spLocks noGrp="1"/>
          </p:cNvSpPr>
          <p:nvPr>
            <p:ph type="title"/>
          </p:nvPr>
        </p:nvSpPr>
        <p:spPr/>
        <p:txBody>
          <a:bodyPr/>
          <a:lstStyle/>
          <a:p>
            <a:r>
              <a:rPr lang="en-US" dirty="0">
                <a:latin typeface="Futura Lt BT" panose="020B0402020204020303" pitchFamily="34" charset="0"/>
              </a:rPr>
              <a:t>Domain 2</a:t>
            </a:r>
            <a:br>
              <a:rPr lang="en-US" dirty="0">
                <a:latin typeface="Futura Lt BT" panose="020B0402020204020303" pitchFamily="34" charset="0"/>
              </a:rPr>
            </a:br>
            <a:r>
              <a:rPr lang="en-US" dirty="0">
                <a:latin typeface="Futura Lt BT" panose="020B0402020204020303" pitchFamily="34" charset="0"/>
              </a:rPr>
              <a:t>Sample Artifact List</a:t>
            </a:r>
            <a:endParaRPr lang="en-US" dirty="0"/>
          </a:p>
        </p:txBody>
      </p:sp>
      <p:sp>
        <p:nvSpPr>
          <p:cNvPr id="3" name="Content Placeholder 2">
            <a:extLst>
              <a:ext uri="{FF2B5EF4-FFF2-40B4-BE49-F238E27FC236}">
                <a16:creationId xmlns:a16="http://schemas.microsoft.com/office/drawing/2014/main" id="{7B459B6C-9559-0A18-6A97-EC92D6CF0D0A}"/>
              </a:ext>
            </a:extLst>
          </p:cNvPr>
          <p:cNvSpPr>
            <a:spLocks noGrp="1"/>
          </p:cNvSpPr>
          <p:nvPr>
            <p:ph idx="1"/>
          </p:nvPr>
        </p:nvSpPr>
        <p:spPr>
          <a:xfrm>
            <a:off x="490194" y="2328421"/>
            <a:ext cx="11208470" cy="4100659"/>
          </a:xfrm>
        </p:spPr>
        <p:txBody>
          <a:bodyPr>
            <a:normAutofit/>
          </a:bodyPr>
          <a:lstStyle/>
          <a:p>
            <a:pPr marL="914400" lvl="2" indent="-457200">
              <a:buFont typeface="+mj-lt"/>
              <a:buAutoNum type="arabicPeriod" startAt="12"/>
            </a:pPr>
            <a:r>
              <a:rPr lang="en-US" sz="1800" dirty="0">
                <a:latin typeface="Futura Lt BT" panose="020B0402020204020303" pitchFamily="34" charset="0"/>
              </a:rPr>
              <a:t>Teacher lesson plans</a:t>
            </a:r>
          </a:p>
          <a:p>
            <a:pPr marL="914400" lvl="2" indent="-457200">
              <a:buFont typeface="+mj-lt"/>
              <a:buAutoNum type="arabicPeriod" startAt="12"/>
            </a:pPr>
            <a:r>
              <a:rPr lang="en-US" sz="1800" dirty="0">
                <a:latin typeface="Futura Lt BT" panose="020B0402020204020303" pitchFamily="34" charset="0"/>
              </a:rPr>
              <a:t>Schedules and meetings of professional learning communities</a:t>
            </a:r>
          </a:p>
          <a:p>
            <a:pPr marL="914400" lvl="2" indent="-457200">
              <a:buFont typeface="+mj-lt"/>
              <a:buAutoNum type="arabicPeriod" startAt="12"/>
            </a:pPr>
            <a:r>
              <a:rPr lang="en-US" sz="1800" dirty="0">
                <a:latin typeface="Futura Lt BT" panose="020B0402020204020303" pitchFamily="34" charset="0"/>
              </a:rPr>
              <a:t>Curriculum maps aligned to domains</a:t>
            </a:r>
          </a:p>
          <a:p>
            <a:pPr marL="914400" lvl="2" indent="-457200">
              <a:buFont typeface="+mj-lt"/>
              <a:buAutoNum type="arabicPeriod" startAt="12"/>
            </a:pPr>
            <a:r>
              <a:rPr lang="en-US" sz="1800" dirty="0">
                <a:latin typeface="Futura Lt BT" panose="020B0402020204020303" pitchFamily="34" charset="0"/>
              </a:rPr>
              <a:t>Changes in curriculum and instruction based on student data</a:t>
            </a:r>
          </a:p>
          <a:p>
            <a:pPr marL="914400" lvl="2" indent="-457200">
              <a:buFont typeface="+mj-lt"/>
              <a:buAutoNum type="arabicPeriod" startAt="12"/>
            </a:pPr>
            <a:r>
              <a:rPr lang="en-US" sz="1800" dirty="0">
                <a:latin typeface="Futura Lt BT" panose="020B0402020204020303" pitchFamily="34" charset="0"/>
              </a:rPr>
              <a:t>Documentation of instructional practices used in the school</a:t>
            </a:r>
          </a:p>
          <a:p>
            <a:pPr marL="914400" lvl="2" indent="-457200">
              <a:buFont typeface="+mj-lt"/>
              <a:buAutoNum type="arabicPeriod" startAt="12"/>
            </a:pPr>
            <a:r>
              <a:rPr lang="en-US" sz="1800" dirty="0">
                <a:latin typeface="Futura Lt BT" panose="020B0402020204020303" pitchFamily="34" charset="0"/>
              </a:rPr>
              <a:t>Teachers’ professional learning opportunities</a:t>
            </a:r>
          </a:p>
          <a:p>
            <a:pPr marL="914400" lvl="2" indent="-457200">
              <a:buFont typeface="+mj-lt"/>
              <a:buAutoNum type="arabicPeriod" startAt="12"/>
            </a:pPr>
            <a:r>
              <a:rPr lang="en-US" sz="1800" dirty="0">
                <a:latin typeface="Futura Lt BT" panose="020B0402020204020303" pitchFamily="34" charset="0"/>
              </a:rPr>
              <a:t>School web site</a:t>
            </a:r>
          </a:p>
          <a:p>
            <a:pPr marL="914400" lvl="2" indent="-457200">
              <a:buFont typeface="+mj-lt"/>
              <a:buAutoNum type="arabicPeriod" startAt="12"/>
            </a:pPr>
            <a:r>
              <a:rPr lang="en-US" sz="1800" dirty="0">
                <a:latin typeface="Futura Lt BT" panose="020B0402020204020303" pitchFamily="34" charset="0"/>
              </a:rPr>
              <a:t>Mentoring/Internships</a:t>
            </a:r>
          </a:p>
          <a:p>
            <a:pPr marL="914400" lvl="2" indent="-457200">
              <a:buFont typeface="+mj-lt"/>
              <a:buAutoNum type="arabicPeriod" startAt="12"/>
            </a:pPr>
            <a:r>
              <a:rPr lang="en-US" sz="1800" dirty="0">
                <a:latin typeface="Futura Lt BT" panose="020B0402020204020303" pitchFamily="34" charset="0"/>
              </a:rPr>
              <a:t>Principal professional growth plan</a:t>
            </a:r>
          </a:p>
          <a:p>
            <a:endParaRPr lang="en-US" dirty="0"/>
          </a:p>
        </p:txBody>
      </p:sp>
    </p:spTree>
    <p:extLst>
      <p:ext uri="{BB962C8B-B14F-4D97-AF65-F5344CB8AC3E}">
        <p14:creationId xmlns:p14="http://schemas.microsoft.com/office/powerpoint/2010/main" val="3278281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637A744-8195-DFB2-2C94-F5FA2DC8B990}"/>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4600" b="0" i="0" kern="1200" dirty="0">
                <a:solidFill>
                  <a:srgbClr val="EBEBEB"/>
                </a:solidFill>
                <a:latin typeface="Futura Lt BT" panose="020B0402020204020303" pitchFamily="34" charset="0"/>
              </a:rPr>
              <a:t>Domain 2</a:t>
            </a:r>
            <a:br>
              <a:rPr lang="en-US" sz="4600" b="0" i="0" kern="1200" dirty="0">
                <a:solidFill>
                  <a:srgbClr val="EBEBEB"/>
                </a:solidFill>
                <a:latin typeface="Futura Lt BT" panose="020B0402020204020303" pitchFamily="34" charset="0"/>
              </a:rPr>
            </a:br>
            <a:r>
              <a:rPr lang="en-US" sz="4600" b="0" i="0" kern="1200" dirty="0">
                <a:solidFill>
                  <a:srgbClr val="EBEBEB"/>
                </a:solidFill>
                <a:latin typeface="Futura Lt BT" panose="020B0402020204020303" pitchFamily="34" charset="0"/>
              </a:rPr>
              <a:t>PE to TE Crosswalk</a:t>
            </a:r>
          </a:p>
        </p:txBody>
      </p:sp>
      <p:grpSp>
        <p:nvGrpSpPr>
          <p:cNvPr id="16" name="Group 1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Content Placeholder 4">
            <a:extLst>
              <a:ext uri="{FF2B5EF4-FFF2-40B4-BE49-F238E27FC236}">
                <a16:creationId xmlns:a16="http://schemas.microsoft.com/office/drawing/2014/main" id="{2898B093-D5F4-6C4C-BE51-9D68251F56CE}"/>
              </a:ext>
            </a:extLst>
          </p:cNvPr>
          <p:cNvPicPr>
            <a:picLocks noGrp="1" noChangeAspect="1"/>
          </p:cNvPicPr>
          <p:nvPr>
            <p:ph idx="1"/>
          </p:nvPr>
        </p:nvPicPr>
        <p:blipFill>
          <a:blip r:embed="rId3"/>
          <a:stretch>
            <a:fillRect/>
          </a:stretch>
        </p:blipFill>
        <p:spPr>
          <a:xfrm>
            <a:off x="953729" y="1114621"/>
            <a:ext cx="6371711" cy="4925226"/>
          </a:xfrm>
          <a:prstGeom prst="rect">
            <a:avLst/>
          </a:prstGeom>
        </p:spPr>
      </p:pic>
    </p:spTree>
    <p:extLst>
      <p:ext uri="{BB962C8B-B14F-4D97-AF65-F5344CB8AC3E}">
        <p14:creationId xmlns:p14="http://schemas.microsoft.com/office/powerpoint/2010/main" val="1535960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637A744-8195-DFB2-2C94-F5FA2DC8B990}"/>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4600" b="0" i="0" kern="1200" dirty="0">
                <a:solidFill>
                  <a:srgbClr val="EBEBEB"/>
                </a:solidFill>
                <a:latin typeface="Futura Lt BT" panose="020B0402020204020303" pitchFamily="34" charset="0"/>
              </a:rPr>
              <a:t>Domain 2</a:t>
            </a:r>
            <a:br>
              <a:rPr lang="en-US" sz="4600" b="0" i="0" kern="1200" dirty="0">
                <a:solidFill>
                  <a:srgbClr val="EBEBEB"/>
                </a:solidFill>
                <a:latin typeface="Futura Lt BT" panose="020B0402020204020303" pitchFamily="34" charset="0"/>
              </a:rPr>
            </a:br>
            <a:r>
              <a:rPr lang="en-US" sz="4600" b="0" i="0" kern="1200" dirty="0">
                <a:solidFill>
                  <a:srgbClr val="EBEBEB"/>
                </a:solidFill>
                <a:latin typeface="Futura Lt BT" panose="020B0402020204020303" pitchFamily="34" charset="0"/>
              </a:rPr>
              <a:t>PE to TE Crosswalk</a:t>
            </a:r>
          </a:p>
        </p:txBody>
      </p:sp>
      <p:grpSp>
        <p:nvGrpSpPr>
          <p:cNvPr id="16" name="Group 1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7" name="Rectangle 1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Content Placeholder 4">
            <a:extLst>
              <a:ext uri="{FF2B5EF4-FFF2-40B4-BE49-F238E27FC236}">
                <a16:creationId xmlns:a16="http://schemas.microsoft.com/office/drawing/2014/main" id="{C6853A66-3D0E-72FF-0677-E3A881E1E096}"/>
              </a:ext>
            </a:extLst>
          </p:cNvPr>
          <p:cNvPicPr>
            <a:picLocks noGrp="1" noChangeAspect="1"/>
          </p:cNvPicPr>
          <p:nvPr>
            <p:ph idx="1"/>
          </p:nvPr>
        </p:nvPicPr>
        <p:blipFill>
          <a:blip r:embed="rId3"/>
          <a:stretch>
            <a:fillRect/>
          </a:stretch>
        </p:blipFill>
        <p:spPr>
          <a:xfrm>
            <a:off x="1428849" y="1114621"/>
            <a:ext cx="5805007" cy="4628758"/>
          </a:xfrm>
          <a:prstGeom prst="rect">
            <a:avLst/>
          </a:prstGeom>
        </p:spPr>
      </p:pic>
    </p:spTree>
    <p:extLst>
      <p:ext uri="{BB962C8B-B14F-4D97-AF65-F5344CB8AC3E}">
        <p14:creationId xmlns:p14="http://schemas.microsoft.com/office/powerpoint/2010/main" val="2010483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3B41C924-77F8-8087-40FA-194EB19F3A5C}"/>
              </a:ext>
            </a:extLst>
          </p:cNvPr>
          <p:cNvSpPr>
            <a:spLocks noGrp="1"/>
          </p:cNvSpPr>
          <p:nvPr>
            <p:ph type="title"/>
          </p:nvPr>
        </p:nvSpPr>
        <p:spPr>
          <a:xfrm>
            <a:off x="1154955" y="973667"/>
            <a:ext cx="2942210" cy="2870745"/>
          </a:xfrm>
        </p:spPr>
        <p:txBody>
          <a:bodyPr>
            <a:normAutofit/>
          </a:bodyPr>
          <a:lstStyle/>
          <a:p>
            <a:r>
              <a:rPr lang="en-US" dirty="0">
                <a:solidFill>
                  <a:srgbClr val="EBEBEB"/>
                </a:solidFill>
                <a:latin typeface="Futura Lt BT" panose="020B0402020204020303" pitchFamily="34" charset="0"/>
              </a:rPr>
              <a:t>Principal Effectiveness Comparison to Turnaround Principles</a:t>
            </a:r>
          </a:p>
        </p:txBody>
      </p:sp>
      <p:pic>
        <p:nvPicPr>
          <p:cNvPr id="4" name="Picture 3">
            <a:extLst>
              <a:ext uri="{FF2B5EF4-FFF2-40B4-BE49-F238E27FC236}">
                <a16:creationId xmlns:a16="http://schemas.microsoft.com/office/drawing/2014/main" id="{DCDD79D9-875C-5867-D0A3-5E1E68492EFE}"/>
              </a:ext>
            </a:extLst>
          </p:cNvPr>
          <p:cNvPicPr>
            <a:picLocks noChangeAspect="1"/>
          </p:cNvPicPr>
          <p:nvPr/>
        </p:nvPicPr>
        <p:blipFill>
          <a:blip r:embed="rId2"/>
          <a:stretch>
            <a:fillRect/>
          </a:stretch>
        </p:blipFill>
        <p:spPr>
          <a:xfrm>
            <a:off x="5194607" y="1783180"/>
            <a:ext cx="6391533" cy="3291640"/>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39A01F3-D117-6161-4A00-5E39A17B3DC6}"/>
              </a:ext>
            </a:extLst>
          </p:cNvPr>
          <p:cNvSpPr>
            <a:spLocks noGrp="1"/>
          </p:cNvSpPr>
          <p:nvPr>
            <p:ph idx="1"/>
          </p:nvPr>
        </p:nvSpPr>
        <p:spPr>
          <a:xfrm>
            <a:off x="1154955" y="3844412"/>
            <a:ext cx="3133726" cy="2175388"/>
          </a:xfrm>
        </p:spPr>
        <p:txBody>
          <a:bodyPr>
            <a:normAutofit/>
          </a:bodyPr>
          <a:lstStyle/>
          <a:p>
            <a:pPr marL="0" indent="0">
              <a:buNone/>
            </a:pPr>
            <a:r>
              <a:rPr lang="en-US" dirty="0">
                <a:solidFill>
                  <a:srgbClr val="FFFFFF"/>
                </a:solidFill>
                <a:latin typeface="Futura Lt BT" panose="020B0402020204020303" pitchFamily="34" charset="0"/>
                <a:hlinkClick r:id="rId3"/>
              </a:rPr>
              <a:t>https://doe.sd.gov/Effectiveness/documents/PE-turnaround.pdf</a:t>
            </a:r>
            <a:endParaRPr lang="en-US" dirty="0">
              <a:solidFill>
                <a:srgbClr val="FFFFFF"/>
              </a:solidFill>
              <a:latin typeface="Futura Lt BT" panose="020B0402020204020303" pitchFamily="34" charset="0"/>
            </a:endParaRPr>
          </a:p>
          <a:p>
            <a:pPr marL="0" indent="0">
              <a:buNone/>
            </a:pPr>
            <a:endParaRPr lang="en-US" dirty="0">
              <a:solidFill>
                <a:srgbClr val="FFFFFF"/>
              </a:solidFill>
            </a:endParaRP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70659397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3" name="Rectangle 6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66" name="Rectangle 6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E32A2F6-1F59-483C-B3DE-15185792175D}"/>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400" b="0" i="0" kern="1200" dirty="0">
                <a:solidFill>
                  <a:srgbClr val="EBEBEB"/>
                </a:solidFill>
                <a:latin typeface="Futura Lt BT" panose="020B0402020204020303" pitchFamily="34" charset="0"/>
              </a:rPr>
              <a:t>Domain Two</a:t>
            </a:r>
          </a:p>
        </p:txBody>
      </p:sp>
      <p:grpSp>
        <p:nvGrpSpPr>
          <p:cNvPr id="68" name="Group 67">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69" name="Rectangle 68">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0"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1"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3" name="Picture 2">
            <a:extLst>
              <a:ext uri="{FF2B5EF4-FFF2-40B4-BE49-F238E27FC236}">
                <a16:creationId xmlns:a16="http://schemas.microsoft.com/office/drawing/2014/main" id="{6A66EECF-C1F9-75C3-602B-D648E43C3B66}"/>
              </a:ext>
            </a:extLst>
          </p:cNvPr>
          <p:cNvPicPr>
            <a:picLocks noChangeAspect="1"/>
          </p:cNvPicPr>
          <p:nvPr/>
        </p:nvPicPr>
        <p:blipFill>
          <a:blip r:embed="rId5"/>
          <a:stretch>
            <a:fillRect/>
          </a:stretch>
        </p:blipFill>
        <p:spPr>
          <a:xfrm>
            <a:off x="1109763" y="1624910"/>
            <a:ext cx="6443180" cy="3608180"/>
          </a:xfrm>
          <a:prstGeom prst="rect">
            <a:avLst/>
          </a:prstGeom>
        </p:spPr>
      </p:pic>
      <p:sp>
        <p:nvSpPr>
          <p:cNvPr id="5" name="TextBox 4">
            <a:extLst>
              <a:ext uri="{FF2B5EF4-FFF2-40B4-BE49-F238E27FC236}">
                <a16:creationId xmlns:a16="http://schemas.microsoft.com/office/drawing/2014/main" id="{B36487A4-A2CC-CCC8-C80C-EC9E40F4053B}"/>
              </a:ext>
            </a:extLst>
          </p:cNvPr>
          <p:cNvSpPr txBox="1"/>
          <p:nvPr/>
        </p:nvSpPr>
        <p:spPr>
          <a:xfrm>
            <a:off x="8382055" y="4798142"/>
            <a:ext cx="3080765" cy="400110"/>
          </a:xfrm>
          <a:prstGeom prst="rect">
            <a:avLst/>
          </a:prstGeom>
          <a:noFill/>
        </p:spPr>
        <p:txBody>
          <a:bodyPr wrap="square" rtlCol="0">
            <a:spAutoFit/>
          </a:bodyPr>
          <a:lstStyle/>
          <a:p>
            <a:r>
              <a:rPr lang="en-US" sz="2000" dirty="0">
                <a:solidFill>
                  <a:schemeClr val="bg1"/>
                </a:solidFill>
                <a:latin typeface="Futura Lt BT" panose="020B0402020204020303" pitchFamily="34" charset="0"/>
              </a:rPr>
              <a:t>Instructional Leadership</a:t>
            </a:r>
          </a:p>
        </p:txBody>
      </p:sp>
    </p:spTree>
    <p:custDataLst>
      <p:tags r:id="rId1"/>
    </p:custDataLst>
    <p:extLst>
      <p:ext uri="{BB962C8B-B14F-4D97-AF65-F5344CB8AC3E}">
        <p14:creationId xmlns:p14="http://schemas.microsoft.com/office/powerpoint/2010/main" val="2818104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FF28AB0-AB3B-1291-E1E7-C08A0C95580B}"/>
              </a:ext>
            </a:extLst>
          </p:cNvPr>
          <p:cNvSpPr>
            <a:spLocks noGrp="1"/>
          </p:cNvSpPr>
          <p:nvPr>
            <p:ph type="title"/>
          </p:nvPr>
        </p:nvSpPr>
        <p:spPr>
          <a:xfrm>
            <a:off x="725864" y="973668"/>
            <a:ext cx="3371301" cy="2362200"/>
          </a:xfrm>
        </p:spPr>
        <p:txBody>
          <a:bodyPr>
            <a:normAutofit/>
          </a:bodyPr>
          <a:lstStyle/>
          <a:p>
            <a:pPr>
              <a:lnSpc>
                <a:spcPct val="90000"/>
              </a:lnSpc>
            </a:pPr>
            <a:r>
              <a:rPr lang="en-US" sz="4000" dirty="0">
                <a:solidFill>
                  <a:srgbClr val="EBEBEB"/>
                </a:solidFill>
                <a:latin typeface="Futura Lt BT" panose="020B0402020204020303" pitchFamily="34" charset="0"/>
              </a:rPr>
              <a:t>Principal Effectiveness Tools</a:t>
            </a:r>
          </a:p>
        </p:txBody>
      </p:sp>
      <p:pic>
        <p:nvPicPr>
          <p:cNvPr id="4" name="Picture 3">
            <a:extLst>
              <a:ext uri="{FF2B5EF4-FFF2-40B4-BE49-F238E27FC236}">
                <a16:creationId xmlns:a16="http://schemas.microsoft.com/office/drawing/2014/main" id="{64172541-96C3-9E2A-8B84-F6AC3E2DCF44}"/>
              </a:ext>
            </a:extLst>
          </p:cNvPr>
          <p:cNvPicPr>
            <a:picLocks noChangeAspect="1"/>
          </p:cNvPicPr>
          <p:nvPr/>
        </p:nvPicPr>
        <p:blipFill>
          <a:blip r:embed="rId2"/>
          <a:stretch>
            <a:fillRect/>
          </a:stretch>
        </p:blipFill>
        <p:spPr>
          <a:xfrm>
            <a:off x="5194607" y="1799159"/>
            <a:ext cx="6391533" cy="3259682"/>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5" name="TextBox 4">
            <a:extLst>
              <a:ext uri="{FF2B5EF4-FFF2-40B4-BE49-F238E27FC236}">
                <a16:creationId xmlns:a16="http://schemas.microsoft.com/office/drawing/2014/main" id="{E1A13A3A-6472-59C2-F156-2F42A88CBE98}"/>
              </a:ext>
            </a:extLst>
          </p:cNvPr>
          <p:cNvSpPr txBox="1"/>
          <p:nvPr/>
        </p:nvSpPr>
        <p:spPr>
          <a:xfrm>
            <a:off x="838986" y="3335868"/>
            <a:ext cx="3309826" cy="923330"/>
          </a:xfrm>
          <a:prstGeom prst="rect">
            <a:avLst/>
          </a:prstGeom>
          <a:noFill/>
        </p:spPr>
        <p:txBody>
          <a:bodyPr wrap="square" rtlCol="0">
            <a:spAutoFit/>
          </a:bodyPr>
          <a:lstStyle/>
          <a:p>
            <a:r>
              <a:rPr lang="en-US" dirty="0">
                <a:latin typeface="Futura Lt BT" panose="020B0402020204020303" pitchFamily="34" charset="0"/>
                <a:hlinkClick r:id="rId3"/>
              </a:rPr>
              <a:t>https://doe.sd.gov/Effectiveness/Principal.aspx</a:t>
            </a:r>
            <a:endParaRPr lang="en-US" dirty="0">
              <a:latin typeface="Futura Lt BT" panose="020B0402020204020303" pitchFamily="34" charset="0"/>
            </a:endParaRPr>
          </a:p>
          <a:p>
            <a:endParaRPr lang="en-US" dirty="0">
              <a:latin typeface="Futura Lt BT" panose="020B0402020204020303" pitchFamily="34" charset="0"/>
            </a:endParaRPr>
          </a:p>
        </p:txBody>
      </p:sp>
    </p:spTree>
    <p:extLst>
      <p:ext uri="{BB962C8B-B14F-4D97-AF65-F5344CB8AC3E}">
        <p14:creationId xmlns:p14="http://schemas.microsoft.com/office/powerpoint/2010/main" val="297088011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3" name="Freeform: Shape 14">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4"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91E4E4C-DCC3-485E-EB43-68900985FB5E}"/>
              </a:ext>
            </a:extLst>
          </p:cNvPr>
          <p:cNvSpPr>
            <a:spLocks noGrp="1"/>
          </p:cNvSpPr>
          <p:nvPr>
            <p:ph type="title"/>
          </p:nvPr>
        </p:nvSpPr>
        <p:spPr>
          <a:xfrm>
            <a:off x="655215" y="1710813"/>
            <a:ext cx="5132438" cy="1622322"/>
          </a:xfrm>
        </p:spPr>
        <p:txBody>
          <a:bodyPr>
            <a:normAutofit/>
          </a:bodyPr>
          <a:lstStyle/>
          <a:p>
            <a:r>
              <a:rPr lang="en-US" dirty="0">
                <a:solidFill>
                  <a:srgbClr val="EBEBEB"/>
                </a:solidFill>
                <a:latin typeface="Futura Lt BT" panose="020B0402020204020303" pitchFamily="34" charset="0"/>
              </a:rPr>
              <a:t>Effective Use of Data to Support Instruction</a:t>
            </a:r>
          </a:p>
        </p:txBody>
      </p:sp>
      <p:pic>
        <p:nvPicPr>
          <p:cNvPr id="6" name="Picture 5">
            <a:extLst>
              <a:ext uri="{FF2B5EF4-FFF2-40B4-BE49-F238E27FC236}">
                <a16:creationId xmlns:a16="http://schemas.microsoft.com/office/drawing/2014/main" id="{58CE0CCF-DCAC-6446-5B87-4FB9E1F9F0C7}"/>
              </a:ext>
            </a:extLst>
          </p:cNvPr>
          <p:cNvPicPr>
            <a:picLocks noChangeAspect="1"/>
          </p:cNvPicPr>
          <p:nvPr/>
        </p:nvPicPr>
        <p:blipFill>
          <a:blip r:embed="rId3"/>
          <a:stretch>
            <a:fillRect/>
          </a:stretch>
        </p:blipFill>
        <p:spPr>
          <a:xfrm>
            <a:off x="6714836" y="1847025"/>
            <a:ext cx="4828707" cy="3181530"/>
          </a:xfrm>
          <a:prstGeom prst="rect">
            <a:avLst/>
          </a:prstGeom>
        </p:spPr>
      </p:pic>
      <p:sp>
        <p:nvSpPr>
          <p:cNvPr id="19" name="Rectangle 18">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4391A8C-E634-E016-1E90-9FA76B9429EB}"/>
              </a:ext>
            </a:extLst>
          </p:cNvPr>
          <p:cNvSpPr>
            <a:spLocks noGrp="1"/>
          </p:cNvSpPr>
          <p:nvPr>
            <p:ph idx="1"/>
          </p:nvPr>
        </p:nvSpPr>
        <p:spPr>
          <a:xfrm>
            <a:off x="639098" y="2418735"/>
            <a:ext cx="2762863" cy="1848465"/>
          </a:xfrm>
        </p:spPr>
        <p:txBody>
          <a:bodyPr anchor="ctr">
            <a:normAutofit/>
          </a:bodyPr>
          <a:lstStyle/>
          <a:p>
            <a:pPr marL="0" indent="0">
              <a:buNone/>
            </a:pPr>
            <a:r>
              <a:rPr lang="en-US" dirty="0">
                <a:solidFill>
                  <a:srgbClr val="FFFFFF"/>
                </a:solidFill>
                <a:latin typeface="Futura Lt BT" panose="020B0402020204020303" pitchFamily="34" charset="0"/>
              </a:rPr>
              <a:t>Domain 2.1</a:t>
            </a:r>
          </a:p>
        </p:txBody>
      </p:sp>
    </p:spTree>
    <p:extLst>
      <p:ext uri="{BB962C8B-B14F-4D97-AF65-F5344CB8AC3E}">
        <p14:creationId xmlns:p14="http://schemas.microsoft.com/office/powerpoint/2010/main" val="251674135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544F-B066-B335-1E35-57EF7DF1D3A7}"/>
              </a:ext>
            </a:extLst>
          </p:cNvPr>
          <p:cNvSpPr>
            <a:spLocks noGrp="1"/>
          </p:cNvSpPr>
          <p:nvPr>
            <p:ph type="title"/>
          </p:nvPr>
        </p:nvSpPr>
        <p:spPr/>
        <p:txBody>
          <a:bodyPr/>
          <a:lstStyle/>
          <a:p>
            <a:r>
              <a:rPr lang="en-US" dirty="0">
                <a:solidFill>
                  <a:srgbClr val="EBEBEB"/>
                </a:solidFill>
                <a:latin typeface="Futura Lt BT" panose="020B0402020204020303" pitchFamily="34" charset="0"/>
              </a:rPr>
              <a:t>Effective Use of Data to Support Instruction Considerations </a:t>
            </a:r>
            <a:endParaRPr lang="en-US" dirty="0">
              <a:latin typeface="Futura Lt BT" panose="020B0402020204020303" pitchFamily="34" charset="0"/>
            </a:endParaRPr>
          </a:p>
        </p:txBody>
      </p:sp>
      <p:sp>
        <p:nvSpPr>
          <p:cNvPr id="3" name="Content Placeholder 2">
            <a:extLst>
              <a:ext uri="{FF2B5EF4-FFF2-40B4-BE49-F238E27FC236}">
                <a16:creationId xmlns:a16="http://schemas.microsoft.com/office/drawing/2014/main" id="{415BC256-AF67-394E-489A-BA5E5C76899E}"/>
              </a:ext>
            </a:extLst>
          </p:cNvPr>
          <p:cNvSpPr>
            <a:spLocks noGrp="1"/>
          </p:cNvSpPr>
          <p:nvPr>
            <p:ph idx="1"/>
          </p:nvPr>
        </p:nvSpPr>
        <p:spPr>
          <a:xfrm>
            <a:off x="461639" y="2603500"/>
            <a:ext cx="11239129" cy="3416300"/>
          </a:xfrm>
        </p:spPr>
        <p:txBody>
          <a:bodyPr/>
          <a:lstStyle/>
          <a:p>
            <a:pPr>
              <a:buAutoNum type="arabicPeriod"/>
            </a:pPr>
            <a:r>
              <a:rPr lang="en-US" dirty="0">
                <a:latin typeface="Futura Lt BT" panose="020B0402020204020303" pitchFamily="34" charset="0"/>
              </a:rPr>
              <a:t>How do you plan to collect and use data to develop your school improvement plan?</a:t>
            </a:r>
          </a:p>
          <a:p>
            <a:pPr>
              <a:buAutoNum type="arabicPeriod"/>
            </a:pPr>
            <a:r>
              <a:rPr lang="en-US" dirty="0">
                <a:latin typeface="Futura Lt BT" panose="020B0402020204020303" pitchFamily="34" charset="0"/>
              </a:rPr>
              <a:t>What kind of processes, procedures, and protocols do you have in place to analyze school-wide data?</a:t>
            </a:r>
          </a:p>
          <a:p>
            <a:pPr>
              <a:buAutoNum type="arabicPeriod"/>
            </a:pPr>
            <a:r>
              <a:rPr lang="en-US" dirty="0">
                <a:latin typeface="Futura Lt BT" panose="020B0402020204020303" pitchFamily="34" charset="0"/>
              </a:rPr>
              <a:t>How do you ensure time for teachers to analyze and work with data to inform instruction?</a:t>
            </a:r>
          </a:p>
          <a:p>
            <a:pPr>
              <a:buAutoNum type="arabicPeriod"/>
            </a:pPr>
            <a:r>
              <a:rPr lang="en-US" dirty="0">
                <a:latin typeface="Futura Lt BT" panose="020B0402020204020303" pitchFamily="34" charset="0"/>
              </a:rPr>
              <a:t>Do you have a school leadership team, and, if so, how do you engage them in establishing a data driven school improvement plan?</a:t>
            </a:r>
          </a:p>
          <a:p>
            <a:pPr>
              <a:buAutoNum type="arabicPeriod"/>
            </a:pPr>
            <a:r>
              <a:rPr lang="en-US" dirty="0">
                <a:latin typeface="Futura Lt BT" panose="020B0402020204020303" pitchFamily="34" charset="0"/>
              </a:rPr>
              <a:t>How do you engage the leadership team in making plans for the future based on school-wide data?</a:t>
            </a:r>
          </a:p>
          <a:p>
            <a:pPr>
              <a:buAutoNum type="arabicPeriod"/>
            </a:pPr>
            <a:r>
              <a:rPr lang="en-US" dirty="0">
                <a:latin typeface="Futura Lt BT" panose="020B0402020204020303" pitchFamily="34" charset="0"/>
              </a:rPr>
              <a:t>What kind of professional growth do you provide for teachers and how is it connected to school-wide data and data about individual teachers?</a:t>
            </a:r>
          </a:p>
          <a:p>
            <a:pPr>
              <a:buAutoNum type="arabicPeriod"/>
            </a:pPr>
            <a:endParaRPr lang="en-US" dirty="0"/>
          </a:p>
        </p:txBody>
      </p:sp>
    </p:spTree>
    <p:extLst>
      <p:ext uri="{BB962C8B-B14F-4D97-AF65-F5344CB8AC3E}">
        <p14:creationId xmlns:p14="http://schemas.microsoft.com/office/powerpoint/2010/main" val="17827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55422" y="1765049"/>
            <a:ext cx="3161016" cy="3153753"/>
          </a:xfrm>
        </p:spPr>
        <p:txBody>
          <a:bodyPr vert="horz" lIns="91440" tIns="45720" rIns="91440" bIns="45720" rtlCol="0" anchor="b">
            <a:noAutofit/>
          </a:bodyPr>
          <a:lstStyle/>
          <a:p>
            <a:r>
              <a:rPr lang="en-US" sz="3200" dirty="0">
                <a:solidFill>
                  <a:srgbClr val="EBEBEB"/>
                </a:solidFill>
                <a:latin typeface="Futura Lt BT" panose="020B0402020204020303" pitchFamily="34" charset="0"/>
              </a:rPr>
              <a:t>Effective Use of Data to Support Instruction </a:t>
            </a:r>
            <a:br>
              <a:rPr lang="en-US" sz="3200" dirty="0">
                <a:solidFill>
                  <a:srgbClr val="EBEBEB"/>
                </a:solidFill>
                <a:latin typeface="Futura Lt BT" panose="020B0402020204020303" pitchFamily="34" charset="0"/>
              </a:rPr>
            </a:b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Level Comparison and Progression</a:t>
            </a:r>
            <a:endParaRPr lang="en-US" sz="3200" b="0" i="0" kern="1200" dirty="0">
              <a:solidFill>
                <a:srgbClr val="EBEBEB"/>
              </a:solidFill>
              <a:latin typeface="Futura Lt BT" panose="020B0402020204020303" pitchFamily="34" charset="0"/>
            </a:endParaRP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pSp>
        <p:nvGrpSpPr>
          <p:cNvPr id="2" name="Group 1">
            <a:extLst>
              <a:ext uri="{FF2B5EF4-FFF2-40B4-BE49-F238E27FC236}">
                <a16:creationId xmlns:a16="http://schemas.microsoft.com/office/drawing/2014/main" id="{35CFB722-BB59-48A1-67BE-D21477205ECF}"/>
              </a:ext>
            </a:extLst>
          </p:cNvPr>
          <p:cNvGrpSpPr/>
          <p:nvPr/>
        </p:nvGrpSpPr>
        <p:grpSpPr>
          <a:xfrm>
            <a:off x="188056" y="402164"/>
            <a:ext cx="1418892" cy="2026989"/>
            <a:chOff x="1" y="1082"/>
            <a:chExt cx="1418892" cy="2026989"/>
          </a:xfrm>
          <a:solidFill>
            <a:srgbClr val="281F48"/>
          </a:solidFill>
        </p:grpSpPr>
        <p:sp>
          <p:nvSpPr>
            <p:cNvPr id="5" name="Arrow: Chevron 4">
              <a:extLst>
                <a:ext uri="{FF2B5EF4-FFF2-40B4-BE49-F238E27FC236}">
                  <a16:creationId xmlns:a16="http://schemas.microsoft.com/office/drawing/2014/main" id="{CB2D4607-DAD6-F174-ECBE-37CCD35ADDC5}"/>
                </a:ext>
              </a:extLst>
            </p:cNvPr>
            <p:cNvSpPr/>
            <p:nvPr/>
          </p:nvSpPr>
          <p:spPr>
            <a:xfrm rot="5400000">
              <a:off x="-304048" y="305131"/>
              <a:ext cx="2026989" cy="1418892"/>
            </a:xfrm>
            <a:prstGeom prst="chevron">
              <a:avLst/>
            </a:prstGeom>
            <a:grpFill/>
            <a:ln w="25400" cap="flat" cmpd="sng" algn="ctr">
              <a:solidFill>
                <a:srgbClr val="281F47"/>
              </a:solidFill>
              <a:prstDash val="solid"/>
            </a:ln>
            <a:effectLst/>
          </p:spPr>
        </p:sp>
        <p:sp>
          <p:nvSpPr>
            <p:cNvPr id="8" name="Arrow: Chevron 4">
              <a:extLst>
                <a:ext uri="{FF2B5EF4-FFF2-40B4-BE49-F238E27FC236}">
                  <a16:creationId xmlns:a16="http://schemas.microsoft.com/office/drawing/2014/main" id="{E73D297C-3088-F692-735A-3BD8D55E0C71}"/>
                </a:ext>
              </a:extLst>
            </p:cNvPr>
            <p:cNvSpPr txBox="1"/>
            <p:nvPr/>
          </p:nvSpPr>
          <p:spPr>
            <a:xfrm>
              <a:off x="1" y="710528"/>
              <a:ext cx="1418892" cy="608097"/>
            </a:xfrm>
            <a:prstGeom prst="rect">
              <a:avLst/>
            </a:prstGeom>
            <a:grpFill/>
            <a:ln>
              <a:solidFill>
                <a:srgbClr val="281F47"/>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BASIC</a:t>
              </a:r>
            </a:p>
          </p:txBody>
        </p:sp>
      </p:grpSp>
      <p:grpSp>
        <p:nvGrpSpPr>
          <p:cNvPr id="9" name="Group 8">
            <a:extLst>
              <a:ext uri="{FF2B5EF4-FFF2-40B4-BE49-F238E27FC236}">
                <a16:creationId xmlns:a16="http://schemas.microsoft.com/office/drawing/2014/main" id="{70634197-BA4D-ABAF-0E32-0D6150D9FE41}"/>
              </a:ext>
            </a:extLst>
          </p:cNvPr>
          <p:cNvGrpSpPr/>
          <p:nvPr/>
        </p:nvGrpSpPr>
        <p:grpSpPr>
          <a:xfrm>
            <a:off x="188054" y="2429152"/>
            <a:ext cx="1418892" cy="2026989"/>
            <a:chOff x="1" y="1837654"/>
            <a:chExt cx="1418892" cy="2026989"/>
          </a:xfrm>
          <a:solidFill>
            <a:srgbClr val="432653"/>
          </a:solidFill>
        </p:grpSpPr>
        <p:sp>
          <p:nvSpPr>
            <p:cNvPr id="10" name="Arrow: Chevron 9">
              <a:extLst>
                <a:ext uri="{FF2B5EF4-FFF2-40B4-BE49-F238E27FC236}">
                  <a16:creationId xmlns:a16="http://schemas.microsoft.com/office/drawing/2014/main" id="{2EF9176F-7E29-6DAF-875E-EC6400688886}"/>
                </a:ext>
              </a:extLst>
            </p:cNvPr>
            <p:cNvSpPr/>
            <p:nvPr/>
          </p:nvSpPr>
          <p:spPr>
            <a:xfrm rot="5400000">
              <a:off x="-304048" y="2141703"/>
              <a:ext cx="2026989" cy="1418892"/>
            </a:xfrm>
            <a:prstGeom prst="chevron">
              <a:avLst/>
            </a:prstGeom>
            <a:grpFill/>
            <a:ln w="25400" cap="flat" cmpd="sng" algn="ctr">
              <a:solidFill>
                <a:srgbClr val="472754"/>
              </a:solidFill>
              <a:prstDash val="solid"/>
            </a:ln>
            <a:effectLst/>
          </p:spPr>
        </p:sp>
        <p:sp>
          <p:nvSpPr>
            <p:cNvPr id="11" name="Arrow: Chevron 4">
              <a:extLst>
                <a:ext uri="{FF2B5EF4-FFF2-40B4-BE49-F238E27FC236}">
                  <a16:creationId xmlns:a16="http://schemas.microsoft.com/office/drawing/2014/main" id="{174EFC70-672C-ABC2-D923-EE49E7995D93}"/>
                </a:ext>
              </a:extLst>
            </p:cNvPr>
            <p:cNvSpPr txBox="1"/>
            <p:nvPr/>
          </p:nvSpPr>
          <p:spPr>
            <a:xfrm>
              <a:off x="1" y="2547100"/>
              <a:ext cx="1418892" cy="608097"/>
            </a:xfrm>
            <a:prstGeom prst="rect">
              <a:avLst/>
            </a:prstGeom>
            <a:grpFill/>
            <a:ln>
              <a:solidFill>
                <a:srgbClr val="472754"/>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PROFICIENT</a:t>
              </a:r>
            </a:p>
          </p:txBody>
        </p:sp>
      </p:grpSp>
      <p:sp>
        <p:nvSpPr>
          <p:cNvPr id="13" name="Arrow: Chevron 12">
            <a:extLst>
              <a:ext uri="{FF2B5EF4-FFF2-40B4-BE49-F238E27FC236}">
                <a16:creationId xmlns:a16="http://schemas.microsoft.com/office/drawing/2014/main" id="{72C22B81-12ED-5AB3-BD73-6A6F37DF4FE5}"/>
              </a:ext>
            </a:extLst>
          </p:cNvPr>
          <p:cNvSpPr/>
          <p:nvPr/>
        </p:nvSpPr>
        <p:spPr>
          <a:xfrm rot="5400000">
            <a:off x="-115998" y="4719246"/>
            <a:ext cx="2026989" cy="1418892"/>
          </a:xfrm>
          <a:prstGeom prst="chevron">
            <a:avLst/>
          </a:prstGeom>
          <a:solidFill>
            <a:srgbClr val="5A2C5D"/>
          </a:solidFill>
          <a:ln w="25400" cap="flat" cmpd="sng" algn="ctr">
            <a:solidFill>
              <a:srgbClr val="5A2C5D"/>
            </a:solidFill>
            <a:prstDash val="solid"/>
          </a:ln>
          <a:effectLst/>
        </p:spPr>
        <p:txBody>
          <a:bodyPr/>
          <a:lstStyle/>
          <a:p>
            <a:endParaRPr lang="en-US" dirty="0"/>
          </a:p>
        </p:txBody>
      </p:sp>
      <p:sp>
        <p:nvSpPr>
          <p:cNvPr id="15" name="TextBox 14">
            <a:extLst>
              <a:ext uri="{FF2B5EF4-FFF2-40B4-BE49-F238E27FC236}">
                <a16:creationId xmlns:a16="http://schemas.microsoft.com/office/drawing/2014/main" id="{F306EBA8-CF0F-51E0-0A6A-EB5A0B837FCD}"/>
              </a:ext>
            </a:extLst>
          </p:cNvPr>
          <p:cNvSpPr txBox="1"/>
          <p:nvPr/>
        </p:nvSpPr>
        <p:spPr>
          <a:xfrm>
            <a:off x="188050" y="5369818"/>
            <a:ext cx="1503521"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dirty="0">
              <a:solidFill>
                <a:schemeClr val="bg1"/>
              </a:solidFill>
              <a:latin typeface="Futura Lt BT" panose="020B0402020204020303" pitchFamily="34" charset="0"/>
            </a:endParaRPr>
          </a:p>
        </p:txBody>
      </p:sp>
      <p:sp>
        <p:nvSpPr>
          <p:cNvPr id="16" name="TextBox 15">
            <a:extLst>
              <a:ext uri="{FF2B5EF4-FFF2-40B4-BE49-F238E27FC236}">
                <a16:creationId xmlns:a16="http://schemas.microsoft.com/office/drawing/2014/main" id="{0B288AE2-9705-71B8-14EF-24F483867864}"/>
              </a:ext>
            </a:extLst>
          </p:cNvPr>
          <p:cNvSpPr txBox="1"/>
          <p:nvPr/>
        </p:nvSpPr>
        <p:spPr>
          <a:xfrm>
            <a:off x="1691571" y="402164"/>
            <a:ext cx="6174045" cy="1323439"/>
          </a:xfrm>
          <a:prstGeom prst="rect">
            <a:avLst/>
          </a:prstGeom>
          <a:noFill/>
        </p:spPr>
        <p:txBody>
          <a:bodyPr wrap="square" rtlCol="0">
            <a:spAutoFit/>
          </a:bodyPr>
          <a:lstStyle/>
          <a:p>
            <a:pPr marL="285750" indent="-285750">
              <a:buFont typeface="Arial" panose="020B0604020202020204" pitchFamily="34" charset="0"/>
              <a:buChar char="•"/>
            </a:pPr>
            <a:r>
              <a:rPr lang="en-US" sz="1600" u="sng" dirty="0">
                <a:latin typeface="Futura Lt BT" panose="020B0402020204020303" pitchFamily="34" charset="0"/>
              </a:rPr>
              <a:t>Identifies</a:t>
            </a:r>
            <a:r>
              <a:rPr lang="en-US" sz="1600" dirty="0">
                <a:latin typeface="Futura Lt BT" panose="020B0402020204020303" pitchFamily="34" charset="0"/>
              </a:rPr>
              <a:t> essential data for data driven school improvement plan.</a:t>
            </a:r>
          </a:p>
          <a:p>
            <a:pPr marL="285750" indent="-285750">
              <a:buFont typeface="Arial" panose="020B0604020202020204" pitchFamily="34" charset="0"/>
              <a:buChar char="•"/>
            </a:pPr>
            <a:r>
              <a:rPr lang="en-US" sz="1600" dirty="0">
                <a:latin typeface="Futura Lt BT" panose="020B0402020204020303" pitchFamily="34" charset="0"/>
              </a:rPr>
              <a:t>Develops processes, protocols to collect, interpret, and use data for instructional decisions.</a:t>
            </a:r>
          </a:p>
          <a:p>
            <a:pPr marL="285750" indent="-285750">
              <a:buFont typeface="Arial" panose="020B0604020202020204" pitchFamily="34" charset="0"/>
              <a:buChar char="•"/>
            </a:pPr>
            <a:r>
              <a:rPr lang="en-US" sz="1600" u="sng" dirty="0">
                <a:latin typeface="Futura Lt BT" panose="020B0402020204020303" pitchFamily="34" charset="0"/>
              </a:rPr>
              <a:t>Ensures time </a:t>
            </a:r>
            <a:r>
              <a:rPr lang="en-US" sz="1600" dirty="0">
                <a:latin typeface="Futura Lt BT" panose="020B0402020204020303" pitchFamily="34" charset="0"/>
              </a:rPr>
              <a:t>for teachers to work with data.</a:t>
            </a:r>
          </a:p>
          <a:p>
            <a:pPr marL="285750" indent="-285750">
              <a:buFont typeface="Arial" panose="020B0604020202020204" pitchFamily="34" charset="0"/>
              <a:buChar char="•"/>
            </a:pPr>
            <a:r>
              <a:rPr lang="en-US" sz="1600" u="sng" dirty="0">
                <a:latin typeface="Futura Lt BT" panose="020B0402020204020303" pitchFamily="34" charset="0"/>
              </a:rPr>
              <a:t>Articulates</a:t>
            </a:r>
            <a:r>
              <a:rPr lang="en-US" sz="1600" dirty="0">
                <a:latin typeface="Futura Lt BT" panose="020B0402020204020303" pitchFamily="34" charset="0"/>
              </a:rPr>
              <a:t> a clear vision for use of data to improve instruction. </a:t>
            </a:r>
          </a:p>
        </p:txBody>
      </p:sp>
      <p:sp>
        <p:nvSpPr>
          <p:cNvPr id="17" name="TextBox 16">
            <a:extLst>
              <a:ext uri="{FF2B5EF4-FFF2-40B4-BE49-F238E27FC236}">
                <a16:creationId xmlns:a16="http://schemas.microsoft.com/office/drawing/2014/main" id="{01530335-F1CA-D140-DA53-D6081E5E71CB}"/>
              </a:ext>
            </a:extLst>
          </p:cNvPr>
          <p:cNvSpPr txBox="1"/>
          <p:nvPr/>
        </p:nvSpPr>
        <p:spPr>
          <a:xfrm>
            <a:off x="1691571" y="2281888"/>
            <a:ext cx="6257425" cy="1815882"/>
          </a:xfrm>
          <a:prstGeom prst="rect">
            <a:avLst/>
          </a:prstGeom>
          <a:noFill/>
        </p:spPr>
        <p:txBody>
          <a:bodyPr wrap="square" rtlCol="0">
            <a:spAutoFit/>
          </a:bodyPr>
          <a:lstStyle/>
          <a:p>
            <a:pPr marL="285750" indent="-285750">
              <a:buFont typeface="Arial" panose="020B0604020202020204" pitchFamily="34" charset="0"/>
              <a:buChar char="•"/>
            </a:pPr>
            <a:r>
              <a:rPr lang="en-US" sz="1600" u="sng" dirty="0">
                <a:latin typeface="Futura Lt BT" panose="020B0402020204020303" pitchFamily="34" charset="0"/>
              </a:rPr>
              <a:t>Engages leadership team </a:t>
            </a:r>
            <a:r>
              <a:rPr lang="en-US" sz="1600" dirty="0">
                <a:latin typeface="Futura Lt BT" panose="020B0402020204020303" pitchFamily="34" charset="0"/>
              </a:rPr>
              <a:t>in implementation of data driven SIP.</a:t>
            </a:r>
          </a:p>
          <a:p>
            <a:pPr marL="285750" indent="-285750">
              <a:buFont typeface="Arial" panose="020B0604020202020204" pitchFamily="34" charset="0"/>
              <a:buChar char="•"/>
            </a:pPr>
            <a:r>
              <a:rPr lang="en-US" sz="1600" u="sng" dirty="0">
                <a:latin typeface="Futura Lt BT" panose="020B0402020204020303" pitchFamily="34" charset="0"/>
              </a:rPr>
              <a:t>Connects instructional improvement to professional growth plans </a:t>
            </a:r>
            <a:r>
              <a:rPr lang="en-US" sz="1600" dirty="0">
                <a:latin typeface="Futura Lt BT" panose="020B0402020204020303" pitchFamily="34" charset="0"/>
              </a:rPr>
              <a:t>for school and teachers. </a:t>
            </a:r>
          </a:p>
          <a:p>
            <a:pPr marL="285750" indent="-285750">
              <a:buFont typeface="Arial" panose="020B0604020202020204" pitchFamily="34" charset="0"/>
              <a:buChar char="•"/>
            </a:pPr>
            <a:r>
              <a:rPr lang="en-US" sz="1600" dirty="0">
                <a:latin typeface="Futura Lt BT" panose="020B0402020204020303" pitchFamily="34" charset="0"/>
              </a:rPr>
              <a:t>Provides </a:t>
            </a:r>
            <a:r>
              <a:rPr lang="en-US" sz="1600" u="sng" dirty="0">
                <a:latin typeface="Futura Lt BT" panose="020B0402020204020303" pitchFamily="34" charset="0"/>
              </a:rPr>
              <a:t>a systematic approach </a:t>
            </a:r>
            <a:r>
              <a:rPr lang="en-US" sz="1600" dirty="0">
                <a:latin typeface="Futura Lt BT" panose="020B0402020204020303" pitchFamily="34" charset="0"/>
              </a:rPr>
              <a:t>and </a:t>
            </a:r>
            <a:r>
              <a:rPr lang="en-US" sz="1600" u="sng" dirty="0">
                <a:latin typeface="Futura Lt BT" panose="020B0402020204020303" pitchFamily="34" charset="0"/>
              </a:rPr>
              <a:t>supports</a:t>
            </a:r>
            <a:r>
              <a:rPr lang="en-US" sz="1600" dirty="0">
                <a:latin typeface="Futura Lt BT" panose="020B0402020204020303" pitchFamily="34" charset="0"/>
              </a:rPr>
              <a:t> to foster a data-driven culture.</a:t>
            </a:r>
          </a:p>
          <a:p>
            <a:pPr marL="285750" indent="-285750">
              <a:buFont typeface="Arial" panose="020B0604020202020204" pitchFamily="34" charset="0"/>
              <a:buChar char="•"/>
            </a:pPr>
            <a:r>
              <a:rPr lang="en-US" sz="1600" dirty="0">
                <a:latin typeface="Futura Lt BT" panose="020B0402020204020303" pitchFamily="34" charset="0"/>
              </a:rPr>
              <a:t>Provides </a:t>
            </a:r>
            <a:r>
              <a:rPr lang="en-US" sz="1600" u="sng" dirty="0">
                <a:latin typeface="Futura Lt BT" panose="020B0402020204020303" pitchFamily="34" charset="0"/>
              </a:rPr>
              <a:t>targeted professional development </a:t>
            </a:r>
            <a:r>
              <a:rPr lang="en-US" sz="1600" dirty="0">
                <a:latin typeface="Futura Lt BT" panose="020B0402020204020303" pitchFamily="34" charset="0"/>
              </a:rPr>
              <a:t>based on individual </a:t>
            </a:r>
            <a:r>
              <a:rPr lang="en-US" sz="1600" u="sng" dirty="0">
                <a:latin typeface="Futura Lt BT" panose="020B0402020204020303" pitchFamily="34" charset="0"/>
              </a:rPr>
              <a:t>teacher</a:t>
            </a:r>
            <a:r>
              <a:rPr lang="en-US" sz="1600" dirty="0">
                <a:latin typeface="Futura Lt BT" panose="020B0402020204020303" pitchFamily="34" charset="0"/>
              </a:rPr>
              <a:t> and </a:t>
            </a:r>
            <a:r>
              <a:rPr lang="en-US" sz="1600" u="sng" dirty="0">
                <a:latin typeface="Futura Lt BT" panose="020B0402020204020303" pitchFamily="34" charset="0"/>
              </a:rPr>
              <a:t>school-wide data.</a:t>
            </a:r>
          </a:p>
        </p:txBody>
      </p:sp>
      <p:sp>
        <p:nvSpPr>
          <p:cNvPr id="18" name="TextBox 17">
            <a:extLst>
              <a:ext uri="{FF2B5EF4-FFF2-40B4-BE49-F238E27FC236}">
                <a16:creationId xmlns:a16="http://schemas.microsoft.com/office/drawing/2014/main" id="{0E150B5E-42EE-53D5-0CE7-240B01D45BBC}"/>
              </a:ext>
            </a:extLst>
          </p:cNvPr>
          <p:cNvSpPr txBox="1"/>
          <p:nvPr/>
        </p:nvSpPr>
        <p:spPr>
          <a:xfrm>
            <a:off x="1691571" y="4323755"/>
            <a:ext cx="6395986" cy="2092881"/>
          </a:xfrm>
          <a:prstGeom prst="rect">
            <a:avLst/>
          </a:prstGeom>
          <a:noFill/>
        </p:spPr>
        <p:txBody>
          <a:bodyPr wrap="square" rtlCol="0">
            <a:spAutoFit/>
          </a:bodyPr>
          <a:lstStyle/>
          <a:p>
            <a:pPr marL="285750" lvl="0" indent="-285750">
              <a:buFont typeface="Arial" panose="020B0604020202020204" pitchFamily="34" charset="0"/>
              <a:buChar char="•"/>
            </a:pPr>
            <a:r>
              <a:rPr lang="en-US" sz="1600" u="sng" dirty="0">
                <a:latin typeface="Futura Lt BT" panose="020B0402020204020303" pitchFamily="34" charset="0"/>
              </a:rPr>
              <a:t>Engages leadership team </a:t>
            </a:r>
            <a:r>
              <a:rPr lang="en-US" sz="1600" dirty="0">
                <a:latin typeface="Futura Lt BT" panose="020B0402020204020303" pitchFamily="34" charset="0"/>
              </a:rPr>
              <a:t>in </a:t>
            </a:r>
            <a:r>
              <a:rPr lang="en-US" sz="1600" u="sng" dirty="0">
                <a:latin typeface="Futura Lt BT" panose="020B0402020204020303" pitchFamily="34" charset="0"/>
              </a:rPr>
              <a:t>determining outcome </a:t>
            </a:r>
            <a:r>
              <a:rPr lang="en-US" sz="1600" dirty="0">
                <a:latin typeface="Futura Lt BT" panose="020B0402020204020303" pitchFamily="34" charset="0"/>
              </a:rPr>
              <a:t>of improvement goals and formulating strategies </a:t>
            </a:r>
            <a:r>
              <a:rPr lang="en-US" sz="1600" u="sng" dirty="0">
                <a:latin typeface="Futura Lt BT" panose="020B0402020204020303" pitchFamily="34" charset="0"/>
              </a:rPr>
              <a:t>to meet or extend goals for the future.</a:t>
            </a:r>
          </a:p>
          <a:p>
            <a:pPr marL="285750" lvl="0" indent="-285750">
              <a:buFont typeface="Arial" panose="020B0604020202020204" pitchFamily="34" charset="0"/>
              <a:buChar char="•"/>
            </a:pPr>
            <a:r>
              <a:rPr lang="en-US" sz="1600" u="sng" dirty="0">
                <a:latin typeface="Futura Lt BT" panose="020B0402020204020303" pitchFamily="34" charset="0"/>
              </a:rPr>
              <a:t>Identifies innovational instructional practices </a:t>
            </a:r>
            <a:r>
              <a:rPr lang="en-US" sz="1600" dirty="0">
                <a:latin typeface="Futura Lt BT" panose="020B0402020204020303" pitchFamily="34" charset="0"/>
              </a:rPr>
              <a:t>and </a:t>
            </a:r>
            <a:r>
              <a:rPr lang="en-US" sz="1600" u="sng" dirty="0">
                <a:latin typeface="Futura Lt BT" panose="020B0402020204020303" pitchFamily="34" charset="0"/>
              </a:rPr>
              <a:t>student interventions </a:t>
            </a:r>
            <a:r>
              <a:rPr lang="en-US" sz="1600" u="none" dirty="0">
                <a:latin typeface="Futura Lt BT" panose="020B0402020204020303" pitchFamily="34" charset="0"/>
              </a:rPr>
              <a:t>based</a:t>
            </a:r>
            <a:r>
              <a:rPr lang="en-US" sz="1600" dirty="0">
                <a:latin typeface="Futura Lt BT" panose="020B0402020204020303" pitchFamily="34" charset="0"/>
              </a:rPr>
              <a:t> on data analysis.</a:t>
            </a:r>
          </a:p>
          <a:p>
            <a:pPr marL="285750" lvl="0" indent="-285750">
              <a:buFont typeface="Arial" panose="020B0604020202020204" pitchFamily="34" charset="0"/>
              <a:buChar char="•"/>
            </a:pPr>
            <a:r>
              <a:rPr lang="en-US" sz="1600" u="sng" dirty="0">
                <a:latin typeface="Futura Lt BT" panose="020B0402020204020303" pitchFamily="34" charset="0"/>
              </a:rPr>
              <a:t>Encourages teachers </a:t>
            </a:r>
            <a:r>
              <a:rPr lang="en-US" sz="1600" dirty="0">
                <a:latin typeface="Futura Lt BT" panose="020B0402020204020303" pitchFamily="34" charset="0"/>
              </a:rPr>
              <a:t>to </a:t>
            </a:r>
            <a:r>
              <a:rPr lang="en-US" sz="1600" u="sng" dirty="0">
                <a:latin typeface="Futura Lt BT" panose="020B0402020204020303" pitchFamily="34" charset="0"/>
              </a:rPr>
              <a:t>analyze data </a:t>
            </a:r>
            <a:r>
              <a:rPr lang="en-US" sz="1600" dirty="0">
                <a:latin typeface="Futura Lt BT" panose="020B0402020204020303" pitchFamily="34" charset="0"/>
              </a:rPr>
              <a:t>to identify student misconceptions in order to </a:t>
            </a:r>
            <a:r>
              <a:rPr lang="en-US" sz="1600" u="sng" dirty="0">
                <a:latin typeface="Futura Lt BT" panose="020B0402020204020303" pitchFamily="34" charset="0"/>
              </a:rPr>
              <a:t>revise instructional approaches </a:t>
            </a:r>
            <a:r>
              <a:rPr lang="en-US" sz="1600" dirty="0">
                <a:latin typeface="Futura Lt BT" panose="020B0402020204020303" pitchFamily="34" charset="0"/>
              </a:rPr>
              <a:t>as needed.</a:t>
            </a:r>
          </a:p>
          <a:p>
            <a:endParaRPr lang="en-US" dirty="0"/>
          </a:p>
        </p:txBody>
      </p:sp>
    </p:spTree>
    <p:custDataLst>
      <p:tags r:id="rId1"/>
    </p:custDataLst>
    <p:extLst>
      <p:ext uri="{BB962C8B-B14F-4D97-AF65-F5344CB8AC3E}">
        <p14:creationId xmlns:p14="http://schemas.microsoft.com/office/powerpoint/2010/main" val="278687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55422" y="1765049"/>
            <a:ext cx="3161016" cy="3153753"/>
          </a:xfrm>
        </p:spPr>
        <p:txBody>
          <a:bodyPr vert="horz" lIns="91440" tIns="45720" rIns="91440" bIns="45720" rtlCol="0" anchor="b">
            <a:noAutofit/>
          </a:bodyPr>
          <a:lstStyle/>
          <a:p>
            <a:r>
              <a:rPr lang="en-US" sz="3200" dirty="0">
                <a:solidFill>
                  <a:srgbClr val="EBEBEB"/>
                </a:solidFill>
                <a:latin typeface="Futura Lt BT" panose="020B0402020204020303" pitchFamily="34" charset="0"/>
              </a:rPr>
              <a:t>Effective Use of Data to Support Instruction </a:t>
            </a:r>
            <a:br>
              <a:rPr lang="en-US" sz="3200" dirty="0">
                <a:solidFill>
                  <a:srgbClr val="EBEBEB"/>
                </a:solidFill>
                <a:latin typeface="Futura Lt BT" panose="020B0402020204020303" pitchFamily="34" charset="0"/>
              </a:rPr>
            </a:br>
            <a:br>
              <a:rPr lang="en-US" sz="3200" dirty="0">
                <a:solidFill>
                  <a:srgbClr val="EBEBEB"/>
                </a:solidFill>
                <a:latin typeface="Futura Lt BT" panose="020B0402020204020303" pitchFamily="34" charset="0"/>
              </a:rPr>
            </a:br>
            <a:r>
              <a:rPr lang="en-US" sz="3200" dirty="0">
                <a:solidFill>
                  <a:srgbClr val="EBEBEB"/>
                </a:solidFill>
                <a:latin typeface="Futura Lt BT" panose="020B0402020204020303" pitchFamily="34" charset="0"/>
              </a:rPr>
              <a:t>Sample Artifact Progression</a:t>
            </a:r>
            <a:endParaRPr lang="en-US" sz="3200" b="0" i="0" kern="1200" dirty="0">
              <a:solidFill>
                <a:srgbClr val="EBEBEB"/>
              </a:solidFill>
              <a:latin typeface="Futura Lt BT" panose="020B0402020204020303" pitchFamily="34" charset="0"/>
            </a:endParaRP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grpSp>
        <p:nvGrpSpPr>
          <p:cNvPr id="2" name="Group 1">
            <a:extLst>
              <a:ext uri="{FF2B5EF4-FFF2-40B4-BE49-F238E27FC236}">
                <a16:creationId xmlns:a16="http://schemas.microsoft.com/office/drawing/2014/main" id="{35CFB722-BB59-48A1-67BE-D21477205ECF}"/>
              </a:ext>
            </a:extLst>
          </p:cNvPr>
          <p:cNvGrpSpPr/>
          <p:nvPr/>
        </p:nvGrpSpPr>
        <p:grpSpPr>
          <a:xfrm>
            <a:off x="188056" y="402164"/>
            <a:ext cx="1418892" cy="2026989"/>
            <a:chOff x="1" y="1082"/>
            <a:chExt cx="1418892" cy="2026989"/>
          </a:xfrm>
          <a:solidFill>
            <a:srgbClr val="281F48"/>
          </a:solidFill>
        </p:grpSpPr>
        <p:sp>
          <p:nvSpPr>
            <p:cNvPr id="5" name="Arrow: Chevron 4">
              <a:extLst>
                <a:ext uri="{FF2B5EF4-FFF2-40B4-BE49-F238E27FC236}">
                  <a16:creationId xmlns:a16="http://schemas.microsoft.com/office/drawing/2014/main" id="{CB2D4607-DAD6-F174-ECBE-37CCD35ADDC5}"/>
                </a:ext>
              </a:extLst>
            </p:cNvPr>
            <p:cNvSpPr/>
            <p:nvPr/>
          </p:nvSpPr>
          <p:spPr>
            <a:xfrm rot="5400000">
              <a:off x="-304048" y="305131"/>
              <a:ext cx="2026989" cy="1418892"/>
            </a:xfrm>
            <a:prstGeom prst="chevron">
              <a:avLst/>
            </a:prstGeom>
            <a:grpFill/>
            <a:ln w="25400" cap="flat" cmpd="sng" algn="ctr">
              <a:solidFill>
                <a:srgbClr val="281F47"/>
              </a:solidFill>
              <a:prstDash val="solid"/>
            </a:ln>
            <a:effectLst/>
          </p:spPr>
        </p:sp>
        <p:sp>
          <p:nvSpPr>
            <p:cNvPr id="8" name="Arrow: Chevron 4">
              <a:extLst>
                <a:ext uri="{FF2B5EF4-FFF2-40B4-BE49-F238E27FC236}">
                  <a16:creationId xmlns:a16="http://schemas.microsoft.com/office/drawing/2014/main" id="{E73D297C-3088-F692-735A-3BD8D55E0C71}"/>
                </a:ext>
              </a:extLst>
            </p:cNvPr>
            <p:cNvSpPr txBox="1"/>
            <p:nvPr/>
          </p:nvSpPr>
          <p:spPr>
            <a:xfrm>
              <a:off x="1" y="710528"/>
              <a:ext cx="1418892" cy="608097"/>
            </a:xfrm>
            <a:prstGeom prst="rect">
              <a:avLst/>
            </a:prstGeom>
            <a:grpFill/>
            <a:ln>
              <a:solidFill>
                <a:srgbClr val="281F47"/>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BASIC</a:t>
              </a:r>
            </a:p>
          </p:txBody>
        </p:sp>
      </p:grpSp>
      <p:grpSp>
        <p:nvGrpSpPr>
          <p:cNvPr id="9" name="Group 8">
            <a:extLst>
              <a:ext uri="{FF2B5EF4-FFF2-40B4-BE49-F238E27FC236}">
                <a16:creationId xmlns:a16="http://schemas.microsoft.com/office/drawing/2014/main" id="{70634197-BA4D-ABAF-0E32-0D6150D9FE41}"/>
              </a:ext>
            </a:extLst>
          </p:cNvPr>
          <p:cNvGrpSpPr/>
          <p:nvPr/>
        </p:nvGrpSpPr>
        <p:grpSpPr>
          <a:xfrm>
            <a:off x="188054" y="2429152"/>
            <a:ext cx="1418892" cy="2026989"/>
            <a:chOff x="1" y="1837654"/>
            <a:chExt cx="1418892" cy="2026989"/>
          </a:xfrm>
          <a:solidFill>
            <a:srgbClr val="432653"/>
          </a:solidFill>
        </p:grpSpPr>
        <p:sp>
          <p:nvSpPr>
            <p:cNvPr id="10" name="Arrow: Chevron 9">
              <a:extLst>
                <a:ext uri="{FF2B5EF4-FFF2-40B4-BE49-F238E27FC236}">
                  <a16:creationId xmlns:a16="http://schemas.microsoft.com/office/drawing/2014/main" id="{2EF9176F-7E29-6DAF-875E-EC6400688886}"/>
                </a:ext>
              </a:extLst>
            </p:cNvPr>
            <p:cNvSpPr/>
            <p:nvPr/>
          </p:nvSpPr>
          <p:spPr>
            <a:xfrm rot="5400000">
              <a:off x="-304048" y="2141703"/>
              <a:ext cx="2026989" cy="1418892"/>
            </a:xfrm>
            <a:prstGeom prst="chevron">
              <a:avLst/>
            </a:prstGeom>
            <a:grpFill/>
            <a:ln w="25400" cap="flat" cmpd="sng" algn="ctr">
              <a:solidFill>
                <a:srgbClr val="472754"/>
              </a:solidFill>
              <a:prstDash val="solid"/>
            </a:ln>
            <a:effectLst/>
          </p:spPr>
        </p:sp>
        <p:sp>
          <p:nvSpPr>
            <p:cNvPr id="11" name="Arrow: Chevron 4">
              <a:extLst>
                <a:ext uri="{FF2B5EF4-FFF2-40B4-BE49-F238E27FC236}">
                  <a16:creationId xmlns:a16="http://schemas.microsoft.com/office/drawing/2014/main" id="{174EFC70-672C-ABC2-D923-EE49E7995D93}"/>
                </a:ext>
              </a:extLst>
            </p:cNvPr>
            <p:cNvSpPr txBox="1"/>
            <p:nvPr/>
          </p:nvSpPr>
          <p:spPr>
            <a:xfrm>
              <a:off x="1" y="2547100"/>
              <a:ext cx="1418892" cy="608097"/>
            </a:xfrm>
            <a:prstGeom prst="rect">
              <a:avLst/>
            </a:prstGeom>
            <a:grpFill/>
            <a:ln>
              <a:solidFill>
                <a:srgbClr val="472754"/>
              </a:solidFill>
            </a:ln>
            <a:effectLst/>
          </p:spPr>
          <p:txBody>
            <a:bodyPr spcFirstLastPara="0" vert="horz" wrap="square" lIns="8890" tIns="8890" rIns="8890" bIns="889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Futura Lt BT" panose="020B0402020204020303" pitchFamily="34" charset="0"/>
                </a:rPr>
                <a:t>PROFICIENT</a:t>
              </a:r>
            </a:p>
          </p:txBody>
        </p:sp>
      </p:grpSp>
      <p:sp>
        <p:nvSpPr>
          <p:cNvPr id="13" name="Arrow: Chevron 12">
            <a:extLst>
              <a:ext uri="{FF2B5EF4-FFF2-40B4-BE49-F238E27FC236}">
                <a16:creationId xmlns:a16="http://schemas.microsoft.com/office/drawing/2014/main" id="{72C22B81-12ED-5AB3-BD73-6A6F37DF4FE5}"/>
              </a:ext>
            </a:extLst>
          </p:cNvPr>
          <p:cNvSpPr/>
          <p:nvPr/>
        </p:nvSpPr>
        <p:spPr>
          <a:xfrm rot="5400000">
            <a:off x="-115998" y="4719246"/>
            <a:ext cx="2026989" cy="1418892"/>
          </a:xfrm>
          <a:prstGeom prst="chevron">
            <a:avLst/>
          </a:prstGeom>
          <a:solidFill>
            <a:srgbClr val="5A2C5D"/>
          </a:solidFill>
          <a:ln w="25400" cap="flat" cmpd="sng" algn="ctr">
            <a:solidFill>
              <a:srgbClr val="5A2C5D"/>
            </a:solidFill>
            <a:prstDash val="solid"/>
          </a:ln>
          <a:effectLst/>
        </p:spPr>
        <p:txBody>
          <a:bodyPr/>
          <a:lstStyle/>
          <a:p>
            <a:endParaRPr lang="en-US" dirty="0"/>
          </a:p>
        </p:txBody>
      </p:sp>
      <p:sp>
        <p:nvSpPr>
          <p:cNvPr id="15" name="TextBox 14">
            <a:extLst>
              <a:ext uri="{FF2B5EF4-FFF2-40B4-BE49-F238E27FC236}">
                <a16:creationId xmlns:a16="http://schemas.microsoft.com/office/drawing/2014/main" id="{F306EBA8-CF0F-51E0-0A6A-EB5A0B837FCD}"/>
              </a:ext>
            </a:extLst>
          </p:cNvPr>
          <p:cNvSpPr txBox="1"/>
          <p:nvPr/>
        </p:nvSpPr>
        <p:spPr>
          <a:xfrm>
            <a:off x="188050" y="5369818"/>
            <a:ext cx="1503521"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DISTINGUISHED</a:t>
            </a:r>
            <a:endParaRPr lang="en-US" dirty="0">
              <a:solidFill>
                <a:schemeClr val="bg1"/>
              </a:solidFill>
              <a:latin typeface="Futura Lt BT" panose="020B0402020204020303" pitchFamily="34" charset="0"/>
            </a:endParaRPr>
          </a:p>
        </p:txBody>
      </p:sp>
      <p:sp>
        <p:nvSpPr>
          <p:cNvPr id="16" name="TextBox 15">
            <a:extLst>
              <a:ext uri="{FF2B5EF4-FFF2-40B4-BE49-F238E27FC236}">
                <a16:creationId xmlns:a16="http://schemas.microsoft.com/office/drawing/2014/main" id="{0B288AE2-9705-71B8-14EF-24F483867864}"/>
              </a:ext>
            </a:extLst>
          </p:cNvPr>
          <p:cNvSpPr txBox="1"/>
          <p:nvPr/>
        </p:nvSpPr>
        <p:spPr>
          <a:xfrm>
            <a:off x="1691571" y="402164"/>
            <a:ext cx="6174045" cy="1323439"/>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Data notebooks, Power Points or some other kind of organized compilation of essential data.</a:t>
            </a:r>
          </a:p>
          <a:p>
            <a:pPr marL="285750" lvl="0" indent="-285750">
              <a:buFont typeface="Arial" panose="020B0604020202020204" pitchFamily="34" charset="0"/>
              <a:buChar char="•"/>
            </a:pPr>
            <a:r>
              <a:rPr lang="en-US" sz="1600" dirty="0">
                <a:latin typeface="Futura Lt BT" panose="020B0402020204020303" pitchFamily="34" charset="0"/>
              </a:rPr>
              <a:t>Processes/Protocols for collecting, using, and interpreting data.</a:t>
            </a:r>
          </a:p>
          <a:p>
            <a:pPr marL="285750" lvl="0" indent="-285750">
              <a:buFont typeface="Arial" panose="020B0604020202020204" pitchFamily="34" charset="0"/>
              <a:buChar char="•"/>
            </a:pPr>
            <a:r>
              <a:rPr lang="en-US" sz="1600" dirty="0">
                <a:latin typeface="Futura Lt BT" panose="020B0402020204020303" pitchFamily="34" charset="0"/>
              </a:rPr>
              <a:t>Agendas or schedules as evidence of time provided to teachers.</a:t>
            </a:r>
          </a:p>
          <a:p>
            <a:pPr marL="285750" lvl="0" indent="-285750">
              <a:buFont typeface="Arial" panose="020B0604020202020204" pitchFamily="34" charset="0"/>
              <a:buChar char="•"/>
            </a:pPr>
            <a:r>
              <a:rPr lang="en-US" sz="1600" dirty="0">
                <a:latin typeface="Futura Lt BT" panose="020B0402020204020303" pitchFamily="34" charset="0"/>
              </a:rPr>
              <a:t>School Improvement Plan clearly connected to data.</a:t>
            </a:r>
          </a:p>
        </p:txBody>
      </p:sp>
      <p:sp>
        <p:nvSpPr>
          <p:cNvPr id="17" name="TextBox 16">
            <a:extLst>
              <a:ext uri="{FF2B5EF4-FFF2-40B4-BE49-F238E27FC236}">
                <a16:creationId xmlns:a16="http://schemas.microsoft.com/office/drawing/2014/main" id="{01530335-F1CA-D140-DA53-D6081E5E71CB}"/>
              </a:ext>
            </a:extLst>
          </p:cNvPr>
          <p:cNvSpPr txBox="1"/>
          <p:nvPr/>
        </p:nvSpPr>
        <p:spPr>
          <a:xfrm>
            <a:off x="1685287" y="2168685"/>
            <a:ext cx="6395986" cy="1815882"/>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Futura Lt BT" panose="020B0402020204020303" pitchFamily="34" charset="0"/>
              </a:rPr>
              <a:t>Data notebooks, Power Points or some other kind of organized compilation of essential data.</a:t>
            </a:r>
          </a:p>
          <a:p>
            <a:pPr marL="285750" lvl="0" indent="-285750">
              <a:buFont typeface="Arial" panose="020B0604020202020204" pitchFamily="34" charset="0"/>
              <a:buChar char="•"/>
            </a:pPr>
            <a:r>
              <a:rPr lang="en-US" sz="1600" dirty="0">
                <a:latin typeface="Futura Lt BT" panose="020B0402020204020303" pitchFamily="34" charset="0"/>
              </a:rPr>
              <a:t>Processes/Protocols for collecting using and interpreting data.</a:t>
            </a:r>
          </a:p>
          <a:p>
            <a:pPr marL="285750" lvl="0" indent="-285750">
              <a:buFont typeface="Arial" panose="020B0604020202020204" pitchFamily="34" charset="0"/>
              <a:buChar char="•"/>
            </a:pPr>
            <a:r>
              <a:rPr lang="en-US" sz="1600" dirty="0">
                <a:latin typeface="Futura Lt BT" panose="020B0402020204020303" pitchFamily="34" charset="0"/>
              </a:rPr>
              <a:t>Agendas or schedules as evidence of time provided to teachers.</a:t>
            </a:r>
          </a:p>
          <a:p>
            <a:pPr marL="285750" lvl="0" indent="-285750">
              <a:buFont typeface="Arial" panose="020B0604020202020204" pitchFamily="34" charset="0"/>
              <a:buChar char="•"/>
            </a:pPr>
            <a:r>
              <a:rPr lang="en-US" sz="1600" dirty="0">
                <a:latin typeface="Futura Lt BT" panose="020B0402020204020303" pitchFamily="34" charset="0"/>
              </a:rPr>
              <a:t>School Improvement Plan clearly connected to data.</a:t>
            </a:r>
          </a:p>
          <a:p>
            <a:pPr marL="285750" lvl="0" indent="-285750">
              <a:buFont typeface="Arial" panose="020B0604020202020204" pitchFamily="34" charset="0"/>
              <a:buChar char="•"/>
            </a:pPr>
            <a:r>
              <a:rPr lang="en-US" sz="1600" dirty="0">
                <a:latin typeface="Futura Lt BT" panose="020B0402020204020303" pitchFamily="34" charset="0"/>
              </a:rPr>
              <a:t>Professional development plan based on teacher and school wide data</a:t>
            </a:r>
          </a:p>
        </p:txBody>
      </p:sp>
      <p:sp>
        <p:nvSpPr>
          <p:cNvPr id="18" name="TextBox 17">
            <a:extLst>
              <a:ext uri="{FF2B5EF4-FFF2-40B4-BE49-F238E27FC236}">
                <a16:creationId xmlns:a16="http://schemas.microsoft.com/office/drawing/2014/main" id="{0E150B5E-42EE-53D5-0CE7-240B01D45BBC}"/>
              </a:ext>
            </a:extLst>
          </p:cNvPr>
          <p:cNvSpPr txBox="1"/>
          <p:nvPr/>
        </p:nvSpPr>
        <p:spPr>
          <a:xfrm>
            <a:off x="1691571" y="4323755"/>
            <a:ext cx="6395986" cy="2923877"/>
          </a:xfrm>
          <a:prstGeom prst="rect">
            <a:avLst/>
          </a:prstGeom>
          <a:noFill/>
        </p:spPr>
        <p:txBody>
          <a:bodyPr wrap="square" rtlCol="0">
            <a:spAutoFit/>
          </a:bodyPr>
          <a:lstStyle/>
          <a:p>
            <a:pPr marL="285750" lvl="0" indent="-285750">
              <a:buFont typeface="Arial" panose="020B0604020202020204" pitchFamily="34" charset="0"/>
              <a:buChar char="•"/>
            </a:pPr>
            <a:r>
              <a:rPr lang="en-US" sz="1500" dirty="0">
                <a:latin typeface="Futura Lt BT" panose="020B0402020204020303" pitchFamily="34" charset="0"/>
              </a:rPr>
              <a:t>Data notebooks, Power Points or some other kind of organized compilation of essential data.</a:t>
            </a:r>
          </a:p>
          <a:p>
            <a:pPr marL="285750" lvl="0" indent="-285750">
              <a:buFont typeface="Arial" panose="020B0604020202020204" pitchFamily="34" charset="0"/>
              <a:buChar char="•"/>
            </a:pPr>
            <a:r>
              <a:rPr lang="en-US" sz="1500" dirty="0">
                <a:latin typeface="Futura Lt BT" panose="020B0402020204020303" pitchFamily="34" charset="0"/>
              </a:rPr>
              <a:t>Processes/Protocols for collecting using and interpreting data.</a:t>
            </a:r>
          </a:p>
          <a:p>
            <a:pPr marL="285750" lvl="0" indent="-285750">
              <a:buFont typeface="Arial" panose="020B0604020202020204" pitchFamily="34" charset="0"/>
              <a:buChar char="•"/>
            </a:pPr>
            <a:r>
              <a:rPr lang="en-US" sz="1500" dirty="0">
                <a:latin typeface="Futura Lt BT" panose="020B0402020204020303" pitchFamily="34" charset="0"/>
              </a:rPr>
              <a:t>Agendas or schedules as evidence of time provided to teachers.</a:t>
            </a:r>
          </a:p>
          <a:p>
            <a:pPr marL="285750" lvl="0" indent="-285750">
              <a:buFont typeface="Arial" panose="020B0604020202020204" pitchFamily="34" charset="0"/>
              <a:buChar char="•"/>
            </a:pPr>
            <a:r>
              <a:rPr lang="en-US" sz="1500" dirty="0">
                <a:latin typeface="Futura Lt BT" panose="020B0402020204020303" pitchFamily="34" charset="0"/>
              </a:rPr>
              <a:t>School Improvement Plan clearly connected to data with plans to meet or extend the goals for the </a:t>
            </a:r>
            <a:r>
              <a:rPr lang="en-US" sz="1500" dirty="0" err="1">
                <a:latin typeface="Futura Lt BT" panose="020B0402020204020303" pitchFamily="34" charset="0"/>
              </a:rPr>
              <a:t>the</a:t>
            </a:r>
            <a:r>
              <a:rPr lang="en-US" sz="1500" dirty="0">
                <a:latin typeface="Futura Lt BT" panose="020B0402020204020303" pitchFamily="34" charset="0"/>
              </a:rPr>
              <a:t> future</a:t>
            </a:r>
          </a:p>
          <a:p>
            <a:pPr marL="285750" lvl="0" indent="-285750">
              <a:buFont typeface="Arial" panose="020B0604020202020204" pitchFamily="34" charset="0"/>
              <a:buChar char="•"/>
            </a:pPr>
            <a:r>
              <a:rPr lang="en-US" sz="1500" dirty="0">
                <a:latin typeface="Futura Lt BT" panose="020B0402020204020303" pitchFamily="34" charset="0"/>
              </a:rPr>
              <a:t>Professional development plan based on teacher and school wide data</a:t>
            </a:r>
          </a:p>
          <a:p>
            <a:pPr marL="285750" lvl="0" indent="-285750">
              <a:buFont typeface="Arial" panose="020B0604020202020204" pitchFamily="34" charset="0"/>
              <a:buChar char="•"/>
            </a:pPr>
            <a:r>
              <a:rPr lang="en-US" sz="1500" dirty="0">
                <a:latin typeface="Futura Lt BT" panose="020B0402020204020303" pitchFamily="34" charset="0"/>
              </a:rPr>
              <a:t>Evidence of how teachers us data to revise instructional strategies  based on student misconceptions, i.e. observations, grade/subject level data meetings, lesson plans, etc.</a:t>
            </a:r>
          </a:p>
          <a:p>
            <a:pPr lvl="0"/>
            <a:endParaRPr lang="en-US" sz="1600" dirty="0">
              <a:latin typeface="Futura Lt BT" panose="020B0402020204020303" pitchFamily="34" charset="0"/>
            </a:endParaRPr>
          </a:p>
          <a:p>
            <a:endParaRPr lang="en-US" dirty="0"/>
          </a:p>
        </p:txBody>
      </p:sp>
    </p:spTree>
    <p:custDataLst>
      <p:tags r:id="rId1"/>
    </p:custDataLst>
    <p:extLst>
      <p:ext uri="{BB962C8B-B14F-4D97-AF65-F5344CB8AC3E}">
        <p14:creationId xmlns:p14="http://schemas.microsoft.com/office/powerpoint/2010/main" val="272881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A6C83F7-624B-06A9-B8ED-5EED3D108793}"/>
              </a:ext>
            </a:extLst>
          </p:cNvPr>
          <p:cNvSpPr>
            <a:spLocks noGrp="1"/>
          </p:cNvSpPr>
          <p:nvPr>
            <p:ph type="title"/>
          </p:nvPr>
        </p:nvSpPr>
        <p:spPr>
          <a:xfrm>
            <a:off x="6744929" y="1241266"/>
            <a:ext cx="4798142" cy="3153753"/>
          </a:xfrm>
        </p:spPr>
        <p:txBody>
          <a:bodyPr vert="horz" lIns="91440" tIns="45720" rIns="91440" bIns="45720" rtlCol="0" anchor="b">
            <a:normAutofit/>
          </a:bodyPr>
          <a:lstStyle/>
          <a:p>
            <a:pPr>
              <a:lnSpc>
                <a:spcPct val="90000"/>
              </a:lnSpc>
            </a:pPr>
            <a:r>
              <a:rPr lang="en-US" sz="4600" b="0" i="0" kern="1200">
                <a:solidFill>
                  <a:srgbClr val="EBEBEB"/>
                </a:solidFill>
                <a:latin typeface="+mj-lt"/>
                <a:ea typeface="+mj-ea"/>
                <a:cs typeface="+mj-cs"/>
              </a:rPr>
              <a:t>Involvement In Curriculum, Instruction, and Assessment</a:t>
            </a:r>
          </a:p>
        </p:txBody>
      </p:sp>
      <p:sp>
        <p:nvSpPr>
          <p:cNvPr id="3" name="Content Placeholder 2">
            <a:extLst>
              <a:ext uri="{FF2B5EF4-FFF2-40B4-BE49-F238E27FC236}">
                <a16:creationId xmlns:a16="http://schemas.microsoft.com/office/drawing/2014/main" id="{523EB566-335A-F4DB-1834-631D78EE4B7C}"/>
              </a:ext>
            </a:extLst>
          </p:cNvPr>
          <p:cNvSpPr>
            <a:spLocks noGrp="1"/>
          </p:cNvSpPr>
          <p:nvPr>
            <p:ph idx="1"/>
          </p:nvPr>
        </p:nvSpPr>
        <p:spPr>
          <a:xfrm>
            <a:off x="6744929" y="4591665"/>
            <a:ext cx="4798142" cy="1622322"/>
          </a:xfrm>
        </p:spPr>
        <p:txBody>
          <a:bodyPr vert="horz" lIns="91440" tIns="45720" rIns="91440" bIns="45720" rtlCol="0" anchor="t">
            <a:normAutofit/>
          </a:bodyPr>
          <a:lstStyle/>
          <a:p>
            <a:pPr marL="0" indent="0">
              <a:buNone/>
            </a:pPr>
            <a:r>
              <a:rPr lang="en-US" b="0" i="0" kern="1200" cap="all" dirty="0">
                <a:solidFill>
                  <a:schemeClr val="accent1">
                    <a:lumMod val="60000"/>
                    <a:lumOff val="40000"/>
                  </a:schemeClr>
                </a:solidFill>
                <a:latin typeface="+mn-lt"/>
                <a:ea typeface="+mn-ea"/>
                <a:cs typeface="+mn-cs"/>
              </a:rPr>
              <a:t>Domain 2.2</a:t>
            </a:r>
          </a:p>
        </p:txBody>
      </p:sp>
      <p:sp>
        <p:nvSpPr>
          <p:cNvPr id="28" name="Rectangle 17">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DA740E82-0E7A-6551-8FCD-F47D786C7432}"/>
              </a:ext>
            </a:extLst>
          </p:cNvPr>
          <p:cNvPicPr>
            <a:picLocks noChangeAspect="1"/>
          </p:cNvPicPr>
          <p:nvPr/>
        </p:nvPicPr>
        <p:blipFill>
          <a:blip r:embed="rId3"/>
          <a:stretch>
            <a:fillRect/>
          </a:stretch>
        </p:blipFill>
        <p:spPr>
          <a:xfrm>
            <a:off x="1722449" y="1113063"/>
            <a:ext cx="3760866"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69553786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CEABA-C2CC-5034-348D-133787BC9621}"/>
              </a:ext>
            </a:extLst>
          </p:cNvPr>
          <p:cNvSpPr>
            <a:spLocks noGrp="1"/>
          </p:cNvSpPr>
          <p:nvPr>
            <p:ph type="title"/>
          </p:nvPr>
        </p:nvSpPr>
        <p:spPr/>
        <p:txBody>
          <a:bodyPr/>
          <a:lstStyle/>
          <a:p>
            <a:r>
              <a:rPr lang="en-US" sz="4000" dirty="0">
                <a:latin typeface="Futura Lt BT" panose="020B0402020204020303" pitchFamily="34" charset="0"/>
              </a:rPr>
              <a:t>Involvement in CIA</a:t>
            </a:r>
            <a:br>
              <a:rPr lang="en-US" sz="4000" dirty="0">
                <a:latin typeface="Futura Lt BT" panose="020B0402020204020303" pitchFamily="34" charset="0"/>
              </a:rPr>
            </a:br>
            <a:r>
              <a:rPr lang="en-US" sz="4000" dirty="0">
                <a:latin typeface="Futura Lt BT" panose="020B0402020204020303" pitchFamily="34" charset="0"/>
              </a:rPr>
              <a:t>Considerations</a:t>
            </a:r>
          </a:p>
        </p:txBody>
      </p:sp>
      <p:sp>
        <p:nvSpPr>
          <p:cNvPr id="3" name="Content Placeholder 2">
            <a:extLst>
              <a:ext uri="{FF2B5EF4-FFF2-40B4-BE49-F238E27FC236}">
                <a16:creationId xmlns:a16="http://schemas.microsoft.com/office/drawing/2014/main" id="{6E085361-006D-425C-3818-79470E13B7FE}"/>
              </a:ext>
            </a:extLst>
          </p:cNvPr>
          <p:cNvSpPr>
            <a:spLocks noGrp="1"/>
          </p:cNvSpPr>
          <p:nvPr>
            <p:ph idx="1"/>
          </p:nvPr>
        </p:nvSpPr>
        <p:spPr>
          <a:xfrm>
            <a:off x="452487" y="2328421"/>
            <a:ext cx="11227323" cy="4374037"/>
          </a:xfrm>
        </p:spPr>
        <p:txBody>
          <a:bodyPr>
            <a:normAutofit fontScale="70000" lnSpcReduction="20000"/>
          </a:bodyPr>
          <a:lstStyle/>
          <a:p>
            <a:pPr marL="914400" indent="-914400">
              <a:buFont typeface="+mj-lt"/>
              <a:buAutoNum type="arabicPeriod"/>
            </a:pPr>
            <a:r>
              <a:rPr lang="en-US" sz="2600" dirty="0">
                <a:latin typeface="Futura Lt BT" panose="020B0402020204020303" pitchFamily="34" charset="0"/>
              </a:rPr>
              <a:t>Do you and your leadership team develop a comprehensive School Improvement Plan?</a:t>
            </a:r>
          </a:p>
          <a:p>
            <a:pPr marL="914400" indent="-914400">
              <a:buFont typeface="+mj-lt"/>
              <a:buAutoNum type="arabicPeriod"/>
            </a:pPr>
            <a:r>
              <a:rPr lang="en-US" sz="2600" dirty="0">
                <a:latin typeface="Futura Lt BT" panose="020B0402020204020303" pitchFamily="34" charset="0"/>
              </a:rPr>
              <a:t>How do you involve teachers in the development of rigorous and measurable goals for student achievement? i.e. SLO’s, grade level and/or content area goals?</a:t>
            </a:r>
          </a:p>
          <a:p>
            <a:pPr marL="914400" indent="-914400">
              <a:buFont typeface="+mj-lt"/>
              <a:buAutoNum type="arabicPeriod"/>
            </a:pPr>
            <a:r>
              <a:rPr lang="en-US" sz="2600" dirty="0">
                <a:latin typeface="Futura Lt BT" panose="020B0402020204020303" pitchFamily="34" charset="0"/>
              </a:rPr>
              <a:t>How would you involve students in the development of rigorous and measurable goals for student achievement?  You might consider looking at the Danielson Rubrics. At the Distinguished Level,  the rubrics suggest student involvement in goal setting for their own learning. </a:t>
            </a:r>
          </a:p>
          <a:p>
            <a:pPr marL="914400" indent="-914400">
              <a:buFont typeface="+mj-lt"/>
              <a:buAutoNum type="arabicPeriod"/>
            </a:pPr>
            <a:r>
              <a:rPr lang="en-US" sz="2600" dirty="0">
                <a:latin typeface="Futura Lt BT" panose="020B0402020204020303" pitchFamily="34" charset="0"/>
              </a:rPr>
              <a:t>How do you align individual teacher/student learning goals with the broader school wide improvement goals?  For example, do all SLO’s align with the school wide goals for student achievement?</a:t>
            </a:r>
          </a:p>
          <a:p>
            <a:pPr marL="914400" indent="-914400">
              <a:buFont typeface="+mj-lt"/>
              <a:buAutoNum type="arabicPeriod"/>
            </a:pPr>
            <a:r>
              <a:rPr lang="en-US" sz="2600" dirty="0">
                <a:latin typeface="Futura Lt BT" panose="020B0402020204020303" pitchFamily="34" charset="0"/>
              </a:rPr>
              <a:t>If you are a Focus/Priority school, how do your goals for student learning align with the Turn Around Principles? </a:t>
            </a:r>
          </a:p>
          <a:p>
            <a:pPr marL="914400" indent="-914400">
              <a:buFont typeface="+mj-lt"/>
              <a:buAutoNum type="arabicPeriod"/>
            </a:pPr>
            <a:r>
              <a:rPr lang="en-US" sz="2600" dirty="0">
                <a:latin typeface="Futura Lt BT" panose="020B0402020204020303" pitchFamily="34" charset="0"/>
              </a:rPr>
              <a:t>What kind of professional growth have you developed or made available for your teachers? i.e. SD DOE Instructional Reading Coaching Program, MTSS, etc.?</a:t>
            </a:r>
          </a:p>
          <a:p>
            <a:pPr marL="914400" indent="-914400">
              <a:buFont typeface="+mj-lt"/>
              <a:buAutoNum type="arabicPeriod"/>
            </a:pPr>
            <a:r>
              <a:rPr lang="en-US" sz="2600" dirty="0">
                <a:latin typeface="Futura Lt BT" panose="020B0402020204020303" pitchFamily="34" charset="0"/>
              </a:rPr>
              <a:t>How is your professional growth plan aligned with the School Improvement Plan and the goals for student learning? </a:t>
            </a:r>
          </a:p>
          <a:p>
            <a:pPr marL="0" indent="0">
              <a:buNone/>
            </a:pPr>
            <a:endParaRPr lang="en-US" dirty="0"/>
          </a:p>
        </p:txBody>
      </p:sp>
    </p:spTree>
    <p:extLst>
      <p:ext uri="{BB962C8B-B14F-4D97-AF65-F5344CB8AC3E}">
        <p14:creationId xmlns:p14="http://schemas.microsoft.com/office/powerpoint/2010/main" val="3101486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260d0cd-db01-4cbd-9425-961b5769df06&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0.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1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b9ed2647-d5be-4697-88de-5c0786b6619f&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4.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5.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6.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7.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8.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9.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794CFAA299147B2E1944CDB1E891E" ma:contentTypeVersion="14" ma:contentTypeDescription="Create a new document." ma:contentTypeScope="" ma:versionID="b5918f26653a74d17a12134b644d4de7">
  <xsd:schema xmlns:xsd="http://www.w3.org/2001/XMLSchema" xmlns:xs="http://www.w3.org/2001/XMLSchema" xmlns:p="http://schemas.microsoft.com/office/2006/metadata/properties" xmlns:ns2="43f58a11-f7c6-4403-a5cb-a614c2a87166" xmlns:ns3="853c9343-3086-4295-8dfc-e14ff63cbec1" targetNamespace="http://schemas.microsoft.com/office/2006/metadata/properties" ma:root="true" ma:fieldsID="6afa4bef324131a1064abc90c3d80e45" ns2:_="" ns3:_="">
    <xsd:import namespace="43f58a11-f7c6-4403-a5cb-a614c2a87166"/>
    <xsd:import namespace="853c9343-3086-4295-8dfc-e14ff63cb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8a11-f7c6-4403-a5cb-a614c2a87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3c9343-3086-4295-8dfc-e14ff63cbe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b54592-6790-4803-8b53-5bb808c8d57b}" ma:internalName="TaxCatchAll" ma:showField="CatchAllData" ma:web="853c9343-3086-4295-8dfc-e14ff63cbec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53c9343-3086-4295-8dfc-e14ff63cbec1" xsi:nil="true"/>
    <lcf76f155ced4ddcb4097134ff3c332f xmlns="43f58a11-f7c6-4403-a5cb-a614c2a871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57B7EF-596C-4293-B947-92A754C4D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8a11-f7c6-4403-a5cb-a614c2a87166"/>
    <ds:schemaRef ds:uri="853c9343-3086-4295-8dfc-e14ff63cb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6AADEC-587F-452D-B057-1EBDA126D614}">
  <ds:schemaRefs>
    <ds:schemaRef ds:uri="http://purl.org/dc/dcmitype/"/>
    <ds:schemaRef ds:uri="http://purl.org/dc/elements/1.1/"/>
    <ds:schemaRef ds:uri="http://www.w3.org/XML/1998/namespace"/>
    <ds:schemaRef ds:uri="853c9343-3086-4295-8dfc-e14ff63cbec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43f58a11-f7c6-4403-a5cb-a614c2a87166"/>
  </ds:schemaRefs>
</ds:datastoreItem>
</file>

<file path=customXml/itemProps3.xml><?xml version="1.0" encoding="utf-8"?>
<ds:datastoreItem xmlns:ds="http://schemas.openxmlformats.org/officeDocument/2006/customXml" ds:itemID="{CC5FEF16-212B-4E7D-9F25-683807D95A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TM02900722[[fn=Ion Boardroom]]</Template>
  <TotalTime>155</TotalTime>
  <Words>3118</Words>
  <Application>Microsoft Office PowerPoint</Application>
  <PresentationFormat>Widescreen</PresentationFormat>
  <Paragraphs>270</Paragraphs>
  <Slides>30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Futura Lt BT</vt:lpstr>
      <vt:lpstr>Wingdings 3</vt:lpstr>
      <vt:lpstr>Ion Boardroom</vt:lpstr>
      <vt:lpstr>South Dakota Principal Effectiveness Model</vt:lpstr>
      <vt:lpstr>Domain Two </vt:lpstr>
      <vt:lpstr>Domain Two</vt:lpstr>
      <vt:lpstr>Effective Use of Data to Support Instruction</vt:lpstr>
      <vt:lpstr>Effective Use of Data to Support Instruction Considerations </vt:lpstr>
      <vt:lpstr>Effective Use of Data to Support Instruction   Level Comparison and Progression</vt:lpstr>
      <vt:lpstr>Effective Use of Data to Support Instruction   Sample Artifact Progression</vt:lpstr>
      <vt:lpstr>Involvement In Curriculum, Instruction, and Assessment</vt:lpstr>
      <vt:lpstr>Involvement in CIA Considerations</vt:lpstr>
      <vt:lpstr>Involvement in CIA  Level Comparison and Progression</vt:lpstr>
      <vt:lpstr>Involvement in CIA  Sample Artifact Progression</vt:lpstr>
      <vt:lpstr>Distributive Leadership</vt:lpstr>
      <vt:lpstr>Distributive Leadership Considerations</vt:lpstr>
      <vt:lpstr>Distributive Leadership  Level Comparison and Progression</vt:lpstr>
      <vt:lpstr>Distributive Leadership  Sample Artifact Progression</vt:lpstr>
      <vt:lpstr>Distributive Leadership Opportunities</vt:lpstr>
      <vt:lpstr>Monitoring and Evaluating Standards and Content</vt:lpstr>
      <vt:lpstr>Monitoring and Evaluating Standards and Content  Considerations</vt:lpstr>
      <vt:lpstr>Monitoring and Evaluating Standards and Content  Level Comparison and Progression</vt:lpstr>
      <vt:lpstr>Monitoring and Evaluating Standards and Content  Sample Artifact Progression</vt:lpstr>
      <vt:lpstr>Continuous Improvement  Domain 2.5 </vt:lpstr>
      <vt:lpstr>Continuous Improvement  Considerations</vt:lpstr>
      <vt:lpstr>Continuous Improvement   Level Comparison and Progression</vt:lpstr>
      <vt:lpstr>Continuous Improvement  Sample Artifact Progression</vt:lpstr>
      <vt:lpstr>Domain 2 Sample Artifact List</vt:lpstr>
      <vt:lpstr>Domain 2 Sample Artifact List</vt:lpstr>
      <vt:lpstr>Domain 2 PE to TE Crosswalk</vt:lpstr>
      <vt:lpstr>Domain 2 PE to TE Crosswalk</vt:lpstr>
      <vt:lpstr>Principal Effectiveness Comparison to Turnaround Principles</vt:lpstr>
      <vt:lpstr>Principal Effectiveness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Odean-Carlin, Kodi</dc:creator>
  <cp:lastModifiedBy>Johnson, Allison</cp:lastModifiedBy>
  <cp:revision>42</cp:revision>
  <dcterms:created xsi:type="dcterms:W3CDTF">2021-06-09T21:29:36Z</dcterms:created>
  <dcterms:modified xsi:type="dcterms:W3CDTF">2023-02-14T22:39:01Z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y fmtid="{D5CDD505-2E9C-101B-9397-08002B2CF9AE}" pid="3" name="MediaServiceImageTags">
    <vt:lpwstr/>
  </property>
</Properties>
</file>