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Cambria" panose="02040503050406030204" pitchFamily="18" charset="0"/>
      <p:regular r:id="rId61"/>
      <p:bold r:id="rId62"/>
      <p:italic r:id="rId63"/>
      <p:boldItalic r:id="rId64"/>
    </p:embeddedFont>
    <p:embeddedFont>
      <p:font typeface="Gill Sans" panose="020B0604020202020204" charset="0"/>
      <p:regular r:id="rId65"/>
      <p:bold r:id="rId66"/>
    </p:embeddedFont>
    <p:embeddedFont>
      <p:font typeface="Roboto" panose="02000000000000000000"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1fJKTPjpFKD/KyFXxHH1zGQGl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snapToGrid="0">
      <p:cViewPr varScale="1">
        <p:scale>
          <a:sx n="96" d="100"/>
          <a:sy n="96" d="100"/>
        </p:scale>
        <p:origin x="660" y="78"/>
      </p:cViewPr>
      <p:guideLst/>
    </p:cSldViewPr>
  </p:slideViewPr>
  <p:outlineViewPr>
    <p:cViewPr>
      <p:scale>
        <a:sx n="33" d="100"/>
        <a:sy n="33" d="100"/>
      </p:scale>
      <p:origin x="0" y="-47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Show everyone, particularly gen. Ed., how everything is interconnected and how their roles all impact students on IEPs</a:t>
            </a:r>
            <a:endParaRPr/>
          </a:p>
          <a:p>
            <a:pPr marL="0" lvl="0" indent="0" algn="l" rtl="0">
              <a:lnSpc>
                <a:spcPct val="100000"/>
              </a:lnSpc>
              <a:spcBef>
                <a:spcPts val="0"/>
              </a:spcBef>
              <a:spcAft>
                <a:spcPts val="0"/>
              </a:spcAft>
              <a:buClr>
                <a:schemeClr val="dk1"/>
              </a:buClr>
              <a:buSzPts val="1200"/>
              <a:buFont typeface="Calibri"/>
              <a:buNone/>
            </a:pPr>
            <a:r>
              <a:rPr lang="en-US"/>
              <a:t>*all students are ALL of our students</a:t>
            </a:r>
            <a:endParaRPr/>
          </a:p>
          <a:p>
            <a:pPr marL="0" lvl="0" indent="0" algn="l" rtl="0">
              <a:lnSpc>
                <a:spcPct val="100000"/>
              </a:lnSpc>
              <a:spcBef>
                <a:spcPts val="0"/>
              </a:spcBef>
              <a:spcAft>
                <a:spcPts val="0"/>
              </a:spcAft>
              <a:buSzPts val="1400"/>
              <a:buNone/>
            </a:pPr>
            <a:endParaRP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37a081f6a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237a081f6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Not deep analysis - just giving big picture before looking into each indicator</a:t>
            </a:r>
            <a:endParaRPr/>
          </a:p>
          <a:p>
            <a:pPr marL="0" lvl="0" indent="0" algn="l" rtl="0">
              <a:lnSpc>
                <a:spcPct val="100000"/>
              </a:lnSpc>
              <a:spcBef>
                <a:spcPts val="0"/>
              </a:spcBef>
              <a:spcAft>
                <a:spcPts val="0"/>
              </a:spcAft>
              <a:buClr>
                <a:schemeClr val="dk1"/>
              </a:buClr>
              <a:buSzPts val="1200"/>
              <a:buFont typeface="Calibri"/>
              <a:buNone/>
            </a:pPr>
            <a:r>
              <a:rPr lang="en-US"/>
              <a:t>Quick walk through of each area</a:t>
            </a:r>
            <a:endParaRPr/>
          </a:p>
          <a:p>
            <a:pPr marL="0" lvl="0" indent="0" algn="l" rtl="0">
              <a:lnSpc>
                <a:spcPct val="100000"/>
              </a:lnSpc>
              <a:spcBef>
                <a:spcPts val="0"/>
              </a:spcBef>
              <a:spcAft>
                <a:spcPts val="0"/>
              </a:spcAft>
              <a:buSzPts val="1400"/>
              <a:buNone/>
            </a:pPr>
            <a:endParaRPr/>
          </a:p>
        </p:txBody>
      </p:sp>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1200"/>
              <a:buFont typeface="Calibri"/>
              <a:buNone/>
            </a:pPr>
            <a:r>
              <a:rPr lang="en-US">
                <a:solidFill>
                  <a:srgbClr val="FF0000"/>
                </a:solidFill>
              </a:rPr>
              <a:t>Show how TA guides are linked on template to tell them where data comes from, how it’s calculated, etc.</a:t>
            </a:r>
            <a:endParaRPr/>
          </a:p>
          <a:p>
            <a:pPr marL="0" lvl="0" indent="0" algn="l" rtl="0">
              <a:lnSpc>
                <a:spcPct val="100000"/>
              </a:lnSpc>
              <a:spcBef>
                <a:spcPts val="0"/>
              </a:spcBef>
              <a:spcAft>
                <a:spcPts val="0"/>
              </a:spcAft>
              <a:buClr>
                <a:srgbClr val="FF0000"/>
              </a:buClr>
              <a:buSzPts val="1200"/>
              <a:buFont typeface="Roboto"/>
              <a:buNone/>
            </a:pPr>
            <a:r>
              <a:rPr lang="en-US" sz="1200">
                <a:solidFill>
                  <a:srgbClr val="FF0000"/>
                </a:solidFill>
                <a:highlight>
                  <a:srgbClr val="FFFFFF"/>
                </a:highlight>
                <a:latin typeface="Roboto"/>
                <a:ea typeface="Roboto"/>
                <a:cs typeface="Roboto"/>
                <a:sym typeface="Roboto"/>
              </a:rPr>
              <a:t>*Remember that detailed indicator report includes alt assessment scores, Susan reports do NOT</a:t>
            </a:r>
            <a:endParaRPr/>
          </a:p>
          <a:p>
            <a:pPr marL="0" lvl="0" indent="0" algn="l" rtl="0">
              <a:lnSpc>
                <a:spcPct val="100000"/>
              </a:lnSpc>
              <a:spcBef>
                <a:spcPts val="0"/>
              </a:spcBef>
              <a:spcAft>
                <a:spcPts val="0"/>
              </a:spcAft>
              <a:buClr>
                <a:schemeClr val="dk1"/>
              </a:buClr>
              <a:buSzPts val="1200"/>
              <a:buFont typeface="Roboto"/>
              <a:buNone/>
            </a:pPr>
            <a:r>
              <a:rPr lang="en-US" sz="1200">
                <a:solidFill>
                  <a:schemeClr val="dk1"/>
                </a:solidFill>
                <a:highlight>
                  <a:srgbClr val="FFFFFF"/>
                </a:highlight>
                <a:latin typeface="Roboto"/>
                <a:ea typeface="Roboto"/>
                <a:cs typeface="Roboto"/>
                <a:sym typeface="Roboto"/>
              </a:rPr>
              <a:t>Look at the target that was 18-19 and then look at the target 19-20, what was the difference</a:t>
            </a:r>
            <a:endParaRPr/>
          </a:p>
          <a:p>
            <a:pPr marL="0" lvl="0" indent="0" algn="l" rtl="0">
              <a:lnSpc>
                <a:spcPct val="115000"/>
              </a:lnSpc>
              <a:spcBef>
                <a:spcPts val="0"/>
              </a:spcBef>
              <a:spcAft>
                <a:spcPts val="0"/>
              </a:spcAft>
              <a:buClr>
                <a:schemeClr val="dk1"/>
              </a:buClr>
              <a:buSzPts val="1100"/>
              <a:buFont typeface="Arial"/>
              <a:buNone/>
            </a:pPr>
            <a:r>
              <a:rPr lang="en-US" sz="1200">
                <a:solidFill>
                  <a:srgbClr val="FF0000"/>
                </a:solidFill>
                <a:latin typeface="Calibri"/>
                <a:ea typeface="Calibri"/>
                <a:cs typeface="Calibri"/>
                <a:sym typeface="Calibri"/>
              </a:rPr>
              <a:t>Issues with Ind. 3 Reports:</a:t>
            </a:r>
            <a:endParaRPr/>
          </a:p>
          <a:p>
            <a:pPr marL="0" lvl="0" indent="0" algn="l" rtl="0">
              <a:lnSpc>
                <a:spcPct val="115000"/>
              </a:lnSpc>
              <a:spcBef>
                <a:spcPts val="0"/>
              </a:spcBef>
              <a:spcAft>
                <a:spcPts val="0"/>
              </a:spcAft>
              <a:buClr>
                <a:schemeClr val="dk1"/>
              </a:buClr>
              <a:buSzPts val="1100"/>
              <a:buFont typeface="Arial"/>
              <a:buNone/>
            </a:pPr>
            <a:r>
              <a:rPr lang="en-US" sz="1200">
                <a:solidFill>
                  <a:srgbClr val="FF0000"/>
                </a:solidFill>
                <a:latin typeface="Calibri"/>
                <a:ea typeface="Calibri"/>
                <a:cs typeface="Calibri"/>
                <a:sym typeface="Calibri"/>
              </a:rPr>
              <a:t>19-20 new target was set, these targets are lower than previous targets</a:t>
            </a:r>
            <a:endParaRPr/>
          </a:p>
          <a:p>
            <a:pPr marL="0" lvl="0" indent="0" algn="l" rtl="0">
              <a:lnSpc>
                <a:spcPct val="115000"/>
              </a:lnSpc>
              <a:spcBef>
                <a:spcPts val="0"/>
              </a:spcBef>
              <a:spcAft>
                <a:spcPts val="0"/>
              </a:spcAft>
              <a:buClr>
                <a:schemeClr val="dk1"/>
              </a:buClr>
              <a:buSzPts val="1100"/>
              <a:buFont typeface="Arial"/>
              <a:buNone/>
            </a:pPr>
            <a:r>
              <a:rPr lang="en-US" sz="1200">
                <a:solidFill>
                  <a:srgbClr val="FF0000"/>
                </a:solidFill>
                <a:latin typeface="Calibri"/>
                <a:ea typeface="Calibri"/>
                <a:cs typeface="Calibri"/>
                <a:sym typeface="Calibri"/>
              </a:rPr>
              <a:t>On risk rubric 19-20 target shows up, 18-19 target was higher, so 18-19 scores might meet 19-20 target but they still got "docked" because the 18-19 target scores were higher</a:t>
            </a:r>
            <a:endParaRPr/>
          </a:p>
          <a:p>
            <a:pPr marL="0" lvl="0" indent="0" algn="l" rtl="0">
              <a:lnSpc>
                <a:spcPct val="115000"/>
              </a:lnSpc>
              <a:spcBef>
                <a:spcPts val="0"/>
              </a:spcBef>
              <a:spcAft>
                <a:spcPts val="0"/>
              </a:spcAft>
              <a:buClr>
                <a:schemeClr val="dk1"/>
              </a:buClr>
              <a:buSzPts val="1100"/>
              <a:buFont typeface="Arial"/>
              <a:buNone/>
            </a:pPr>
            <a:r>
              <a:rPr lang="en-US" sz="1200">
                <a:solidFill>
                  <a:srgbClr val="FF0000"/>
                </a:solidFill>
                <a:latin typeface="Calibri"/>
                <a:ea typeface="Calibri"/>
                <a:cs typeface="Calibri"/>
                <a:sym typeface="Calibri"/>
              </a:rPr>
              <a:t>Look at 18-19 target and then at the 19-20 target</a:t>
            </a:r>
            <a:endParaRPr sz="1200">
              <a:solidFill>
                <a:schemeClr val="dk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177" name="Google Shape;17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solidFill>
                  <a:schemeClr val="dk1"/>
                </a:solidFill>
              </a:rPr>
              <a:t>Much like an IEP, we’re going to be using these data pieces to help inform our action plan - so refer to that specific data</a:t>
            </a:r>
            <a:endParaRPr/>
          </a:p>
        </p:txBody>
      </p:sp>
      <p:sp>
        <p:nvSpPr>
          <p:cNvPr id="184" name="Google Shape;1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Much like an IEP, we’re going to be using these data pieces to help inform our action plan - so refer to that specific data</a:t>
            </a:r>
            <a:endParaRPr/>
          </a:p>
          <a:p>
            <a:pPr marL="0" lvl="0" indent="0" algn="l" rtl="0">
              <a:lnSpc>
                <a:spcPct val="100000"/>
              </a:lnSpc>
              <a:spcBef>
                <a:spcPts val="0"/>
              </a:spcBef>
              <a:spcAft>
                <a:spcPts val="0"/>
              </a:spcAft>
              <a:buSzPts val="1400"/>
              <a:buNone/>
            </a:pPr>
            <a:endParaRPr/>
          </a:p>
        </p:txBody>
      </p:sp>
      <p:sp>
        <p:nvSpPr>
          <p:cNvPr id="191" name="Google Shape;19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1200"/>
              <a:buFont typeface="Roboto"/>
              <a:buNone/>
            </a:pPr>
            <a:r>
              <a:rPr lang="en-US" sz="1200">
                <a:solidFill>
                  <a:srgbClr val="FF0000"/>
                </a:solidFill>
                <a:highlight>
                  <a:srgbClr val="FFFFFF"/>
                </a:highlight>
                <a:latin typeface="Roboto"/>
                <a:ea typeface="Roboto"/>
                <a:cs typeface="Roboto"/>
                <a:sym typeface="Roboto"/>
              </a:rPr>
              <a:t>Susan Report for Indicator 2: Denominator = child count Dec. 1, numerator = any student who dropped out in the school year - might make data look off because numerator is from previous school year</a:t>
            </a:r>
            <a:endParaRPr/>
          </a:p>
          <a:p>
            <a:pPr marL="0" lvl="0" indent="0" algn="l" rtl="0">
              <a:lnSpc>
                <a:spcPct val="100000"/>
              </a:lnSpc>
              <a:spcBef>
                <a:spcPts val="0"/>
              </a:spcBef>
              <a:spcAft>
                <a:spcPts val="0"/>
              </a:spcAft>
              <a:buClr>
                <a:srgbClr val="FF0000"/>
              </a:buClr>
              <a:buSzPts val="1200"/>
              <a:buFont typeface="Roboto"/>
              <a:buNone/>
            </a:pPr>
            <a:r>
              <a:rPr lang="en-US" sz="1200">
                <a:solidFill>
                  <a:srgbClr val="FF0000"/>
                </a:solidFill>
                <a:highlight>
                  <a:srgbClr val="FFFFFF"/>
                </a:highlight>
                <a:latin typeface="Roboto"/>
                <a:ea typeface="Roboto"/>
                <a:cs typeface="Roboto"/>
                <a:sym typeface="Roboto"/>
              </a:rPr>
              <a:t>i.e. - if looking at Dec. 1, 2020 child count, numerator is drop out number for 2019-20 school year</a:t>
            </a:r>
            <a:endParaRPr/>
          </a:p>
          <a:p>
            <a:pPr marL="0" lvl="0" indent="0" algn="l" rtl="0">
              <a:lnSpc>
                <a:spcPct val="100000"/>
              </a:lnSpc>
              <a:spcBef>
                <a:spcPts val="0"/>
              </a:spcBef>
              <a:spcAft>
                <a:spcPts val="0"/>
              </a:spcAft>
              <a:buSzPts val="1400"/>
              <a:buNone/>
            </a:pPr>
            <a:endParaRPr/>
          </a:p>
        </p:txBody>
      </p:sp>
      <p:sp>
        <p:nvSpPr>
          <p:cNvPr id="198" name="Google Shape;19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37a081f70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37a081f70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Kyle</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Make sure teams are appropriately assigned – is there administer per team? Building teams…</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Difficult with larger teams coming to decision. (thumbs – Thumbs up – agree, Thumbs sideways – can live with it, Thumbs Down – cannot move forward with it)</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Have districts discuss what it means for consensus (can people live with that vs. cannot move forward with that) </a:t>
            </a:r>
            <a:endParaRPr/>
          </a:p>
          <a:p>
            <a:pPr marL="0" lvl="0" indent="0" algn="l" rtl="0">
              <a:lnSpc>
                <a:spcPct val="100000"/>
              </a:lnSpc>
              <a:spcBef>
                <a:spcPts val="0"/>
              </a:spcBef>
              <a:spcAft>
                <a:spcPts val="0"/>
              </a:spcAft>
              <a:buSzPts val="1400"/>
              <a:buNone/>
            </a:pPr>
            <a:endParaRPr/>
          </a:p>
        </p:txBody>
      </p:sp>
      <p:sp>
        <p:nvSpPr>
          <p:cNvPr id="315" name="Google Shape;31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Handout ?</a:t>
            </a:r>
            <a:endParaRPr/>
          </a:p>
          <a:p>
            <a:pPr marL="0" lvl="0" indent="0" algn="l" rtl="0">
              <a:lnSpc>
                <a:spcPct val="100000"/>
              </a:lnSpc>
              <a:spcBef>
                <a:spcPts val="0"/>
              </a:spcBef>
              <a:spcAft>
                <a:spcPts val="0"/>
              </a:spcAft>
              <a:buSzPts val="1400"/>
              <a:buNone/>
            </a:pPr>
            <a:endParaRPr/>
          </a:p>
        </p:txBody>
      </p:sp>
      <p:sp>
        <p:nvSpPr>
          <p:cNvPr id="323" name="Google Shape;32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817850e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15817850e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Handout ?</a:t>
            </a:r>
            <a:endParaRPr/>
          </a:p>
          <a:p>
            <a:pPr marL="0" lvl="0" indent="0" algn="l" rtl="0">
              <a:lnSpc>
                <a:spcPct val="100000"/>
              </a:lnSpc>
              <a:spcBef>
                <a:spcPts val="0"/>
              </a:spcBef>
              <a:spcAft>
                <a:spcPts val="0"/>
              </a:spcAft>
              <a:buSzPts val="1400"/>
              <a:buNone/>
            </a:pPr>
            <a:endParaRPr/>
          </a:p>
        </p:txBody>
      </p:sp>
      <p:sp>
        <p:nvSpPr>
          <p:cNvPr id="366" name="Google Shape;36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alibri"/>
              <a:buNone/>
            </a:pPr>
            <a:r>
              <a:rPr lang="en-US">
                <a:solidFill>
                  <a:srgbClr val="FF0000"/>
                </a:solidFill>
              </a:rPr>
              <a:t>*Match examples</a:t>
            </a:r>
            <a:endParaRPr/>
          </a:p>
          <a:p>
            <a:pPr marL="0" lvl="0" indent="0" algn="l" rtl="0">
              <a:lnSpc>
                <a:spcPct val="100000"/>
              </a:lnSpc>
              <a:spcBef>
                <a:spcPts val="0"/>
              </a:spcBef>
              <a:spcAft>
                <a:spcPts val="0"/>
              </a:spcAft>
              <a:buSzPts val="1400"/>
              <a:buNone/>
            </a:pPr>
            <a:endParaRPr/>
          </a:p>
        </p:txBody>
      </p:sp>
      <p:sp>
        <p:nvSpPr>
          <p:cNvPr id="397" name="Google Shape;39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Handout ?</a:t>
            </a:r>
            <a:endParaRPr/>
          </a:p>
          <a:p>
            <a:pPr marL="0" lvl="0" indent="0" algn="l" rtl="0">
              <a:lnSpc>
                <a:spcPct val="100000"/>
              </a:lnSpc>
              <a:spcBef>
                <a:spcPts val="0"/>
              </a:spcBef>
              <a:spcAft>
                <a:spcPts val="0"/>
              </a:spcAft>
              <a:buSzPts val="1400"/>
              <a:buNone/>
            </a:pPr>
            <a:endParaRPr/>
          </a:p>
        </p:txBody>
      </p:sp>
      <p:sp>
        <p:nvSpPr>
          <p:cNvPr id="404" name="Google Shape;40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Give big picture overview of the data retreat</a:t>
            </a:r>
            <a:endParaRPr/>
          </a:p>
          <a:p>
            <a:pPr marL="0" lvl="0" indent="0" algn="l" rtl="0">
              <a:lnSpc>
                <a:spcPct val="100000"/>
              </a:lnSpc>
              <a:spcBef>
                <a:spcPts val="0"/>
              </a:spcBef>
              <a:spcAft>
                <a:spcPts val="0"/>
              </a:spcAft>
              <a:buSzPts val="1400"/>
              <a:buNone/>
            </a:pP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55"/>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5"/>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5"/>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endParaRPr/>
          </a:p>
        </p:txBody>
      </p:sp>
      <p:sp>
        <p:nvSpPr>
          <p:cNvPr id="22" name="Google Shape;22;p55"/>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5"/>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6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4"/>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22072" algn="l">
              <a:lnSpc>
                <a:spcPct val="100000"/>
              </a:lnSpc>
              <a:spcBef>
                <a:spcPts val="600"/>
              </a:spcBef>
              <a:spcAft>
                <a:spcPts val="0"/>
              </a:spcAft>
              <a:buSzPts val="1472"/>
              <a:buChar char="◼"/>
              <a:defRPr/>
            </a:lvl2pPr>
            <a:lvl3pPr marL="1371600" lvl="2" indent="-310388" algn="l">
              <a:lnSpc>
                <a:spcPct val="100000"/>
              </a:lnSpc>
              <a:spcBef>
                <a:spcPts val="600"/>
              </a:spcBef>
              <a:spcAft>
                <a:spcPts val="0"/>
              </a:spcAft>
              <a:buSzPts val="1288"/>
              <a:buChar char="◼"/>
              <a:defRPr/>
            </a:lvl3pPr>
            <a:lvl4pPr marL="1828800" lvl="3" indent="-298703" algn="l">
              <a:lnSpc>
                <a:spcPct val="100000"/>
              </a:lnSpc>
              <a:spcBef>
                <a:spcPts val="600"/>
              </a:spcBef>
              <a:spcAft>
                <a:spcPts val="0"/>
              </a:spcAft>
              <a:buSzPts val="1104"/>
              <a:buChar char="◼"/>
              <a:defRPr/>
            </a:lvl4pPr>
            <a:lvl5pPr marL="2286000" lvl="4" indent="-298704" algn="l">
              <a:lnSpc>
                <a:spcPct val="100000"/>
              </a:lnSpc>
              <a:spcBef>
                <a:spcPts val="600"/>
              </a:spcBef>
              <a:spcAft>
                <a:spcPts val="0"/>
              </a:spcAft>
              <a:buSzPts val="1104"/>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86" name="Google Shape;86;p6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65"/>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5"/>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5"/>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93" name="Google Shape;93;p65"/>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5"/>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5"/>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6"/>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29" name="Google Shape;29;p5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6"/>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36" name="Google Shape;36;p57"/>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37" name="Google Shape;37;p5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58"/>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58"/>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8"/>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sp>
        <p:nvSpPr>
          <p:cNvPr id="44" name="Google Shape;44;p5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5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60"/>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60"/>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0"/>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55" name="Google Shape;55;p60"/>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56" name="Google Shape;56;p60"/>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57" name="Google Shape;57;p60"/>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58" name="Google Shape;58;p6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1"/>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61"/>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62"/>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62"/>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9F276A"/>
              </a:buClr>
              <a:buSzPts val="2000"/>
              <a:buFont typeface="Gill Sans"/>
              <a:buNone/>
              <a:defRPr sz="2000" b="0">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2"/>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71" name="Google Shape;71;p62"/>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72" name="Google Shape;72;p6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63"/>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3"/>
          <p:cNvSpPr>
            <a:spLocks noGrp="1"/>
          </p:cNvSpPr>
          <p:nvPr>
            <p:ph type="pic" idx="2"/>
          </p:nvPr>
        </p:nvSpPr>
        <p:spPr>
          <a:xfrm>
            <a:off x="447817" y="599725"/>
            <a:ext cx="11290859" cy="3557252"/>
          </a:xfrm>
          <a:prstGeom prst="rect">
            <a:avLst/>
          </a:prstGeom>
          <a:noFill/>
          <a:ln>
            <a:noFill/>
          </a:ln>
        </p:spPr>
      </p:sp>
      <p:sp>
        <p:nvSpPr>
          <p:cNvPr id="78" name="Google Shape;78;p63"/>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79" name="Google Shape;79;p6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54"/>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5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MQcgNJTpTSAd_FrVn2sDZZdEb90-JOes/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SHl9x7Zmvdqz8rrSR3vqoYap8sDvYXd3/view?usp=drive_li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martertoolsforteachers.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wisconsinrticenter.org/wp-content/uploads/2019/01/System-Level-Question-Examples-1.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600"/>
              <a:buFont typeface="Cambria"/>
              <a:buNone/>
            </a:pPr>
            <a:r>
              <a:rPr lang="en-US" b="1" dirty="0">
                <a:latin typeface="Calibri"/>
                <a:ea typeface="Calibri"/>
                <a:cs typeface="Calibri"/>
                <a:sym typeface="Calibri"/>
              </a:rPr>
              <a:t>RESULTS DRIVEN ACCOUNTABILITY </a:t>
            </a:r>
            <a:endParaRPr dirty="0">
              <a:latin typeface="Calibri"/>
              <a:ea typeface="Calibri"/>
              <a:cs typeface="Calibri"/>
              <a:sym typeface="Calibri"/>
            </a:endParaRPr>
          </a:p>
        </p:txBody>
      </p:sp>
      <p:pic>
        <p:nvPicPr>
          <p:cNvPr id="101" name="Google Shape;101;p1" descr="South Dakota Department of Education"/>
          <p:cNvPicPr preferRelativeResize="0"/>
          <p:nvPr/>
        </p:nvPicPr>
        <p:blipFill rotWithShape="1">
          <a:blip r:embed="rId3">
            <a:alphaModFix/>
          </a:blip>
          <a:srcRect/>
          <a:stretch/>
        </p:blipFill>
        <p:spPr>
          <a:xfrm>
            <a:off x="5715000" y="4761446"/>
            <a:ext cx="5562600" cy="12306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title" idx="4294967295"/>
          </p:nvPr>
        </p:nvSpPr>
        <p:spPr>
          <a:xfrm>
            <a:off x="581025" y="3429000"/>
            <a:ext cx="11029950" cy="16795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accent2"/>
              </a:buClr>
              <a:buSzPts val="3680"/>
              <a:buFont typeface="Noto Sans Symbols"/>
              <a:buNone/>
              <a:tabLst/>
              <a:defRPr/>
            </a:pPr>
            <a:r>
              <a:rPr kumimoji="0" lang="en-US" sz="4000" b="0" i="0" u="sng" strike="noStrike" kern="0" cap="none" spc="0" normalizeH="0" baseline="0" noProof="0" dirty="0">
                <a:ln>
                  <a:noFill/>
                </a:ln>
                <a:solidFill>
                  <a:srgbClr val="9F276A"/>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SPP Data Tree</a:t>
            </a:r>
            <a:endParaRPr kumimoji="0" lang="en-US" sz="4000" b="0" i="0" u="none" strike="noStrike" kern="0" cap="none" spc="0" normalizeH="0" baseline="0" noProof="0" dirty="0">
              <a:ln>
                <a:noFill/>
              </a:ln>
              <a:solidFill>
                <a:srgbClr val="9F276A"/>
              </a:solidFill>
              <a:effectLst/>
              <a:uLnTx/>
              <a:uFillTx/>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37a081f6ac_0_0"/>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latin typeface="Calibri"/>
                <a:ea typeface="Calibri"/>
                <a:cs typeface="Calibri"/>
                <a:sym typeface="Calibri"/>
              </a:rPr>
              <a:t>If…Then… Warm Up Activity</a:t>
            </a:r>
            <a:endParaRPr>
              <a:latin typeface="Calibri"/>
              <a:ea typeface="Calibri"/>
              <a:cs typeface="Calibri"/>
              <a:sym typeface="Calibri"/>
            </a:endParaRPr>
          </a:p>
        </p:txBody>
      </p:sp>
      <p:sp>
        <p:nvSpPr>
          <p:cNvPr id="167" name="Google Shape;167;g237a081f6ac_0_0"/>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p>
            <a:pPr marL="45720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If my pet could talk, then…</a:t>
            </a:r>
            <a:endParaRPr sz="2400">
              <a:solidFill>
                <a:schemeClr val="dk1"/>
              </a:solidFill>
              <a:latin typeface="Calibri"/>
              <a:ea typeface="Calibri"/>
              <a:cs typeface="Calibri"/>
              <a:sym typeface="Calibri"/>
            </a:endParaRPr>
          </a:p>
          <a:p>
            <a:pPr marL="45720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If my friend orders pineapple on our pizza, then…</a:t>
            </a:r>
            <a:endParaRPr sz="2400">
              <a:solidFill>
                <a:schemeClr val="dk1"/>
              </a:solidFill>
              <a:latin typeface="Calibri"/>
              <a:ea typeface="Calibri"/>
              <a:cs typeface="Calibri"/>
              <a:sym typeface="Calibri"/>
            </a:endParaRPr>
          </a:p>
          <a:p>
            <a:pPr marL="45720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If I could breathe underwater, then…</a:t>
            </a:r>
            <a:endParaRPr sz="2400">
              <a:solidFill>
                <a:schemeClr val="dk1"/>
              </a:solidFill>
              <a:latin typeface="Calibri"/>
              <a:ea typeface="Calibri"/>
              <a:cs typeface="Calibri"/>
              <a:sym typeface="Calibri"/>
            </a:endParaRPr>
          </a:p>
          <a:p>
            <a:pPr marL="45720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If my favorite movie was real life, then…</a:t>
            </a:r>
            <a:endParaRPr sz="2400">
              <a:solidFill>
                <a:schemeClr val="dk1"/>
              </a:solidFill>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idx="4294967295"/>
          </p:nvPr>
        </p:nvSpPr>
        <p:spPr>
          <a:xfrm>
            <a:off x="581025" y="3429000"/>
            <a:ext cx="11029950" cy="16795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accent2"/>
              </a:buClr>
              <a:buSzPts val="3680"/>
              <a:buFont typeface="Noto Sans Symbols"/>
              <a:buNone/>
              <a:tabLst/>
              <a:defRPr/>
            </a:pPr>
            <a:r>
              <a:rPr kumimoji="0" lang="en-US" sz="4000" b="0" i="0" u="sng" strike="noStrike" kern="0" cap="none" spc="0" normalizeH="0" baseline="0" noProof="0" dirty="0">
                <a:ln>
                  <a:noFill/>
                </a:ln>
                <a:solidFill>
                  <a:schemeClr val="hlink"/>
                </a:solidFill>
                <a:effectLst/>
                <a:uLnTx/>
                <a:uFillTx/>
                <a:latin typeface="Calibri"/>
                <a:ea typeface="Calibri"/>
                <a:cs typeface="Calibri"/>
                <a:sym typeface="Calibri"/>
                <a:hlinkClick r:id="rId3"/>
              </a:rPr>
              <a:t>Risk Analysis Rubric Sample</a:t>
            </a:r>
            <a:endParaRPr kumimoji="0" lang="en-US" sz="4000" b="0" i="0" u="none" strike="noStrike" kern="0" cap="none" spc="0" normalizeH="0" baseline="0" noProof="0" dirty="0">
              <a:ln>
                <a:noFill/>
              </a:ln>
              <a:solidFill>
                <a:schemeClr val="accent2"/>
              </a:solidFill>
              <a:effectLst/>
              <a:uLnTx/>
              <a:uFillTx/>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“WHY ARE WE HERE” </a:t>
            </a:r>
            <a:endParaRPr>
              <a:latin typeface="Calibri"/>
              <a:ea typeface="Calibri"/>
              <a:cs typeface="Calibri"/>
              <a:sym typeface="Calibri"/>
            </a:endParaRPr>
          </a:p>
        </p:txBody>
      </p:sp>
      <p:sp>
        <p:nvSpPr>
          <p:cNvPr id="180" name="Google Shape;180;p11"/>
          <p:cNvSpPr txBox="1">
            <a:spLocks noGrp="1"/>
          </p:cNvSpPr>
          <p:nvPr>
            <p:ph type="body" idx="1"/>
          </p:nvPr>
        </p:nvSpPr>
        <p:spPr>
          <a:xfrm>
            <a:off x="581192" y="2180496"/>
            <a:ext cx="11029615" cy="3678303"/>
          </a:xfrm>
          <a:prstGeom prst="rect">
            <a:avLst/>
          </a:prstGeom>
          <a:noFill/>
          <a:ln>
            <a:noFill/>
          </a:ln>
        </p:spPr>
        <p:txBody>
          <a:bodyPr spcFirstLastPara="1" wrap="square" lIns="91425" tIns="91425" rIns="91425" bIns="91425" anchor="t" anchorCtr="0">
            <a:normAutofit fontScale="92500" lnSpcReduction="20000"/>
          </a:bodyPr>
          <a:lstStyle/>
          <a:p>
            <a:pPr marL="0" lvl="0" indent="0" algn="ctr" rtl="0">
              <a:lnSpc>
                <a:spcPct val="100000"/>
              </a:lnSpc>
              <a:spcBef>
                <a:spcPts val="0"/>
              </a:spcBef>
              <a:spcAft>
                <a:spcPts val="0"/>
              </a:spcAft>
              <a:buSzPct val="92000"/>
              <a:buNone/>
            </a:pPr>
            <a:r>
              <a:rPr lang="en-US" sz="3200">
                <a:solidFill>
                  <a:schemeClr val="dk1"/>
                </a:solidFill>
                <a:latin typeface="Calibri"/>
                <a:ea typeface="Calibri"/>
                <a:cs typeface="Calibri"/>
                <a:sym typeface="Calibri"/>
              </a:rPr>
              <a:t>Risk Analysis Rubric</a:t>
            </a:r>
            <a:endParaRPr>
              <a:latin typeface="Calibri"/>
              <a:ea typeface="Calibri"/>
              <a:cs typeface="Calibri"/>
              <a:sym typeface="Calibri"/>
            </a:endParaRPr>
          </a:p>
          <a:p>
            <a:pPr marL="0" lvl="0" indent="0" algn="ctr" rtl="0">
              <a:lnSpc>
                <a:spcPct val="100000"/>
              </a:lnSpc>
              <a:spcBef>
                <a:spcPts val="0"/>
              </a:spcBef>
              <a:spcAft>
                <a:spcPts val="0"/>
              </a:spcAft>
              <a:buSzPct val="92000"/>
              <a:buNone/>
            </a:pPr>
            <a:endParaRPr sz="3200">
              <a:solidFill>
                <a:schemeClr val="dk1"/>
              </a:solidFill>
              <a:latin typeface="Calibri"/>
              <a:ea typeface="Calibri"/>
              <a:cs typeface="Calibri"/>
              <a:sym typeface="Calibri"/>
            </a:endParaRPr>
          </a:p>
          <a:p>
            <a:pPr marL="0" lvl="0" indent="0" algn="ctr" rtl="0">
              <a:lnSpc>
                <a:spcPct val="100000"/>
              </a:lnSpc>
              <a:spcBef>
                <a:spcPts val="0"/>
              </a:spcBef>
              <a:spcAft>
                <a:spcPts val="0"/>
              </a:spcAft>
              <a:buSzPct val="92000"/>
              <a:buNone/>
            </a:pPr>
            <a:endParaRPr sz="700">
              <a:latin typeface="Calibri"/>
              <a:ea typeface="Calibri"/>
              <a:cs typeface="Calibri"/>
              <a:sym typeface="Calibri"/>
            </a:endParaRPr>
          </a:p>
          <a:p>
            <a:pPr marL="0" lvl="0" indent="0" algn="ctr" rtl="0">
              <a:lnSpc>
                <a:spcPct val="100000"/>
              </a:lnSpc>
              <a:spcBef>
                <a:spcPts val="0"/>
              </a:spcBef>
              <a:spcAft>
                <a:spcPts val="0"/>
              </a:spcAft>
              <a:buSzPct val="92000"/>
              <a:buNone/>
            </a:pPr>
            <a:r>
              <a:rPr lang="en-US" sz="2500">
                <a:solidFill>
                  <a:schemeClr val="dk1"/>
                </a:solidFill>
                <a:latin typeface="Calibri"/>
                <a:ea typeface="Calibri"/>
                <a:cs typeface="Calibri"/>
                <a:sym typeface="Calibri"/>
              </a:rPr>
              <a:t>This tab guides you through analyzing the Risk Analysis Rubric, which provides an overview of your district’s scores.</a:t>
            </a:r>
            <a:endParaRPr sz="2500">
              <a:solidFill>
                <a:schemeClr val="dk1"/>
              </a:solidFill>
              <a:latin typeface="Calibri"/>
              <a:ea typeface="Calibri"/>
              <a:cs typeface="Calibri"/>
              <a:sym typeface="Calibri"/>
            </a:endParaRPr>
          </a:p>
          <a:p>
            <a:pPr marL="0" lvl="0" indent="0" algn="ctr" rtl="0">
              <a:lnSpc>
                <a:spcPct val="100000"/>
              </a:lnSpc>
              <a:spcBef>
                <a:spcPts val="0"/>
              </a:spcBef>
              <a:spcAft>
                <a:spcPts val="0"/>
              </a:spcAft>
              <a:buSzPct val="92000"/>
              <a:buNone/>
            </a:pPr>
            <a:endParaRPr sz="2500">
              <a:solidFill>
                <a:schemeClr val="dk1"/>
              </a:solidFill>
              <a:latin typeface="Calibri"/>
              <a:ea typeface="Calibri"/>
              <a:cs typeface="Calibri"/>
              <a:sym typeface="Calibri"/>
            </a:endParaRPr>
          </a:p>
          <a:p>
            <a:pPr marL="0" lvl="0" indent="0" algn="ctr" rtl="0">
              <a:lnSpc>
                <a:spcPct val="100000"/>
              </a:lnSpc>
              <a:spcBef>
                <a:spcPts val="0"/>
              </a:spcBef>
              <a:spcAft>
                <a:spcPts val="0"/>
              </a:spcAft>
              <a:buSzPct val="92000"/>
              <a:buNone/>
            </a:pPr>
            <a:r>
              <a:rPr lang="en-US" sz="2500">
                <a:solidFill>
                  <a:schemeClr val="dk1"/>
                </a:solidFill>
                <a:latin typeface="Calibri"/>
                <a:ea typeface="Calibri"/>
                <a:cs typeface="Calibri"/>
                <a:sym typeface="Calibri"/>
              </a:rPr>
              <a:t>Can your team explain what each of these indicators are?  If not, there are indicator TA sheets linked within each indicator’s tab and ask your RDA Coach any questions you might have. *Please note: these sheets are currently being updated, so some have not been included.</a:t>
            </a:r>
            <a:endParaRPr sz="2500">
              <a:solidFill>
                <a:schemeClr val="dk1"/>
              </a:solidFill>
              <a:latin typeface="Calibri"/>
              <a:ea typeface="Calibri"/>
              <a:cs typeface="Calibri"/>
              <a:sym typeface="Calibri"/>
            </a:endParaRPr>
          </a:p>
          <a:p>
            <a:pPr marL="0" lvl="0" indent="0" algn="ctr" rtl="0">
              <a:lnSpc>
                <a:spcPct val="100000"/>
              </a:lnSpc>
              <a:spcBef>
                <a:spcPts val="0"/>
              </a:spcBef>
              <a:spcAft>
                <a:spcPts val="0"/>
              </a:spcAft>
              <a:buSzPct val="92000"/>
              <a:buNone/>
            </a:pPr>
            <a:endParaRPr sz="2500">
              <a:solidFill>
                <a:schemeClr val="dk1"/>
              </a:solidFill>
              <a:latin typeface="Calibri"/>
              <a:ea typeface="Calibri"/>
              <a:cs typeface="Calibri"/>
              <a:sym typeface="Calibri"/>
            </a:endParaRPr>
          </a:p>
          <a:p>
            <a:pPr marL="0" lvl="0" indent="0" algn="ctr" rtl="0">
              <a:lnSpc>
                <a:spcPct val="100000"/>
              </a:lnSpc>
              <a:spcBef>
                <a:spcPts val="0"/>
              </a:spcBef>
              <a:spcAft>
                <a:spcPts val="0"/>
              </a:spcAft>
              <a:buSzPct val="92000"/>
              <a:buNone/>
            </a:pPr>
            <a:r>
              <a:rPr lang="en-US" sz="2500">
                <a:solidFill>
                  <a:schemeClr val="dk1"/>
                </a:solidFill>
                <a:latin typeface="Calibri"/>
                <a:ea typeface="Calibri"/>
                <a:cs typeface="Calibri"/>
                <a:sym typeface="Calibri"/>
              </a:rPr>
              <a:t>Team share out: Are there any question or concerns about this data set? </a:t>
            </a:r>
            <a:endParaRPr sz="2500">
              <a:solidFill>
                <a:schemeClr val="dk1"/>
              </a:solidFill>
              <a:latin typeface="Calibri"/>
              <a:ea typeface="Calibri"/>
              <a:cs typeface="Calibri"/>
              <a:sym typeface="Calibri"/>
            </a:endParaRPr>
          </a:p>
          <a:p>
            <a:pPr marL="0" lvl="0" indent="0" algn="l" rtl="0">
              <a:lnSpc>
                <a:spcPct val="100000"/>
              </a:lnSpc>
              <a:spcBef>
                <a:spcPts val="0"/>
              </a:spcBef>
              <a:spcAft>
                <a:spcPts val="0"/>
              </a:spcAft>
              <a:buSzPct val="92000"/>
              <a:buNone/>
            </a:pPr>
            <a:endParaRPr sz="2500">
              <a:solidFill>
                <a:schemeClr val="dk1"/>
              </a:solidFill>
              <a:latin typeface="Calibri"/>
              <a:ea typeface="Calibri"/>
              <a:cs typeface="Calibri"/>
              <a:sym typeface="Calibri"/>
            </a:endParaRPr>
          </a:p>
          <a:p>
            <a:pPr marL="0" lvl="0" indent="0" algn="ctr" rtl="0">
              <a:lnSpc>
                <a:spcPct val="100000"/>
              </a:lnSpc>
              <a:spcBef>
                <a:spcPts val="0"/>
              </a:spcBef>
              <a:spcAft>
                <a:spcPts val="0"/>
              </a:spcAft>
              <a:buSzPct val="92000"/>
              <a:buNone/>
            </a:pPr>
            <a:endParaRPr sz="3200">
              <a:solidFill>
                <a:schemeClr val="accent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“WHO ARE OUR STUDENTS”</a:t>
            </a:r>
            <a:endParaRPr>
              <a:latin typeface="Calibri"/>
              <a:ea typeface="Calibri"/>
              <a:cs typeface="Calibri"/>
              <a:sym typeface="Calibri"/>
            </a:endParaRPr>
          </a:p>
        </p:txBody>
      </p:sp>
      <p:sp>
        <p:nvSpPr>
          <p:cNvPr id="187" name="Google Shape;187;p1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944"/>
              <a:buNone/>
            </a:pPr>
            <a:r>
              <a:rPr lang="en-US" sz="3200">
                <a:solidFill>
                  <a:schemeClr val="dk1"/>
                </a:solidFill>
                <a:latin typeface="Calibri"/>
                <a:ea typeface="Calibri"/>
                <a:cs typeface="Calibri"/>
                <a:sym typeface="Calibri"/>
              </a:rPr>
              <a:t>SPP/APR Reports</a:t>
            </a:r>
            <a:endParaRPr sz="3200">
              <a:latin typeface="Calibri"/>
              <a:ea typeface="Calibri"/>
              <a:cs typeface="Calibri"/>
              <a:sym typeface="Calibri"/>
            </a:endParaRPr>
          </a:p>
          <a:p>
            <a:pPr marL="0" lvl="0" indent="0" algn="l" rtl="0">
              <a:lnSpc>
                <a:spcPct val="100000"/>
              </a:lnSpc>
              <a:spcBef>
                <a:spcPts val="0"/>
              </a:spcBef>
              <a:spcAft>
                <a:spcPts val="0"/>
              </a:spcAft>
              <a:buSzPts val="1656"/>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840"/>
              <a:buNone/>
            </a:pPr>
            <a:r>
              <a:rPr lang="en-US" sz="2000">
                <a:solidFill>
                  <a:schemeClr val="dk1"/>
                </a:solidFill>
                <a:latin typeface="Calibri"/>
                <a:ea typeface="Calibri"/>
                <a:cs typeface="Calibri"/>
                <a:sym typeface="Calibri"/>
              </a:rPr>
              <a:t>This tab guides you through analyzing a couple of data sets regarding </a:t>
            </a:r>
            <a:endParaRPr>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2000">
                <a:solidFill>
                  <a:schemeClr val="dk1"/>
                </a:solidFill>
                <a:highlight>
                  <a:schemeClr val="lt1"/>
                </a:highlight>
                <a:latin typeface="Calibri"/>
                <a:ea typeface="Calibri"/>
                <a:cs typeface="Calibri"/>
                <a:sym typeface="Calibri"/>
              </a:rPr>
              <a:t>Required </a:t>
            </a:r>
            <a:r>
              <a:rPr lang="en-US" sz="2000">
                <a:solidFill>
                  <a:schemeClr val="dk1"/>
                </a:solidFill>
                <a:latin typeface="Calibri"/>
                <a:ea typeface="Calibri"/>
                <a:cs typeface="Calibri"/>
                <a:sym typeface="Calibri"/>
              </a:rPr>
              <a:t>Data Sets:</a:t>
            </a:r>
            <a:endParaRPr>
              <a:latin typeface="Calibri"/>
              <a:ea typeface="Calibri"/>
              <a:cs typeface="Calibri"/>
              <a:sym typeface="Calibri"/>
            </a:endParaRPr>
          </a:p>
          <a:p>
            <a:pPr marL="914400" lvl="1" indent="-317500" algn="l" rtl="0">
              <a:lnSpc>
                <a:spcPct val="100000"/>
              </a:lnSpc>
              <a:spcBef>
                <a:spcPts val="1200"/>
              </a:spcBef>
              <a:spcAft>
                <a:spcPts val="0"/>
              </a:spcAft>
              <a:buClr>
                <a:schemeClr val="dk1"/>
              </a:buClr>
              <a:buSzPts val="1400"/>
              <a:buFont typeface="Calibri"/>
              <a:buChar char="○"/>
            </a:pPr>
            <a:r>
              <a:rPr lang="en-US" sz="2000">
                <a:solidFill>
                  <a:schemeClr val="dk1"/>
                </a:solidFill>
                <a:latin typeface="Calibri"/>
                <a:ea typeface="Calibri"/>
                <a:cs typeface="Calibri"/>
                <a:sym typeface="Calibri"/>
              </a:rPr>
              <a:t>Big Picture - Data Drill-Down 2A and Snapshot 2 and 3</a:t>
            </a:r>
            <a:endParaRPr>
              <a:latin typeface="Calibri"/>
              <a:ea typeface="Calibri"/>
              <a:cs typeface="Calibri"/>
              <a:sym typeface="Calibri"/>
            </a:endParaRPr>
          </a:p>
          <a:p>
            <a:pPr marL="0" lvl="0" indent="0" algn="l" rtl="0">
              <a:lnSpc>
                <a:spcPct val="100000"/>
              </a:lnSpc>
              <a:spcBef>
                <a:spcPts val="1200"/>
              </a:spcBef>
              <a:spcAft>
                <a:spcPts val="0"/>
              </a:spcAft>
              <a:buSzPts val="1840"/>
              <a:buNone/>
            </a:pPr>
            <a:r>
              <a:rPr lang="en-US" sz="2000">
                <a:solidFill>
                  <a:schemeClr val="dk1"/>
                </a:solidFill>
                <a:latin typeface="Calibri"/>
                <a:ea typeface="Calibri"/>
                <a:cs typeface="Calibri"/>
                <a:sym typeface="Calibri"/>
              </a:rPr>
              <a:t>This tab guides you through analyzing SPP/APR Reports. </a:t>
            </a:r>
            <a:endParaRPr>
              <a:latin typeface="Calibri"/>
              <a:ea typeface="Calibri"/>
              <a:cs typeface="Calibri"/>
              <a:sym typeface="Calibri"/>
            </a:endParaRPr>
          </a:p>
          <a:p>
            <a:pPr marL="457200" lvl="0" indent="-342900" algn="l" rtl="0">
              <a:lnSpc>
                <a:spcPct val="100000"/>
              </a:lnSpc>
              <a:spcBef>
                <a:spcPts val="1200"/>
              </a:spcBef>
              <a:spcAft>
                <a:spcPts val="0"/>
              </a:spcAft>
              <a:buClr>
                <a:schemeClr val="dk1"/>
              </a:buClr>
              <a:buSzPts val="1800"/>
              <a:buFont typeface="Calibri"/>
              <a:buChar char="●"/>
            </a:pPr>
            <a:r>
              <a:rPr lang="en-US" sz="2000">
                <a:solidFill>
                  <a:schemeClr val="dk1"/>
                </a:solidFill>
                <a:latin typeface="Calibri"/>
                <a:ea typeface="Calibri"/>
                <a:cs typeface="Calibri"/>
                <a:sym typeface="Calibri"/>
              </a:rPr>
              <a:t>This data comes from SPP/APR Indicator data and Dec. 1 Child Count</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4"/>
          <p:cNvSpPr txBox="1">
            <a:spLocks noGrp="1"/>
          </p:cNvSpPr>
          <p:nvPr>
            <p:ph type="title"/>
          </p:nvPr>
        </p:nvSpPr>
        <p:spPr>
          <a:xfrm>
            <a:off x="581025" y="701675"/>
            <a:ext cx="11029950" cy="101441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800"/>
              <a:buFont typeface="Cambria"/>
              <a:buNone/>
            </a:pPr>
            <a:r>
              <a:rPr lang="en-US" dirty="0">
                <a:solidFill>
                  <a:schemeClr val="lt1"/>
                </a:solidFill>
                <a:latin typeface="Calibri"/>
                <a:ea typeface="Calibri"/>
                <a:cs typeface="Calibri"/>
                <a:sym typeface="Calibri"/>
              </a:rPr>
              <a:t>DATA PROGRESSION</a:t>
            </a:r>
            <a:endParaRPr dirty="0">
              <a:solidFill>
                <a:schemeClr val="lt1"/>
              </a:solidFill>
              <a:latin typeface="Calibri"/>
              <a:ea typeface="Calibri"/>
              <a:cs typeface="Calibri"/>
              <a:sym typeface="Calibri"/>
            </a:endParaRPr>
          </a:p>
        </p:txBody>
      </p:sp>
      <p:sp>
        <p:nvSpPr>
          <p:cNvPr id="193" name="Google Shape;193;p14"/>
          <p:cNvSpPr txBox="1">
            <a:spLocks noGrp="1"/>
          </p:cNvSpPr>
          <p:nvPr>
            <p:ph type="body" idx="1"/>
          </p:nvPr>
        </p:nvSpPr>
        <p:spPr>
          <a:xfrm>
            <a:off x="581250" y="1879101"/>
            <a:ext cx="11029500" cy="4269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656"/>
              <a:buNone/>
            </a:pPr>
            <a:r>
              <a:rPr lang="en-US" sz="2000" b="1">
                <a:solidFill>
                  <a:schemeClr val="dk1"/>
                </a:solidFill>
                <a:highlight>
                  <a:schemeClr val="lt1"/>
                </a:highlight>
                <a:latin typeface="Calibri"/>
                <a:ea typeface="Calibri"/>
                <a:cs typeface="Calibri"/>
                <a:sym typeface="Calibri"/>
              </a:rPr>
              <a:t>If your team were to select a piece of data from this section for a goal, what data piece stood out to you?  Write it in a data statement (23% of students are in the general education classroom)</a:t>
            </a:r>
            <a:endParaRPr sz="2000">
              <a:latin typeface="Calibri"/>
              <a:ea typeface="Calibri"/>
              <a:cs typeface="Calibri"/>
              <a:sym typeface="Calibri"/>
            </a:endParaRPr>
          </a:p>
          <a:p>
            <a:pPr marL="0" lvl="0" indent="0" algn="l" rtl="0">
              <a:lnSpc>
                <a:spcPct val="100000"/>
              </a:lnSpc>
              <a:spcBef>
                <a:spcPts val="1200"/>
              </a:spcBef>
              <a:spcAft>
                <a:spcPts val="0"/>
              </a:spcAft>
              <a:buSzPts val="1656"/>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SzPts val="1656"/>
              <a:buNone/>
            </a:pPr>
            <a:r>
              <a:rPr lang="en-US" sz="2000" b="1">
                <a:solidFill>
                  <a:schemeClr val="dk1"/>
                </a:solidFill>
                <a:highlight>
                  <a:schemeClr val="lt1"/>
                </a:highlight>
                <a:latin typeface="Calibri"/>
                <a:ea typeface="Calibri"/>
                <a:cs typeface="Calibri"/>
                <a:sym typeface="Calibri"/>
              </a:rPr>
              <a:t>How does this data connect back to "Why Are We Here?"</a:t>
            </a:r>
            <a:endParaRPr sz="2000">
              <a:latin typeface="Calibri"/>
              <a:ea typeface="Calibri"/>
              <a:cs typeface="Calibri"/>
              <a:sym typeface="Calibri"/>
            </a:endParaRPr>
          </a:p>
          <a:p>
            <a:pPr marL="0" lvl="0" indent="0" algn="l" rtl="0">
              <a:lnSpc>
                <a:spcPct val="100000"/>
              </a:lnSpc>
              <a:spcBef>
                <a:spcPts val="1200"/>
              </a:spcBef>
              <a:spcAft>
                <a:spcPts val="0"/>
              </a:spcAft>
              <a:buSzPts val="1656"/>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SzPts val="1656"/>
              <a:buNone/>
            </a:pPr>
            <a:r>
              <a:rPr lang="en-US" sz="2000" b="1">
                <a:solidFill>
                  <a:schemeClr val="dk1"/>
                </a:solidFill>
                <a:highlight>
                  <a:schemeClr val="lt1"/>
                </a:highlight>
                <a:latin typeface="Calibri"/>
                <a:ea typeface="Calibri"/>
                <a:cs typeface="Calibri"/>
                <a:sym typeface="Calibri"/>
              </a:rPr>
              <a:t>What are some possible action steps that could be taken to impact this data?</a:t>
            </a:r>
            <a:endParaRPr sz="2000">
              <a:latin typeface="Calibri"/>
              <a:ea typeface="Calibri"/>
              <a:cs typeface="Calibri"/>
              <a:sym typeface="Calibri"/>
            </a:endParaRPr>
          </a:p>
          <a:p>
            <a:pPr marL="0" lvl="0" indent="0" algn="l" rtl="0">
              <a:lnSpc>
                <a:spcPct val="100000"/>
              </a:lnSpc>
              <a:spcBef>
                <a:spcPts val="1200"/>
              </a:spcBef>
              <a:spcAft>
                <a:spcPts val="0"/>
              </a:spcAft>
              <a:buSzPts val="1656"/>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2000" b="1">
                <a:solidFill>
                  <a:schemeClr val="dk1"/>
                </a:solidFill>
                <a:highlight>
                  <a:schemeClr val="lt1"/>
                </a:highlight>
                <a:latin typeface="Calibri"/>
                <a:ea typeface="Calibri"/>
                <a:cs typeface="Calibri"/>
                <a:sym typeface="Calibri"/>
              </a:rPr>
              <a:t>What would be the overarching goal you're hoping to impact with these action steps?</a:t>
            </a:r>
            <a:endParaRPr sz="2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INDICATOR </a:t>
            </a:r>
            <a:r>
              <a:rPr lang="en-US">
                <a:latin typeface="Calibri"/>
                <a:ea typeface="Calibri"/>
                <a:cs typeface="Calibri"/>
                <a:sym typeface="Calibri"/>
              </a:rPr>
              <a:t>1</a:t>
            </a:r>
            <a:r>
              <a:rPr lang="en-US">
                <a:solidFill>
                  <a:schemeClr val="lt1"/>
                </a:solidFill>
                <a:latin typeface="Calibri"/>
                <a:ea typeface="Calibri"/>
                <a:cs typeface="Calibri"/>
                <a:sym typeface="Calibri"/>
              </a:rPr>
              <a:t>: </a:t>
            </a:r>
            <a:r>
              <a:rPr lang="en-US">
                <a:latin typeface="Calibri"/>
                <a:ea typeface="Calibri"/>
                <a:cs typeface="Calibri"/>
                <a:sym typeface="Calibri"/>
              </a:rPr>
              <a:t>GRADUATION</a:t>
            </a:r>
            <a:r>
              <a:rPr lang="en-US">
                <a:solidFill>
                  <a:schemeClr val="lt1"/>
                </a:solidFill>
                <a:latin typeface="Calibri"/>
                <a:ea typeface="Calibri"/>
                <a:cs typeface="Calibri"/>
                <a:sym typeface="Calibri"/>
              </a:rPr>
              <a:t> RATES</a:t>
            </a:r>
            <a:endParaRPr>
              <a:latin typeface="Calibri"/>
              <a:ea typeface="Calibri"/>
              <a:cs typeface="Calibri"/>
              <a:sym typeface="Calibri"/>
            </a:endParaRPr>
          </a:p>
        </p:txBody>
      </p:sp>
      <p:sp>
        <p:nvSpPr>
          <p:cNvPr id="201" name="Google Shape;201;p15"/>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208"/>
              <a:buNone/>
            </a:pPr>
            <a:r>
              <a:rPr lang="en-US" sz="2400">
                <a:solidFill>
                  <a:schemeClr val="dk1"/>
                </a:solidFill>
                <a:latin typeface="Calibri"/>
                <a:ea typeface="Calibri"/>
                <a:cs typeface="Calibri"/>
                <a:sym typeface="Calibri"/>
              </a:rPr>
              <a:t>This tab guides you through analyzing a couple of data sets regarding Indicator 1: Graduation Rates in your district. </a:t>
            </a:r>
            <a:endParaRPr sz="2400">
              <a:solidFill>
                <a:schemeClr val="dk1"/>
              </a:solidFill>
              <a:highlight>
                <a:srgbClr val="FFF2CC"/>
              </a:highlight>
              <a:latin typeface="Calibri"/>
              <a:ea typeface="Calibri"/>
              <a:cs typeface="Calibri"/>
              <a:sym typeface="Calibri"/>
            </a:endParaRPr>
          </a:p>
          <a:p>
            <a:pPr marL="0" lvl="0" indent="0" algn="l" rtl="0">
              <a:lnSpc>
                <a:spcPct val="100000"/>
              </a:lnSpc>
              <a:spcBef>
                <a:spcPts val="1200"/>
              </a:spcBef>
              <a:spcAft>
                <a:spcPts val="0"/>
              </a:spcAft>
              <a:buSzPts val="2208"/>
              <a:buNone/>
            </a:pPr>
            <a:r>
              <a:rPr lang="en-US" sz="2400">
                <a:solidFill>
                  <a:schemeClr val="dk1"/>
                </a:solidFill>
                <a:latin typeface="Calibri"/>
                <a:ea typeface="Calibri"/>
                <a:cs typeface="Calibri"/>
                <a:sym typeface="Calibri"/>
              </a:rPr>
              <a:t>Data Sets:</a:t>
            </a:r>
            <a:endParaRPr sz="2400">
              <a:solidFill>
                <a:schemeClr val="dk1"/>
              </a:solidFill>
              <a:latin typeface="Calibri"/>
              <a:ea typeface="Calibri"/>
              <a:cs typeface="Calibri"/>
              <a:sym typeface="Calibri"/>
            </a:endParaRPr>
          </a:p>
          <a:p>
            <a:pPr marL="914400" lvl="1" indent="-317500" algn="l" rtl="0">
              <a:lnSpc>
                <a:spcPct val="100000"/>
              </a:lnSpc>
              <a:spcBef>
                <a:spcPts val="1200"/>
              </a:spcBef>
              <a:spcAft>
                <a:spcPts val="0"/>
              </a:spcAft>
              <a:buClr>
                <a:schemeClr val="dk1"/>
              </a:buClr>
              <a:buSzPts val="1400"/>
              <a:buFont typeface="Calibri"/>
              <a:buChar char="○"/>
            </a:pPr>
            <a:r>
              <a:rPr lang="en-US" sz="2400">
                <a:solidFill>
                  <a:schemeClr val="dk1"/>
                </a:solidFill>
                <a:latin typeface="Calibri"/>
                <a:ea typeface="Calibri"/>
                <a:cs typeface="Calibri"/>
                <a:sym typeface="Calibri"/>
              </a:rPr>
              <a:t>Snapshot 7, Data Drill-Down 7A - SPP/APR </a:t>
            </a:r>
            <a:endParaRPr>
              <a:latin typeface="Calibri"/>
              <a:ea typeface="Calibri"/>
              <a:cs typeface="Calibri"/>
              <a:sym typeface="Calibri"/>
            </a:endParaRPr>
          </a:p>
          <a:p>
            <a:pPr marL="914400" lvl="1" indent="-317500" algn="l" rtl="0">
              <a:lnSpc>
                <a:spcPct val="100000"/>
              </a:lnSpc>
              <a:spcBef>
                <a:spcPts val="0"/>
              </a:spcBef>
              <a:spcAft>
                <a:spcPts val="0"/>
              </a:spcAft>
              <a:buClr>
                <a:schemeClr val="dk1"/>
              </a:buClr>
              <a:buSzPts val="1400"/>
              <a:buFont typeface="Calibri"/>
              <a:buChar char="○"/>
            </a:pPr>
            <a:r>
              <a:rPr lang="en-US" sz="2400">
                <a:solidFill>
                  <a:schemeClr val="dk1"/>
                </a:solidFill>
                <a:latin typeface="Calibri"/>
                <a:ea typeface="Calibri"/>
                <a:cs typeface="Calibri"/>
                <a:sym typeface="Calibri"/>
              </a:rPr>
              <a:t>Early Warning Report - SD-STARS (this data comes from Infinite Campus)</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16"/>
          <p:cNvSpPr txBox="1">
            <a:spLocks noGrp="1"/>
          </p:cNvSpPr>
          <p:nvPr>
            <p:ph type="title"/>
          </p:nvPr>
        </p:nvSpPr>
        <p:spPr>
          <a:xfrm>
            <a:off x="581025" y="701675"/>
            <a:ext cx="11029950" cy="101441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800"/>
              <a:buFont typeface="Cambria"/>
              <a:buNone/>
            </a:pPr>
            <a:r>
              <a:rPr lang="en-US" dirty="0">
                <a:solidFill>
                  <a:schemeClr val="lt1"/>
                </a:solidFill>
                <a:latin typeface="Calibri"/>
                <a:ea typeface="Calibri"/>
                <a:cs typeface="Calibri"/>
                <a:sym typeface="Calibri"/>
              </a:rPr>
              <a:t>DATA PROGRESSION</a:t>
            </a:r>
            <a:endParaRPr dirty="0">
              <a:solidFill>
                <a:schemeClr val="lt1"/>
              </a:solidFill>
              <a:latin typeface="Calibri"/>
              <a:ea typeface="Calibri"/>
              <a:cs typeface="Calibri"/>
              <a:sym typeface="Calibri"/>
            </a:endParaRPr>
          </a:p>
        </p:txBody>
      </p:sp>
      <p:sp>
        <p:nvSpPr>
          <p:cNvPr id="207" name="Google Shape;207;p16"/>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656"/>
              <a:buFont typeface="Arial"/>
              <a:buNone/>
            </a:pPr>
            <a:r>
              <a:rPr lang="en-US" sz="2000" b="1">
                <a:solidFill>
                  <a:schemeClr val="dk1"/>
                </a:solidFill>
                <a:highlight>
                  <a:schemeClr val="lt1"/>
                </a:highlight>
                <a:latin typeface="Calibri"/>
                <a:ea typeface="Calibri"/>
                <a:cs typeface="Calibri"/>
                <a:sym typeface="Calibri"/>
              </a:rPr>
              <a:t>If your team were to select a piece of data from this section for a goal, what data piece stood out to you?  Write it in a data statement (23% of students are in the general education classroom)</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000" b="1">
                <a:solidFill>
                  <a:schemeClr val="dk1"/>
                </a:solidFill>
                <a:highlight>
                  <a:schemeClr val="lt1"/>
                </a:highlight>
                <a:latin typeface="Calibri"/>
                <a:ea typeface="Calibri"/>
                <a:cs typeface="Calibri"/>
                <a:sym typeface="Calibri"/>
              </a:rPr>
              <a:t>How does this data connect back to "Why Are We Here?"</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000" b="1">
                <a:solidFill>
                  <a:schemeClr val="dk1"/>
                </a:solidFill>
                <a:highlight>
                  <a:schemeClr val="lt1"/>
                </a:highlight>
                <a:latin typeface="Calibri"/>
                <a:ea typeface="Calibri"/>
                <a:cs typeface="Calibri"/>
                <a:sym typeface="Calibri"/>
              </a:rPr>
              <a:t>What are some possible action steps that could be taken to impact this data?</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SzPts val="1100"/>
              <a:buNone/>
            </a:pPr>
            <a:r>
              <a:rPr lang="en-US" sz="2000" b="1">
                <a:solidFill>
                  <a:schemeClr val="dk1"/>
                </a:solidFill>
                <a:highlight>
                  <a:schemeClr val="lt1"/>
                </a:highlight>
                <a:latin typeface="Calibri"/>
                <a:ea typeface="Calibri"/>
                <a:cs typeface="Calibri"/>
                <a:sym typeface="Calibri"/>
              </a:rPr>
              <a:t>What would be the overarching goal you're hoping to impact with these action steps?</a:t>
            </a:r>
            <a:endParaRPr sz="2000" b="1">
              <a:solidFill>
                <a:schemeClr val="dk1"/>
              </a:solidFill>
              <a:highlight>
                <a:schemeClr val="lt1"/>
              </a:highlight>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sz="2800">
                <a:solidFill>
                  <a:schemeClr val="lt1"/>
                </a:solidFill>
                <a:latin typeface="Calibri"/>
                <a:ea typeface="Calibri"/>
                <a:cs typeface="Calibri"/>
                <a:sym typeface="Calibri"/>
              </a:rPr>
              <a:t>INDICATOR 3: SD ASSESSMENT </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SCALE SCORES AND TARGETS</a:t>
            </a:r>
            <a:endParaRPr>
              <a:latin typeface="Calibri"/>
              <a:ea typeface="Calibri"/>
              <a:cs typeface="Calibri"/>
              <a:sym typeface="Calibri"/>
            </a:endParaRPr>
          </a:p>
        </p:txBody>
      </p:sp>
      <p:sp>
        <p:nvSpPr>
          <p:cNvPr id="214" name="Google Shape;214;p17"/>
          <p:cNvSpPr txBox="1">
            <a:spLocks noGrp="1"/>
          </p:cNvSpPr>
          <p:nvPr>
            <p:ph type="body" idx="1"/>
          </p:nvPr>
        </p:nvSpPr>
        <p:spPr>
          <a:xfrm>
            <a:off x="581200" y="2180501"/>
            <a:ext cx="11029500" cy="41523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00000"/>
              </a:lnSpc>
              <a:spcBef>
                <a:spcPts val="0"/>
              </a:spcBef>
              <a:spcAft>
                <a:spcPts val="0"/>
              </a:spcAft>
              <a:buSzPct val="88320"/>
              <a:buNone/>
            </a:pPr>
            <a:r>
              <a:rPr lang="en-US" sz="2500" dirty="0">
                <a:solidFill>
                  <a:schemeClr val="dk1"/>
                </a:solidFill>
                <a:latin typeface="Calibri"/>
                <a:ea typeface="Calibri"/>
                <a:cs typeface="Calibri"/>
                <a:sym typeface="Calibri"/>
              </a:rPr>
              <a:t>This tab guides you through analyzing a couple of data sets regarding Indicator 3: SD Assessment Targets in your district. </a:t>
            </a:r>
            <a:endParaRPr sz="1900" dirty="0">
              <a:latin typeface="Calibri"/>
              <a:ea typeface="Calibri"/>
              <a:cs typeface="Calibri"/>
              <a:sym typeface="Calibri"/>
            </a:endParaRPr>
          </a:p>
          <a:p>
            <a:pPr marL="0" lvl="0" indent="0" algn="l" rtl="0">
              <a:lnSpc>
                <a:spcPct val="100000"/>
              </a:lnSpc>
              <a:spcBef>
                <a:spcPts val="1200"/>
              </a:spcBef>
              <a:spcAft>
                <a:spcPts val="0"/>
              </a:spcAft>
              <a:buSzPct val="88320"/>
              <a:buNone/>
            </a:pPr>
            <a:r>
              <a:rPr lang="en-US" sz="2500" dirty="0">
                <a:solidFill>
                  <a:schemeClr val="dk1"/>
                </a:solidFill>
                <a:latin typeface="Calibri"/>
                <a:ea typeface="Calibri"/>
                <a:cs typeface="Calibri"/>
                <a:sym typeface="Calibri"/>
              </a:rPr>
              <a:t>Data Sets:</a:t>
            </a:r>
            <a:endParaRPr sz="1900" dirty="0">
              <a:latin typeface="Calibri"/>
              <a:ea typeface="Calibri"/>
              <a:cs typeface="Calibri"/>
              <a:sym typeface="Calibri"/>
            </a:endParaRPr>
          </a:p>
          <a:p>
            <a:pPr marL="914400" lvl="1" indent="-316706" algn="l" rtl="0">
              <a:lnSpc>
                <a:spcPct val="100000"/>
              </a:lnSpc>
              <a:spcBef>
                <a:spcPts val="1200"/>
              </a:spcBef>
              <a:spcAft>
                <a:spcPts val="0"/>
              </a:spcAft>
              <a:buClr>
                <a:schemeClr val="dk1"/>
              </a:buClr>
              <a:buSzPct val="60000"/>
              <a:buFont typeface="Calibri"/>
              <a:buChar char="○"/>
            </a:pPr>
            <a:r>
              <a:rPr lang="en-US" sz="2500" dirty="0">
                <a:solidFill>
                  <a:schemeClr val="dk1"/>
                </a:solidFill>
                <a:latin typeface="Calibri"/>
                <a:ea typeface="Calibri"/>
                <a:cs typeface="Calibri"/>
                <a:sym typeface="Calibri"/>
              </a:rPr>
              <a:t>Indicator 3 - Quick Look Report 4A for all grades - SPP/APR</a:t>
            </a:r>
            <a:endParaRPr sz="2500" dirty="0">
              <a:solidFill>
                <a:schemeClr val="dk1"/>
              </a:solidFill>
              <a:latin typeface="Calibri"/>
              <a:ea typeface="Calibri"/>
              <a:cs typeface="Calibri"/>
              <a:sym typeface="Calibri"/>
            </a:endParaRPr>
          </a:p>
          <a:p>
            <a:pPr marL="914400" lvl="1" indent="-316706" algn="l" rtl="0">
              <a:lnSpc>
                <a:spcPct val="100000"/>
              </a:lnSpc>
              <a:spcBef>
                <a:spcPts val="1200"/>
              </a:spcBef>
              <a:spcAft>
                <a:spcPts val="0"/>
              </a:spcAft>
              <a:buClr>
                <a:schemeClr val="dk1"/>
              </a:buClr>
              <a:buSzPct val="60000"/>
              <a:buFont typeface="Calibri"/>
              <a:buChar char="○"/>
            </a:pPr>
            <a:r>
              <a:rPr lang="en-US" sz="2500" dirty="0">
                <a:solidFill>
                  <a:schemeClr val="dk1"/>
                </a:solidFill>
                <a:latin typeface="Calibri"/>
                <a:ea typeface="Calibri"/>
                <a:cs typeface="Calibri"/>
                <a:sym typeface="Calibri"/>
              </a:rPr>
              <a:t>SD Assessment Scale Scores - SD Assessment Portal</a:t>
            </a:r>
            <a:endParaRPr sz="1700" dirty="0">
              <a:latin typeface="Calibri"/>
              <a:ea typeface="Calibri"/>
              <a:cs typeface="Calibri"/>
              <a:sym typeface="Calibri"/>
            </a:endParaRPr>
          </a:p>
          <a:p>
            <a:pPr marL="914400" lvl="1" indent="-316706" algn="l" rtl="0">
              <a:lnSpc>
                <a:spcPct val="100000"/>
              </a:lnSpc>
              <a:spcBef>
                <a:spcPts val="0"/>
              </a:spcBef>
              <a:spcAft>
                <a:spcPts val="0"/>
              </a:spcAft>
              <a:buClr>
                <a:schemeClr val="dk1"/>
              </a:buClr>
              <a:buSzPct val="60000"/>
              <a:buFont typeface="Calibri"/>
              <a:buChar char="○"/>
            </a:pPr>
            <a:r>
              <a:rPr lang="en-US" sz="2500" dirty="0">
                <a:solidFill>
                  <a:schemeClr val="dk1"/>
                </a:solidFill>
                <a:latin typeface="Calibri"/>
                <a:ea typeface="Calibri"/>
                <a:cs typeface="Calibri"/>
                <a:sym typeface="Calibri"/>
              </a:rPr>
              <a:t>SD Assessment Targets - SD Assessment Portal </a:t>
            </a:r>
            <a:endParaRPr sz="1700" dirty="0">
              <a:latin typeface="Calibri"/>
              <a:ea typeface="Calibri"/>
              <a:cs typeface="Calibri"/>
              <a:sym typeface="Calibri"/>
            </a:endParaRPr>
          </a:p>
          <a:p>
            <a:pPr marL="1371600" lvl="2" indent="-310356" algn="l" rtl="0">
              <a:lnSpc>
                <a:spcPct val="100000"/>
              </a:lnSpc>
              <a:spcBef>
                <a:spcPts val="0"/>
              </a:spcBef>
              <a:spcAft>
                <a:spcPts val="0"/>
              </a:spcAft>
              <a:buClr>
                <a:schemeClr val="dk1"/>
              </a:buClr>
              <a:buSzPct val="55675"/>
              <a:buFont typeface="Calibri"/>
              <a:buChar char="■"/>
            </a:pPr>
            <a:r>
              <a:rPr lang="en-US" sz="2500" dirty="0">
                <a:solidFill>
                  <a:schemeClr val="dk1"/>
                </a:solidFill>
                <a:latin typeface="Calibri"/>
                <a:ea typeface="Calibri"/>
                <a:cs typeface="Calibri"/>
                <a:sym typeface="Calibri"/>
              </a:rPr>
              <a:t>Both organized by Grade Level for ELA &amp; Math</a:t>
            </a:r>
          </a:p>
          <a:p>
            <a:pPr marL="1371600" lvl="2" indent="-310356" algn="l" rtl="0">
              <a:lnSpc>
                <a:spcPct val="100000"/>
              </a:lnSpc>
              <a:spcBef>
                <a:spcPts val="0"/>
              </a:spcBef>
              <a:spcAft>
                <a:spcPts val="0"/>
              </a:spcAft>
              <a:buClr>
                <a:schemeClr val="dk1"/>
              </a:buClr>
              <a:buSzPct val="55675"/>
              <a:buFont typeface="Calibri"/>
              <a:buChar char="■"/>
            </a:pPr>
            <a:r>
              <a:rPr lang="en-US" sz="2500" dirty="0">
                <a:solidFill>
                  <a:schemeClr val="dk1"/>
                </a:solidFill>
                <a:latin typeface="Calibri"/>
                <a:ea typeface="Calibri"/>
                <a:cs typeface="Calibri"/>
                <a:sym typeface="Calibri"/>
              </a:rPr>
              <a:t>Targets are comparing performance on each target to the performance on the test as a whole in the district - so a “+” for a target means students performed better on that target compared to the test as a whole</a:t>
            </a:r>
            <a:endParaRPr sz="2500" dirty="0">
              <a:solidFill>
                <a:schemeClr val="dk1"/>
              </a:solidFill>
              <a:latin typeface="Calibri"/>
              <a:ea typeface="Calibri"/>
              <a:cs typeface="Calibri"/>
              <a:sym typeface="Calibri"/>
            </a:endParaRPr>
          </a:p>
          <a:p>
            <a:pPr marL="306000" lvl="0" indent="-200844" algn="l" rtl="0">
              <a:lnSpc>
                <a:spcPct val="100000"/>
              </a:lnSpc>
              <a:spcBef>
                <a:spcPts val="360"/>
              </a:spcBef>
              <a:spcAft>
                <a:spcPts val="0"/>
              </a:spcAft>
              <a:buSzPct val="87157"/>
              <a:buNone/>
            </a:pPr>
            <a:endParaRPr sz="1900"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title" idx="4294967295"/>
          </p:nvPr>
        </p:nvSpPr>
        <p:spPr>
          <a:xfrm>
            <a:off x="581025" y="2181225"/>
            <a:ext cx="11029950" cy="36782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306000" marR="0" lvl="0" indent="0" algn="ctr" defTabSz="914400" rtl="0" eaLnBrk="1" fontAlgn="auto" latinLnBrk="0" hangingPunct="1">
              <a:lnSpc>
                <a:spcPct val="100000"/>
              </a:lnSpc>
              <a:spcBef>
                <a:spcPts val="0"/>
              </a:spcBef>
              <a:spcAft>
                <a:spcPts val="0"/>
              </a:spcAft>
              <a:buClr>
                <a:schemeClr val="accent2"/>
              </a:buClr>
              <a:buSzPts val="1656"/>
              <a:buFont typeface="Noto Sans Symbols"/>
              <a:buNone/>
              <a:tabLst/>
              <a:defRPr/>
            </a:pPr>
            <a:r>
              <a:rPr kumimoji="0" lang="en-US" sz="4200" b="0" i="0" u="sng" strike="noStrike" kern="0" cap="none" spc="0" normalizeH="0" baseline="0" noProof="0" dirty="0">
                <a:ln>
                  <a:noFill/>
                </a:ln>
                <a:solidFill>
                  <a:schemeClr val="accent2"/>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Tools for Teachers</a:t>
            </a:r>
            <a:endParaRPr kumimoji="0" lang="en-US" sz="4200" b="0" i="0" u="none" strike="noStrike" kern="0" cap="none" spc="0" normalizeH="0" baseline="0" noProof="0" dirty="0">
              <a:ln>
                <a:noFill/>
              </a:ln>
              <a:solidFill>
                <a:schemeClr val="accent2"/>
              </a:solidFill>
              <a:effectLst/>
              <a:uLnTx/>
              <a:uFillTx/>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a:latin typeface="Calibri"/>
                <a:ea typeface="Calibri"/>
                <a:cs typeface="Calibri"/>
                <a:sym typeface="Calibri"/>
              </a:rPr>
              <a:t>TODAY’S OBJECTIVES &amp; NORMS</a:t>
            </a:r>
            <a:endParaRPr>
              <a:latin typeface="Calibri"/>
              <a:ea typeface="Calibri"/>
              <a:cs typeface="Calibri"/>
              <a:sym typeface="Calibri"/>
            </a:endParaRPr>
          </a:p>
        </p:txBody>
      </p:sp>
      <p:grpSp>
        <p:nvGrpSpPr>
          <p:cNvPr id="107" name="Google Shape;107;p2">
            <a:extLst>
              <a:ext uri="{C183D7F6-B498-43B3-948B-1728B52AA6E4}">
                <adec:decorative xmlns:adec="http://schemas.microsoft.com/office/drawing/2017/decorative" val="1"/>
              </a:ext>
            </a:extLst>
          </p:cNvPr>
          <p:cNvGrpSpPr/>
          <p:nvPr/>
        </p:nvGrpSpPr>
        <p:grpSpPr>
          <a:xfrm>
            <a:off x="582538" y="2444372"/>
            <a:ext cx="11026922" cy="3150549"/>
            <a:chOff x="1346" y="263876"/>
            <a:chExt cx="11026922" cy="3150549"/>
          </a:xfrm>
        </p:grpSpPr>
        <p:sp>
          <p:nvSpPr>
            <p:cNvPr id="108" name="Google Shape;108;p2"/>
            <p:cNvSpPr/>
            <p:nvPr/>
          </p:nvSpPr>
          <p:spPr>
            <a:xfrm>
              <a:off x="1346" y="263876"/>
              <a:ext cx="5250915" cy="3150549"/>
            </a:xfrm>
            <a:prstGeom prst="rect">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
            <p:cNvSpPr txBox="1"/>
            <p:nvPr/>
          </p:nvSpPr>
          <p:spPr>
            <a:xfrm>
              <a:off x="1346" y="263876"/>
              <a:ext cx="5250915" cy="3150549"/>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Gill Sans"/>
                <a:buNone/>
              </a:pPr>
              <a:r>
                <a:rPr lang="en-US" sz="2600" b="1" i="0" u="none" strike="noStrike" cap="none" dirty="0">
                  <a:solidFill>
                    <a:schemeClr val="lt1"/>
                  </a:solidFill>
                  <a:latin typeface="Calibri"/>
                  <a:ea typeface="Calibri"/>
                  <a:cs typeface="Calibri"/>
                  <a:sym typeface="Calibri"/>
                </a:rPr>
                <a:t>Objectives</a:t>
              </a:r>
              <a:endParaRPr sz="2600" b="0" i="0" u="none" strike="noStrike" cap="none" dirty="0">
                <a:solidFill>
                  <a:schemeClr val="lt1"/>
                </a:solidFill>
                <a:latin typeface="Calibri"/>
                <a:ea typeface="Calibri"/>
                <a:cs typeface="Calibri"/>
                <a:sym typeface="Calibri"/>
              </a:endParaRPr>
            </a:p>
            <a:p>
              <a:pPr marL="228600" marR="0" lvl="1" indent="-228600" algn="l" rtl="0">
                <a:lnSpc>
                  <a:spcPct val="90000"/>
                </a:lnSpc>
                <a:spcBef>
                  <a:spcPts val="910"/>
                </a:spcBef>
                <a:spcAft>
                  <a:spcPts val="0"/>
                </a:spcAft>
                <a:buClr>
                  <a:schemeClr val="lt1"/>
                </a:buClr>
                <a:buSzPts val="2000"/>
                <a:buFont typeface="Calibri"/>
                <a:buChar char="•"/>
              </a:pPr>
              <a:r>
                <a:rPr lang="en-US" sz="2000" b="0" i="0" u="none" strike="noStrike" cap="none" dirty="0">
                  <a:solidFill>
                    <a:schemeClr val="lt1"/>
                  </a:solidFill>
                  <a:latin typeface="Calibri"/>
                  <a:ea typeface="Calibri"/>
                  <a:cs typeface="Calibri"/>
                  <a:sym typeface="Calibri"/>
                </a:rPr>
                <a:t>Review and analyze multiple data sets</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dirty="0">
                  <a:solidFill>
                    <a:schemeClr val="lt1"/>
                  </a:solidFill>
                  <a:latin typeface="Calibri"/>
                  <a:ea typeface="Calibri"/>
                  <a:cs typeface="Calibri"/>
                  <a:sym typeface="Calibri"/>
                </a:rPr>
                <a:t>Determine data progression/connection statements</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dirty="0">
                  <a:solidFill>
                    <a:schemeClr val="lt1"/>
                  </a:solidFill>
                  <a:latin typeface="Calibri"/>
                  <a:ea typeface="Calibri"/>
                  <a:cs typeface="Calibri"/>
                  <a:sym typeface="Calibri"/>
                </a:rPr>
                <a:t>Determine priority challenges from data analysis</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dirty="0">
                  <a:solidFill>
                    <a:schemeClr val="lt1"/>
                  </a:solidFill>
                  <a:latin typeface="Calibri"/>
                  <a:ea typeface="Calibri"/>
                  <a:cs typeface="Calibri"/>
                  <a:sym typeface="Calibri"/>
                </a:rPr>
                <a:t>Complete a root cause analysis</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dirty="0">
                  <a:solidFill>
                    <a:schemeClr val="lt1"/>
                  </a:solidFill>
                  <a:latin typeface="Calibri"/>
                  <a:ea typeface="Calibri"/>
                  <a:cs typeface="Calibri"/>
                  <a:sym typeface="Calibri"/>
                </a:rPr>
                <a:t>Develop goals</a:t>
              </a:r>
              <a:endParaRPr sz="1400" b="0" i="0" u="none" strike="noStrike" cap="none" dirty="0">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dirty="0">
                  <a:solidFill>
                    <a:schemeClr val="lt1"/>
                  </a:solidFill>
                  <a:latin typeface="Calibri"/>
                  <a:ea typeface="Calibri"/>
                  <a:cs typeface="Calibri"/>
                  <a:sym typeface="Calibri"/>
                </a:rPr>
                <a:t>Develop an action plan</a:t>
              </a:r>
              <a:endParaRPr sz="1400" b="0" i="0" u="none" strike="noStrike" cap="none" dirty="0">
                <a:solidFill>
                  <a:srgbClr val="000000"/>
                </a:solidFill>
                <a:latin typeface="Calibri"/>
                <a:ea typeface="Calibri"/>
                <a:cs typeface="Calibri"/>
                <a:sym typeface="Calibri"/>
              </a:endParaRPr>
            </a:p>
          </p:txBody>
        </p:sp>
        <p:sp>
          <p:nvSpPr>
            <p:cNvPr id="110" name="Google Shape;110;p2"/>
            <p:cNvSpPr/>
            <p:nvPr/>
          </p:nvSpPr>
          <p:spPr>
            <a:xfrm>
              <a:off x="5777353" y="263876"/>
              <a:ext cx="5250915" cy="3150549"/>
            </a:xfrm>
            <a:prstGeom prst="rect">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txBox="1"/>
            <p:nvPr/>
          </p:nvSpPr>
          <p:spPr>
            <a:xfrm>
              <a:off x="5777353" y="263876"/>
              <a:ext cx="5250915" cy="3150549"/>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2600"/>
                <a:buFont typeface="Gill Sans"/>
                <a:buNone/>
              </a:pPr>
              <a:r>
                <a:rPr lang="en-US" sz="2600" b="0" i="0" u="none" strike="noStrike" cap="none">
                  <a:solidFill>
                    <a:schemeClr val="lt1"/>
                  </a:solidFill>
                  <a:latin typeface="Calibri"/>
                  <a:ea typeface="Calibri"/>
                  <a:cs typeface="Calibri"/>
                  <a:sym typeface="Calibri"/>
                </a:rPr>
                <a:t>Norms</a:t>
              </a:r>
              <a:endParaRPr sz="1400" b="0" i="0" u="none" strike="noStrike" cap="none">
                <a:solidFill>
                  <a:srgbClr val="000000"/>
                </a:solidFill>
                <a:latin typeface="Calibri"/>
                <a:ea typeface="Calibri"/>
                <a:cs typeface="Calibri"/>
                <a:sym typeface="Calibri"/>
              </a:endParaRPr>
            </a:p>
            <a:p>
              <a:pPr marL="228600" marR="0" lvl="1" indent="-228600" algn="l" rtl="0">
                <a:lnSpc>
                  <a:spcPct val="90000"/>
                </a:lnSpc>
                <a:spcBef>
                  <a:spcPts val="91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Listen with Engagement</a:t>
              </a:r>
              <a:endParaRPr sz="1400" b="0" i="0" u="none" strike="noStrike" cap="none">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Honor Confidentiality of Data</a:t>
              </a:r>
              <a:endParaRPr sz="1400" b="0" i="0" u="none" strike="noStrike" cap="none">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Honor Private Think Time</a:t>
              </a:r>
              <a:endParaRPr sz="1400" b="0" i="0" u="none" strike="noStrike" cap="none">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Everyone has a Voice</a:t>
              </a:r>
              <a:endParaRPr sz="1400" b="0" i="0" u="none" strike="noStrike" cap="none">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Be Respectful of All Comments </a:t>
              </a:r>
              <a:endParaRPr sz="1400" b="0" i="0" u="none" strike="noStrike" cap="none">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Take Care of Your Needs</a:t>
              </a:r>
              <a:endParaRPr sz="1400" b="0" i="0" u="none" strike="noStrike" cap="none">
                <a:solidFill>
                  <a:srgbClr val="000000"/>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Do Not Take it Personally</a:t>
              </a: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19"/>
          <p:cNvSpPr txBox="1">
            <a:spLocks noGrp="1"/>
          </p:cNvSpPr>
          <p:nvPr>
            <p:ph type="title"/>
          </p:nvPr>
        </p:nvSpPr>
        <p:spPr>
          <a:xfrm>
            <a:off x="581025" y="701675"/>
            <a:ext cx="11029950" cy="101441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800"/>
              <a:buFont typeface="Cambria"/>
              <a:buNone/>
            </a:pPr>
            <a:r>
              <a:rPr lang="en-US" sz="3300" dirty="0">
                <a:solidFill>
                  <a:schemeClr val="lt1"/>
                </a:solidFill>
                <a:latin typeface="Calibri"/>
                <a:ea typeface="Calibri"/>
                <a:cs typeface="Calibri"/>
                <a:sym typeface="Calibri"/>
              </a:rPr>
              <a:t>DATA PROGRESSION</a:t>
            </a:r>
            <a:endParaRPr sz="3300" dirty="0">
              <a:solidFill>
                <a:schemeClr val="lt1"/>
              </a:solidFill>
              <a:latin typeface="Calibri"/>
              <a:ea typeface="Calibri"/>
              <a:cs typeface="Calibri"/>
              <a:sym typeface="Calibri"/>
            </a:endParaRPr>
          </a:p>
        </p:txBody>
      </p:sp>
      <p:sp>
        <p:nvSpPr>
          <p:cNvPr id="224" name="Google Shape;224;p19"/>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656"/>
              <a:buFont typeface="Arial"/>
              <a:buNone/>
            </a:pPr>
            <a:r>
              <a:rPr lang="en-US" sz="2100" b="1">
                <a:solidFill>
                  <a:schemeClr val="dk1"/>
                </a:solidFill>
                <a:highlight>
                  <a:schemeClr val="lt1"/>
                </a:highlight>
                <a:latin typeface="Calibri"/>
                <a:ea typeface="Calibri"/>
                <a:cs typeface="Calibri"/>
                <a:sym typeface="Calibri"/>
              </a:rPr>
              <a:t>If your team were to select a piece of data from this section for a goal, what data piece stood out to you?  Write it in a data statement (23% of students are in the general education classroom)</a:t>
            </a:r>
            <a:endParaRPr sz="21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1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100" b="1">
                <a:solidFill>
                  <a:schemeClr val="dk1"/>
                </a:solidFill>
                <a:highlight>
                  <a:schemeClr val="lt1"/>
                </a:highlight>
                <a:latin typeface="Calibri"/>
                <a:ea typeface="Calibri"/>
                <a:cs typeface="Calibri"/>
                <a:sym typeface="Calibri"/>
              </a:rPr>
              <a:t>How does this data connect back to "Why Are We Here?"</a:t>
            </a:r>
            <a:endParaRPr sz="21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1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100" b="1">
                <a:solidFill>
                  <a:schemeClr val="dk1"/>
                </a:solidFill>
                <a:highlight>
                  <a:schemeClr val="lt1"/>
                </a:highlight>
                <a:latin typeface="Calibri"/>
                <a:ea typeface="Calibri"/>
                <a:cs typeface="Calibri"/>
                <a:sym typeface="Calibri"/>
              </a:rPr>
              <a:t>What are some possible action steps that could be taken to impact this data?</a:t>
            </a:r>
            <a:endParaRPr sz="21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1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SzPts val="1100"/>
              <a:buNone/>
            </a:pPr>
            <a:r>
              <a:rPr lang="en-US" sz="2100" b="1">
                <a:solidFill>
                  <a:schemeClr val="dk1"/>
                </a:solidFill>
                <a:highlight>
                  <a:schemeClr val="lt1"/>
                </a:highlight>
                <a:latin typeface="Calibri"/>
                <a:ea typeface="Calibri"/>
                <a:cs typeface="Calibri"/>
                <a:sym typeface="Calibri"/>
              </a:rPr>
              <a:t>What would be the overarching goal you're hoping to impact with these action steps?</a:t>
            </a:r>
            <a:endParaRPr sz="3100" b="1">
              <a:solidFill>
                <a:schemeClr val="dk1"/>
              </a:solidFill>
              <a:highlight>
                <a:schemeClr val="lt1"/>
              </a:highlight>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sz="2800">
                <a:solidFill>
                  <a:schemeClr val="lt1"/>
                </a:solidFill>
                <a:latin typeface="Calibri"/>
                <a:ea typeface="Calibri"/>
                <a:cs typeface="Calibri"/>
                <a:sym typeface="Calibri"/>
              </a:rPr>
              <a:t>INDICATORS 6 &amp; 7: PREK LRE &amp; ACQ. OF K AND S</a:t>
            </a:r>
            <a:endParaRPr>
              <a:latin typeface="Calibri"/>
              <a:ea typeface="Calibri"/>
              <a:cs typeface="Calibri"/>
              <a:sym typeface="Calibri"/>
            </a:endParaRPr>
          </a:p>
        </p:txBody>
      </p:sp>
      <p:sp>
        <p:nvSpPr>
          <p:cNvPr id="231" name="Google Shape;231;p20"/>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00000"/>
              </a:lnSpc>
              <a:spcBef>
                <a:spcPts val="0"/>
              </a:spcBef>
              <a:spcAft>
                <a:spcPts val="0"/>
              </a:spcAft>
              <a:buSzPct val="92000"/>
              <a:buNone/>
            </a:pPr>
            <a:r>
              <a:rPr lang="en-US" sz="2400">
                <a:solidFill>
                  <a:schemeClr val="dk1"/>
                </a:solidFill>
                <a:latin typeface="Calibri"/>
                <a:ea typeface="Calibri"/>
                <a:cs typeface="Calibri"/>
                <a:sym typeface="Calibri"/>
              </a:rPr>
              <a:t>This tab guides you through analyzing a couple of data sets regarding Indicators 6 &amp; 7: Child Outcomes Summary.  </a:t>
            </a:r>
            <a:endParaRPr sz="2400">
              <a:solidFill>
                <a:schemeClr val="dk1"/>
              </a:solidFill>
              <a:highlight>
                <a:srgbClr val="FFF2CC"/>
              </a:highlight>
              <a:latin typeface="Calibri"/>
              <a:ea typeface="Calibri"/>
              <a:cs typeface="Calibri"/>
              <a:sym typeface="Calibri"/>
            </a:endParaRPr>
          </a:p>
          <a:p>
            <a:pPr marL="0" lvl="0" indent="0" algn="l" rtl="0">
              <a:lnSpc>
                <a:spcPct val="100000"/>
              </a:lnSpc>
              <a:spcBef>
                <a:spcPts val="1200"/>
              </a:spcBef>
              <a:spcAft>
                <a:spcPts val="0"/>
              </a:spcAft>
              <a:buSzPct val="92000"/>
              <a:buNone/>
            </a:pPr>
            <a:r>
              <a:rPr lang="en-US" sz="2400">
                <a:solidFill>
                  <a:schemeClr val="dk1"/>
                </a:solidFill>
                <a:latin typeface="Calibri"/>
                <a:ea typeface="Calibri"/>
                <a:cs typeface="Calibri"/>
                <a:sym typeface="Calibri"/>
              </a:rPr>
              <a:t>Data Sets:</a:t>
            </a:r>
            <a:endParaRPr>
              <a:latin typeface="Calibri"/>
              <a:ea typeface="Calibri"/>
              <a:cs typeface="Calibri"/>
              <a:sym typeface="Calibri"/>
            </a:endParaRPr>
          </a:p>
          <a:p>
            <a:pPr marL="914400" lvl="1" indent="-317500" algn="l" rtl="0">
              <a:lnSpc>
                <a:spcPct val="100000"/>
              </a:lnSpc>
              <a:spcBef>
                <a:spcPts val="1200"/>
              </a:spcBef>
              <a:spcAft>
                <a:spcPts val="0"/>
              </a:spcAft>
              <a:buClr>
                <a:schemeClr val="dk1"/>
              </a:buClr>
              <a:buSzPct val="63063"/>
              <a:buFont typeface="Calibri"/>
              <a:buChar char="○"/>
            </a:pPr>
            <a:r>
              <a:rPr lang="en-US" sz="2400">
                <a:solidFill>
                  <a:schemeClr val="dk1"/>
                </a:solidFill>
                <a:latin typeface="Calibri"/>
                <a:ea typeface="Calibri"/>
                <a:cs typeface="Calibri"/>
                <a:sym typeface="Calibri"/>
              </a:rPr>
              <a:t>Data Drill Down 8A and Snapshot Report 8 - SPP/APR</a:t>
            </a:r>
            <a:endParaRPr>
              <a:latin typeface="Calibri"/>
              <a:ea typeface="Calibri"/>
              <a:cs typeface="Calibri"/>
              <a:sym typeface="Calibri"/>
            </a:endParaRPr>
          </a:p>
          <a:p>
            <a:pPr marL="914400" lvl="1" indent="-317500" algn="l" rtl="0">
              <a:lnSpc>
                <a:spcPct val="100000"/>
              </a:lnSpc>
              <a:spcBef>
                <a:spcPts val="0"/>
              </a:spcBef>
              <a:spcAft>
                <a:spcPts val="0"/>
              </a:spcAft>
              <a:buClr>
                <a:schemeClr val="dk1"/>
              </a:buClr>
              <a:buSzPct val="63063"/>
              <a:buFont typeface="Calibri"/>
              <a:buChar char="○"/>
            </a:pPr>
            <a:r>
              <a:rPr lang="en-US" sz="2400">
                <a:solidFill>
                  <a:schemeClr val="dk1"/>
                </a:solidFill>
                <a:latin typeface="Calibri"/>
                <a:ea typeface="Calibri"/>
                <a:cs typeface="Calibri"/>
                <a:sym typeface="Calibri"/>
              </a:rPr>
              <a:t>Data Drill-Down 9A &amp; Snapshot Report  9 - SPP/APR</a:t>
            </a:r>
            <a:endParaRPr>
              <a:latin typeface="Calibri"/>
              <a:ea typeface="Calibri"/>
              <a:cs typeface="Calibri"/>
              <a:sym typeface="Calibri"/>
            </a:endParaRPr>
          </a:p>
          <a:p>
            <a:pPr marL="914400" lvl="1" indent="-317500" algn="l" rtl="0">
              <a:lnSpc>
                <a:spcPct val="100000"/>
              </a:lnSpc>
              <a:spcBef>
                <a:spcPts val="0"/>
              </a:spcBef>
              <a:spcAft>
                <a:spcPts val="0"/>
              </a:spcAft>
              <a:buClr>
                <a:schemeClr val="dk1"/>
              </a:buClr>
              <a:buSzPct val="63063"/>
              <a:buFont typeface="Calibri"/>
              <a:buChar char="○"/>
            </a:pPr>
            <a:r>
              <a:rPr lang="en-US" sz="2400">
                <a:solidFill>
                  <a:schemeClr val="dk1"/>
                </a:solidFill>
                <a:highlight>
                  <a:schemeClr val="lt1"/>
                </a:highlight>
                <a:latin typeface="Calibri"/>
                <a:ea typeface="Calibri"/>
                <a:cs typeface="Calibri"/>
                <a:sym typeface="Calibri"/>
              </a:rPr>
              <a:t>Indicator 7 Child Outcomes Summary - SD-STARS (this data comes from Infinite Campus) </a:t>
            </a:r>
            <a:endParaRPr>
              <a:latin typeface="Calibri"/>
              <a:ea typeface="Calibri"/>
              <a:cs typeface="Calibri"/>
              <a:sym typeface="Calibri"/>
            </a:endParaRPr>
          </a:p>
          <a:p>
            <a:pPr marL="914400" lvl="1" indent="-317500" algn="l" rtl="0">
              <a:lnSpc>
                <a:spcPct val="100000"/>
              </a:lnSpc>
              <a:spcBef>
                <a:spcPts val="0"/>
              </a:spcBef>
              <a:spcAft>
                <a:spcPts val="0"/>
              </a:spcAft>
              <a:buClr>
                <a:schemeClr val="dk1"/>
              </a:buClr>
              <a:buSzPct val="63063"/>
              <a:buFont typeface="Calibri"/>
              <a:buChar char="○"/>
            </a:pPr>
            <a:r>
              <a:rPr lang="en-US" sz="2400">
                <a:solidFill>
                  <a:schemeClr val="dk1"/>
                </a:solidFill>
                <a:highlight>
                  <a:schemeClr val="lt1"/>
                </a:highlight>
                <a:latin typeface="Calibri"/>
                <a:ea typeface="Calibri"/>
                <a:cs typeface="Calibri"/>
                <a:sym typeface="Calibri"/>
              </a:rPr>
              <a:t>Children with No Assignments - SD-STARS (this data comes from Infinite Campus)</a:t>
            </a:r>
            <a:endParaRPr>
              <a:latin typeface="Calibri"/>
              <a:ea typeface="Calibri"/>
              <a:cs typeface="Calibri"/>
              <a:sym typeface="Calibri"/>
            </a:endParaRPr>
          </a:p>
          <a:p>
            <a:pPr marL="0" lvl="0" indent="0" algn="l" rtl="0">
              <a:lnSpc>
                <a:spcPct val="100000"/>
              </a:lnSpc>
              <a:spcBef>
                <a:spcPts val="1200"/>
              </a:spcBef>
              <a:spcAft>
                <a:spcPts val="0"/>
              </a:spcAft>
              <a:buSzPct val="92000"/>
              <a:buNone/>
            </a:pPr>
            <a:r>
              <a:rPr lang="en-US" sz="2400">
                <a:solidFill>
                  <a:schemeClr val="dk1"/>
                </a:solidFill>
                <a:highlight>
                  <a:schemeClr val="lt1"/>
                </a:highlight>
                <a:latin typeface="Calibri"/>
                <a:ea typeface="Calibri"/>
                <a:cs typeface="Calibri"/>
                <a:sym typeface="Calibri"/>
              </a:rPr>
              <a:t>If you have questions, refer to the TA guide linked on the data analysis template.</a:t>
            </a:r>
            <a:endParaRPr sz="2400">
              <a:solidFill>
                <a:schemeClr val="dk1"/>
              </a:solidFill>
              <a:latin typeface="Calibri"/>
              <a:ea typeface="Calibri"/>
              <a:cs typeface="Calibri"/>
              <a:sym typeface="Calibri"/>
            </a:endParaRPr>
          </a:p>
          <a:p>
            <a:pPr marL="306000" lvl="0" indent="-208729" algn="l" rtl="0">
              <a:lnSpc>
                <a:spcPct val="100000"/>
              </a:lnSpc>
              <a:spcBef>
                <a:spcPts val="1533"/>
              </a:spcBef>
              <a:spcAft>
                <a:spcPts val="0"/>
              </a:spcAft>
              <a:buSzPct val="91999"/>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21"/>
          <p:cNvSpPr txBox="1">
            <a:spLocks noGrp="1"/>
          </p:cNvSpPr>
          <p:nvPr>
            <p:ph type="title"/>
          </p:nvPr>
        </p:nvSpPr>
        <p:spPr>
          <a:xfrm>
            <a:off x="581025" y="701675"/>
            <a:ext cx="11029950" cy="101441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800"/>
              <a:buFont typeface="Cambria"/>
              <a:buNone/>
            </a:pPr>
            <a:r>
              <a:rPr lang="en-US" dirty="0">
                <a:solidFill>
                  <a:schemeClr val="lt1"/>
                </a:solidFill>
                <a:latin typeface="Calibri"/>
                <a:ea typeface="Calibri"/>
                <a:cs typeface="Calibri"/>
                <a:sym typeface="Calibri"/>
              </a:rPr>
              <a:t>DATA PROGRESSION</a:t>
            </a:r>
            <a:endParaRPr dirty="0">
              <a:solidFill>
                <a:schemeClr val="lt1"/>
              </a:solidFill>
              <a:latin typeface="Calibri"/>
              <a:ea typeface="Calibri"/>
              <a:cs typeface="Calibri"/>
              <a:sym typeface="Calibri"/>
            </a:endParaRPr>
          </a:p>
        </p:txBody>
      </p:sp>
      <p:sp>
        <p:nvSpPr>
          <p:cNvPr id="236" name="Google Shape;236;p21"/>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656"/>
              <a:buFont typeface="Arial"/>
              <a:buNone/>
            </a:pPr>
            <a:r>
              <a:rPr lang="en-US" sz="2100" b="1">
                <a:solidFill>
                  <a:schemeClr val="dk1"/>
                </a:solidFill>
                <a:highlight>
                  <a:schemeClr val="lt1"/>
                </a:highlight>
                <a:latin typeface="Calibri"/>
                <a:ea typeface="Calibri"/>
                <a:cs typeface="Calibri"/>
                <a:sym typeface="Calibri"/>
              </a:rPr>
              <a:t>If your team were to select a piece of data from this section for a goal, what data piece stood out to you?  Write it in a data statement (23% of students are in the general education classroom)</a:t>
            </a:r>
            <a:endParaRPr sz="21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1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100" b="1">
                <a:solidFill>
                  <a:schemeClr val="dk1"/>
                </a:solidFill>
                <a:highlight>
                  <a:schemeClr val="lt1"/>
                </a:highlight>
                <a:latin typeface="Calibri"/>
                <a:ea typeface="Calibri"/>
                <a:cs typeface="Calibri"/>
                <a:sym typeface="Calibri"/>
              </a:rPr>
              <a:t>How does this data connect back to "Why Are We Here?"</a:t>
            </a:r>
            <a:endParaRPr sz="21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1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100" b="1">
                <a:solidFill>
                  <a:schemeClr val="dk1"/>
                </a:solidFill>
                <a:highlight>
                  <a:schemeClr val="lt1"/>
                </a:highlight>
                <a:latin typeface="Calibri"/>
                <a:ea typeface="Calibri"/>
                <a:cs typeface="Calibri"/>
                <a:sym typeface="Calibri"/>
              </a:rPr>
              <a:t>What are some possible action steps that could be taken to impact this data?</a:t>
            </a:r>
            <a:endParaRPr sz="21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1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SzPts val="1100"/>
              <a:buNone/>
            </a:pPr>
            <a:r>
              <a:rPr lang="en-US" sz="2100" b="1">
                <a:solidFill>
                  <a:schemeClr val="dk1"/>
                </a:solidFill>
                <a:highlight>
                  <a:schemeClr val="lt1"/>
                </a:highlight>
                <a:latin typeface="Calibri"/>
                <a:ea typeface="Calibri"/>
                <a:cs typeface="Calibri"/>
                <a:sym typeface="Calibri"/>
              </a:rPr>
              <a:t>What would be the overarching goal you're hoping to impact with these action steps?</a:t>
            </a:r>
            <a:endParaRPr sz="2700" b="1">
              <a:solidFill>
                <a:schemeClr val="dk1"/>
              </a:solidFill>
              <a:highlight>
                <a:schemeClr val="lt1"/>
              </a:highlight>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sz="2800">
                <a:solidFill>
                  <a:schemeClr val="lt1"/>
                </a:solidFill>
                <a:latin typeface="Calibri"/>
                <a:ea typeface="Calibri"/>
                <a:cs typeface="Calibri"/>
                <a:sym typeface="Calibri"/>
              </a:rPr>
              <a:t>INDICATOR 14C: POST-SCHOOL OUTCOMES</a:t>
            </a:r>
            <a:endParaRPr>
              <a:latin typeface="Calibri"/>
              <a:ea typeface="Calibri"/>
              <a:cs typeface="Calibri"/>
              <a:sym typeface="Calibri"/>
            </a:endParaRPr>
          </a:p>
        </p:txBody>
      </p:sp>
      <p:sp>
        <p:nvSpPr>
          <p:cNvPr id="243" name="Google Shape;243;p22"/>
          <p:cNvSpPr txBox="1">
            <a:spLocks noGrp="1"/>
          </p:cNvSpPr>
          <p:nvPr>
            <p:ph type="body" idx="1"/>
          </p:nvPr>
        </p:nvSpPr>
        <p:spPr>
          <a:xfrm>
            <a:off x="581192" y="2011163"/>
            <a:ext cx="11029615" cy="36783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208"/>
              <a:buNone/>
            </a:pPr>
            <a:r>
              <a:rPr lang="en-US" sz="2600">
                <a:solidFill>
                  <a:schemeClr val="dk1"/>
                </a:solidFill>
                <a:latin typeface="Calibri"/>
                <a:ea typeface="Calibri"/>
                <a:cs typeface="Calibri"/>
                <a:sym typeface="Calibri"/>
              </a:rPr>
              <a:t>This tab guides you through analyzing a couple of data sets regarding Indicator 14c: Post-Secondary Outcomes.  This exiter data is reported by the district - students are contacted by either the district or BHSU a year following exiting the district.</a:t>
            </a:r>
            <a:endParaRPr sz="2000">
              <a:latin typeface="Calibri"/>
              <a:ea typeface="Calibri"/>
              <a:cs typeface="Calibri"/>
              <a:sym typeface="Calibri"/>
            </a:endParaRPr>
          </a:p>
          <a:p>
            <a:pPr marL="0" lvl="0" indent="0" algn="l" rtl="0">
              <a:lnSpc>
                <a:spcPct val="100000"/>
              </a:lnSpc>
              <a:spcBef>
                <a:spcPts val="1200"/>
              </a:spcBef>
              <a:spcAft>
                <a:spcPts val="0"/>
              </a:spcAft>
              <a:buSzPts val="2208"/>
              <a:buNone/>
            </a:pPr>
            <a:r>
              <a:rPr lang="en-US" sz="2600">
                <a:solidFill>
                  <a:schemeClr val="dk1"/>
                </a:solidFill>
                <a:latin typeface="Calibri"/>
                <a:ea typeface="Calibri"/>
                <a:cs typeface="Calibri"/>
                <a:sym typeface="Calibri"/>
              </a:rPr>
              <a:t>Data Sets:</a:t>
            </a:r>
            <a:endParaRPr sz="2000">
              <a:latin typeface="Calibri"/>
              <a:ea typeface="Calibri"/>
              <a:cs typeface="Calibri"/>
              <a:sym typeface="Calibri"/>
            </a:endParaRPr>
          </a:p>
          <a:p>
            <a:pPr marL="914400" lvl="1" indent="-361950" algn="l" rtl="0">
              <a:lnSpc>
                <a:spcPct val="100000"/>
              </a:lnSpc>
              <a:spcBef>
                <a:spcPts val="1200"/>
              </a:spcBef>
              <a:spcAft>
                <a:spcPts val="0"/>
              </a:spcAft>
              <a:buClr>
                <a:schemeClr val="dk1"/>
              </a:buClr>
              <a:buSzPts val="2100"/>
              <a:buFont typeface="Calibri"/>
              <a:buChar char="○"/>
            </a:pPr>
            <a:r>
              <a:rPr lang="en-US" sz="2600">
                <a:solidFill>
                  <a:schemeClr val="dk1"/>
                </a:solidFill>
                <a:latin typeface="Calibri"/>
                <a:ea typeface="Calibri"/>
                <a:cs typeface="Calibri"/>
                <a:sym typeface="Calibri"/>
              </a:rPr>
              <a:t>Longitudinal Report - Indicator 14 Site </a:t>
            </a:r>
            <a:endParaRPr sz="1800">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23"/>
          <p:cNvSpPr txBox="1">
            <a:spLocks noGrp="1"/>
          </p:cNvSpPr>
          <p:nvPr>
            <p:ph type="title"/>
          </p:nvPr>
        </p:nvSpPr>
        <p:spPr>
          <a:xfrm>
            <a:off x="581025" y="701675"/>
            <a:ext cx="11029950" cy="101441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800"/>
              <a:buFont typeface="Cambria"/>
              <a:buNone/>
            </a:pPr>
            <a:r>
              <a:rPr lang="en-US" dirty="0">
                <a:solidFill>
                  <a:schemeClr val="lt1"/>
                </a:solidFill>
                <a:latin typeface="Calibri"/>
                <a:ea typeface="Calibri"/>
                <a:cs typeface="Calibri"/>
                <a:sym typeface="Calibri"/>
              </a:rPr>
              <a:t>DATA PROGRESSION</a:t>
            </a:r>
            <a:endParaRPr dirty="0">
              <a:solidFill>
                <a:schemeClr val="lt1"/>
              </a:solidFill>
              <a:latin typeface="Calibri"/>
              <a:ea typeface="Calibri"/>
              <a:cs typeface="Calibri"/>
              <a:sym typeface="Calibri"/>
            </a:endParaRPr>
          </a:p>
        </p:txBody>
      </p:sp>
      <p:sp>
        <p:nvSpPr>
          <p:cNvPr id="248" name="Google Shape;248;p2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656"/>
              <a:buFont typeface="Arial"/>
              <a:buNone/>
            </a:pPr>
            <a:r>
              <a:rPr lang="en-US" sz="2000" b="1">
                <a:solidFill>
                  <a:schemeClr val="dk1"/>
                </a:solidFill>
                <a:highlight>
                  <a:schemeClr val="lt1"/>
                </a:highlight>
                <a:latin typeface="Calibri"/>
                <a:ea typeface="Calibri"/>
                <a:cs typeface="Calibri"/>
                <a:sym typeface="Calibri"/>
              </a:rPr>
              <a:t>If your team were to select a piece of data from this section for a goal, what data piece stood out to you?  Write it in a data statement (23% of students are in the general education classroom)</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000" b="1">
                <a:solidFill>
                  <a:schemeClr val="dk1"/>
                </a:solidFill>
                <a:highlight>
                  <a:schemeClr val="lt1"/>
                </a:highlight>
                <a:latin typeface="Calibri"/>
                <a:ea typeface="Calibri"/>
                <a:cs typeface="Calibri"/>
                <a:sym typeface="Calibri"/>
              </a:rPr>
              <a:t>How does this data connect back to "Why Are We Here?"</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000" b="1">
                <a:solidFill>
                  <a:schemeClr val="dk1"/>
                </a:solidFill>
                <a:highlight>
                  <a:schemeClr val="lt1"/>
                </a:highlight>
                <a:latin typeface="Calibri"/>
                <a:ea typeface="Calibri"/>
                <a:cs typeface="Calibri"/>
                <a:sym typeface="Calibri"/>
              </a:rPr>
              <a:t>What are some possible action steps that could be taken to impact this data?</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2000" b="1">
                <a:solidFill>
                  <a:schemeClr val="dk1"/>
                </a:solidFill>
                <a:highlight>
                  <a:schemeClr val="lt1"/>
                </a:highlight>
                <a:latin typeface="Calibri"/>
                <a:ea typeface="Calibri"/>
                <a:cs typeface="Calibri"/>
                <a:sym typeface="Calibri"/>
              </a:rPr>
              <a:t>What would be the overarching goal you're hoping to impact with these action steps?</a:t>
            </a:r>
            <a:endParaRPr sz="2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GOAL PRE-WORK</a:t>
            </a:r>
            <a:endParaRPr>
              <a:latin typeface="Calibri"/>
              <a:ea typeface="Calibri"/>
              <a:cs typeface="Calibri"/>
              <a:sym typeface="Calibri"/>
            </a:endParaRPr>
          </a:p>
        </p:txBody>
      </p:sp>
      <p:sp>
        <p:nvSpPr>
          <p:cNvPr id="255" name="Google Shape;255;p2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208"/>
              <a:buNone/>
            </a:pPr>
            <a:r>
              <a:rPr lang="en-US" sz="2616" dirty="0">
                <a:solidFill>
                  <a:schemeClr val="dk1"/>
                </a:solidFill>
                <a:latin typeface="Calibri"/>
                <a:ea typeface="Calibri"/>
                <a:cs typeface="Calibri"/>
                <a:sym typeface="Calibri"/>
              </a:rPr>
              <a:t>This tab guides you through compiling all of your findings so far.  Considering all of the data you’ve analyzed so far, answer the Goal Pre-Work questions.</a:t>
            </a:r>
            <a:endParaRPr sz="2016" dirty="0">
              <a:latin typeface="Calibri"/>
              <a:ea typeface="Calibri"/>
              <a:cs typeface="Calibri"/>
              <a:sym typeface="Calibri"/>
            </a:endParaRPr>
          </a:p>
          <a:p>
            <a:pPr marL="0" lvl="0" indent="0" algn="l" rtl="0">
              <a:lnSpc>
                <a:spcPct val="100000"/>
              </a:lnSpc>
              <a:spcBef>
                <a:spcPts val="1200"/>
              </a:spcBef>
              <a:spcAft>
                <a:spcPts val="0"/>
              </a:spcAft>
              <a:buSzPts val="2208"/>
              <a:buNone/>
            </a:pPr>
            <a:endParaRPr sz="2616"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2208"/>
              <a:buNone/>
            </a:pPr>
            <a:r>
              <a:rPr lang="en-US" sz="2616" dirty="0">
                <a:solidFill>
                  <a:schemeClr val="dk1"/>
                </a:solidFill>
                <a:latin typeface="Calibri"/>
                <a:ea typeface="Calibri"/>
                <a:cs typeface="Calibri"/>
                <a:sym typeface="Calibri"/>
              </a:rPr>
              <a:t>After these pre-work discussions, complete the If…Then… activity.</a:t>
            </a:r>
            <a:endParaRPr sz="2616"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2208"/>
              <a:buNone/>
            </a:pPr>
            <a:r>
              <a:rPr lang="en-US" sz="2616" dirty="0">
                <a:solidFill>
                  <a:schemeClr val="dk1"/>
                </a:solidFill>
                <a:latin typeface="Calibri"/>
                <a:ea typeface="Calibri"/>
                <a:cs typeface="Calibri"/>
                <a:sym typeface="Calibri"/>
              </a:rPr>
              <a:t>Examples might include:</a:t>
            </a:r>
            <a:endParaRPr sz="2616" dirty="0">
              <a:solidFill>
                <a:schemeClr val="dk1"/>
              </a:solidFill>
              <a:latin typeface="Calibri"/>
              <a:ea typeface="Calibri"/>
              <a:cs typeface="Calibri"/>
              <a:sym typeface="Calibri"/>
            </a:endParaRPr>
          </a:p>
          <a:p>
            <a:pPr marL="519684" lvl="0" indent="-457200" algn="l" rtl="0">
              <a:lnSpc>
                <a:spcPct val="100000"/>
              </a:lnSpc>
              <a:spcBef>
                <a:spcPts val="1200"/>
              </a:spcBef>
              <a:spcAft>
                <a:spcPts val="0"/>
              </a:spcAft>
              <a:buClr>
                <a:schemeClr val="dk1"/>
              </a:buClr>
              <a:buSzPts val="2616"/>
              <a:buFont typeface="Arial" panose="020B0604020202020204" pitchFamily="34" charset="0"/>
              <a:buChar char="•"/>
            </a:pPr>
            <a:r>
              <a:rPr lang="en-US" sz="2616" dirty="0">
                <a:solidFill>
                  <a:schemeClr val="dk1"/>
                </a:solidFill>
                <a:latin typeface="Calibri"/>
                <a:ea typeface="Calibri"/>
                <a:cs typeface="Calibri"/>
                <a:sym typeface="Calibri"/>
              </a:rPr>
              <a:t>If students are not meeting [target], then district needs…</a:t>
            </a:r>
            <a:endParaRPr sz="2616" dirty="0">
              <a:solidFill>
                <a:schemeClr val="dk1"/>
              </a:solidFill>
              <a:latin typeface="Calibri"/>
              <a:ea typeface="Calibri"/>
              <a:cs typeface="Calibri"/>
              <a:sym typeface="Calibri"/>
            </a:endParaRPr>
          </a:p>
          <a:p>
            <a:pPr marL="519684" lvl="0" indent="-457200" algn="l" rtl="0">
              <a:lnSpc>
                <a:spcPct val="100000"/>
              </a:lnSpc>
              <a:spcBef>
                <a:spcPts val="0"/>
              </a:spcBef>
              <a:spcAft>
                <a:spcPts val="0"/>
              </a:spcAft>
              <a:buClr>
                <a:schemeClr val="dk1"/>
              </a:buClr>
              <a:buSzPts val="2616"/>
              <a:buFont typeface="Arial" panose="020B0604020202020204" pitchFamily="34" charset="0"/>
              <a:buChar char="•"/>
            </a:pPr>
            <a:r>
              <a:rPr lang="en-US" sz="2616" dirty="0">
                <a:solidFill>
                  <a:schemeClr val="dk1"/>
                </a:solidFill>
                <a:latin typeface="Calibri"/>
                <a:ea typeface="Calibri"/>
                <a:cs typeface="Calibri"/>
                <a:sym typeface="Calibri"/>
              </a:rPr>
              <a:t>If teachers don’t have access to training for [insert topic], then…</a:t>
            </a:r>
            <a:endParaRPr sz="2616" dirty="0">
              <a:solidFill>
                <a:schemeClr val="dk1"/>
              </a:solidFill>
              <a:latin typeface="Calibri"/>
              <a:ea typeface="Calibri"/>
              <a:cs typeface="Calibri"/>
              <a:sym typeface="Calibri"/>
            </a:endParaRPr>
          </a:p>
          <a:p>
            <a:pPr marL="306000" lvl="0" indent="-208729" algn="l" rtl="0">
              <a:lnSpc>
                <a:spcPct val="100000"/>
              </a:lnSpc>
              <a:spcBef>
                <a:spcPts val="333"/>
              </a:spcBef>
              <a:spcAft>
                <a:spcPts val="0"/>
              </a:spcAft>
              <a:buSzPts val="1656"/>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37a081f70d_0_0"/>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latin typeface="Calibri"/>
                <a:ea typeface="Calibri"/>
                <a:cs typeface="Calibri"/>
                <a:sym typeface="Calibri"/>
              </a:rPr>
              <a:t>SMART </a:t>
            </a:r>
            <a:r>
              <a:rPr lang="en-US">
                <a:solidFill>
                  <a:schemeClr val="lt1"/>
                </a:solidFill>
                <a:latin typeface="Calibri"/>
                <a:ea typeface="Calibri"/>
                <a:cs typeface="Calibri"/>
                <a:sym typeface="Calibri"/>
              </a:rPr>
              <a:t>GOAL PRE-W</a:t>
            </a:r>
            <a:r>
              <a:rPr lang="en-US">
                <a:latin typeface="Calibri"/>
                <a:ea typeface="Calibri"/>
                <a:cs typeface="Calibri"/>
                <a:sym typeface="Calibri"/>
              </a:rPr>
              <a:t>RITING</a:t>
            </a:r>
            <a:endParaRPr>
              <a:latin typeface="Calibri"/>
              <a:ea typeface="Calibri"/>
              <a:cs typeface="Calibri"/>
              <a:sym typeface="Calibri"/>
            </a:endParaRPr>
          </a:p>
        </p:txBody>
      </p:sp>
      <p:sp>
        <p:nvSpPr>
          <p:cNvPr id="261" name="Google Shape;261;g237a081f70d_0_0"/>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00000"/>
              </a:lnSpc>
              <a:spcBef>
                <a:spcPts val="1200"/>
              </a:spcBef>
              <a:spcAft>
                <a:spcPts val="0"/>
              </a:spcAft>
              <a:buSzPct val="84396"/>
              <a:buNone/>
            </a:pPr>
            <a:r>
              <a:rPr lang="en-US" sz="2616" dirty="0">
                <a:solidFill>
                  <a:schemeClr val="dk1"/>
                </a:solidFill>
                <a:latin typeface="Calibri"/>
                <a:ea typeface="Calibri"/>
                <a:cs typeface="Calibri"/>
                <a:sym typeface="Calibri"/>
              </a:rPr>
              <a:t>After these pre-work and if…then… discussions, complete the SMART goal section:</a:t>
            </a:r>
            <a:endParaRPr sz="2016" dirty="0">
              <a:latin typeface="Calibri"/>
              <a:ea typeface="Calibri"/>
              <a:cs typeface="Calibri"/>
              <a:sym typeface="Calibri"/>
            </a:endParaRPr>
          </a:p>
          <a:p>
            <a:pPr marL="558759" lvl="0" indent="-457200" algn="l" rtl="0">
              <a:lnSpc>
                <a:spcPct val="100000"/>
              </a:lnSpc>
              <a:spcBef>
                <a:spcPts val="1200"/>
              </a:spcBef>
              <a:spcAft>
                <a:spcPts val="0"/>
              </a:spcAft>
              <a:buClr>
                <a:schemeClr val="dk1"/>
              </a:buClr>
              <a:buSzPct val="82644"/>
              <a:buFont typeface="Arial" panose="020B0604020202020204" pitchFamily="34" charset="0"/>
              <a:buChar char="•"/>
            </a:pPr>
            <a:r>
              <a:rPr lang="en-US" sz="2616" b="1" dirty="0">
                <a:solidFill>
                  <a:schemeClr val="dk1"/>
                </a:solidFill>
                <a:latin typeface="Calibri"/>
                <a:ea typeface="Calibri"/>
                <a:cs typeface="Calibri"/>
                <a:sym typeface="Calibri"/>
              </a:rPr>
              <a:t>Specific </a:t>
            </a:r>
            <a:r>
              <a:rPr lang="en-US" sz="2616" dirty="0">
                <a:solidFill>
                  <a:schemeClr val="dk1"/>
                </a:solidFill>
                <a:latin typeface="Calibri"/>
                <a:ea typeface="Calibri"/>
                <a:cs typeface="Calibri"/>
                <a:sym typeface="Calibri"/>
              </a:rPr>
              <a:t>- what specifically is your team wanting to impact?</a:t>
            </a:r>
            <a:endParaRPr sz="2016" dirty="0">
              <a:latin typeface="Calibri"/>
              <a:ea typeface="Calibri"/>
              <a:cs typeface="Calibri"/>
              <a:sym typeface="Calibri"/>
            </a:endParaRPr>
          </a:p>
          <a:p>
            <a:pPr marL="558759" lvl="0" indent="-457200" algn="l" rtl="0">
              <a:lnSpc>
                <a:spcPct val="100000"/>
              </a:lnSpc>
              <a:spcBef>
                <a:spcPts val="0"/>
              </a:spcBef>
              <a:spcAft>
                <a:spcPts val="0"/>
              </a:spcAft>
              <a:buClr>
                <a:schemeClr val="dk1"/>
              </a:buClr>
              <a:buSzPct val="82644"/>
              <a:buFont typeface="Arial" panose="020B0604020202020204" pitchFamily="34" charset="0"/>
              <a:buChar char="•"/>
            </a:pPr>
            <a:r>
              <a:rPr lang="en-US" sz="2616" b="1" dirty="0">
                <a:solidFill>
                  <a:schemeClr val="dk1"/>
                </a:solidFill>
                <a:latin typeface="Calibri"/>
                <a:ea typeface="Calibri"/>
                <a:cs typeface="Calibri"/>
                <a:sym typeface="Calibri"/>
              </a:rPr>
              <a:t>Measurable </a:t>
            </a:r>
            <a:r>
              <a:rPr lang="en-US" sz="2616" dirty="0">
                <a:solidFill>
                  <a:schemeClr val="dk1"/>
                </a:solidFill>
                <a:latin typeface="Calibri"/>
                <a:ea typeface="Calibri"/>
                <a:cs typeface="Calibri"/>
                <a:sym typeface="Calibri"/>
              </a:rPr>
              <a:t>- what are you going to use to measure the progress of this goal?</a:t>
            </a:r>
            <a:endParaRPr sz="2016" dirty="0">
              <a:latin typeface="Calibri"/>
              <a:ea typeface="Calibri"/>
              <a:cs typeface="Calibri"/>
              <a:sym typeface="Calibri"/>
            </a:endParaRPr>
          </a:p>
          <a:p>
            <a:pPr marL="558759" lvl="0" indent="-457200" algn="l" rtl="0">
              <a:lnSpc>
                <a:spcPct val="100000"/>
              </a:lnSpc>
              <a:spcBef>
                <a:spcPts val="0"/>
              </a:spcBef>
              <a:spcAft>
                <a:spcPts val="0"/>
              </a:spcAft>
              <a:buClr>
                <a:schemeClr val="dk1"/>
              </a:buClr>
              <a:buSzPct val="82644"/>
              <a:buFont typeface="Arial" panose="020B0604020202020204" pitchFamily="34" charset="0"/>
              <a:buChar char="•"/>
            </a:pPr>
            <a:r>
              <a:rPr lang="en-US" sz="2616" b="1" dirty="0">
                <a:solidFill>
                  <a:schemeClr val="dk1"/>
                </a:solidFill>
                <a:latin typeface="Calibri"/>
                <a:ea typeface="Calibri"/>
                <a:cs typeface="Calibri"/>
                <a:sym typeface="Calibri"/>
              </a:rPr>
              <a:t>Achievable </a:t>
            </a:r>
            <a:r>
              <a:rPr lang="en-US" sz="2616" dirty="0">
                <a:solidFill>
                  <a:schemeClr val="dk1"/>
                </a:solidFill>
                <a:latin typeface="Calibri"/>
                <a:ea typeface="Calibri"/>
                <a:cs typeface="Calibri"/>
                <a:sym typeface="Calibri"/>
              </a:rPr>
              <a:t>- what would be an achievable change for your team within your chosen timeline? (indicator measurement considers at least 2% to be growth)</a:t>
            </a:r>
            <a:endParaRPr sz="2016" dirty="0">
              <a:latin typeface="Calibri"/>
              <a:ea typeface="Calibri"/>
              <a:cs typeface="Calibri"/>
              <a:sym typeface="Calibri"/>
            </a:endParaRPr>
          </a:p>
          <a:p>
            <a:pPr marL="558759" lvl="0" indent="-457200" algn="l" rtl="0">
              <a:lnSpc>
                <a:spcPct val="100000"/>
              </a:lnSpc>
              <a:spcBef>
                <a:spcPts val="0"/>
              </a:spcBef>
              <a:spcAft>
                <a:spcPts val="0"/>
              </a:spcAft>
              <a:buClr>
                <a:schemeClr val="dk1"/>
              </a:buClr>
              <a:buSzPct val="82644"/>
              <a:buFont typeface="Arial" panose="020B0604020202020204" pitchFamily="34" charset="0"/>
              <a:buChar char="•"/>
            </a:pPr>
            <a:r>
              <a:rPr lang="en-US" sz="2616" b="1" dirty="0">
                <a:solidFill>
                  <a:schemeClr val="dk1"/>
                </a:solidFill>
                <a:latin typeface="Calibri"/>
                <a:ea typeface="Calibri"/>
                <a:cs typeface="Calibri"/>
                <a:sym typeface="Calibri"/>
              </a:rPr>
              <a:t>Relevant </a:t>
            </a:r>
            <a:r>
              <a:rPr lang="en-US" sz="2616" dirty="0">
                <a:solidFill>
                  <a:schemeClr val="dk1"/>
                </a:solidFill>
                <a:latin typeface="Calibri"/>
                <a:ea typeface="Calibri"/>
                <a:cs typeface="Calibri"/>
                <a:sym typeface="Calibri"/>
              </a:rPr>
              <a:t>- what is the relevance of working towards this improvement?</a:t>
            </a:r>
            <a:endParaRPr sz="2016" dirty="0">
              <a:latin typeface="Calibri"/>
              <a:ea typeface="Calibri"/>
              <a:cs typeface="Calibri"/>
              <a:sym typeface="Calibri"/>
            </a:endParaRPr>
          </a:p>
          <a:p>
            <a:pPr marL="558759" lvl="0" indent="-457200" algn="l" rtl="0">
              <a:lnSpc>
                <a:spcPct val="100000"/>
              </a:lnSpc>
              <a:spcBef>
                <a:spcPts val="0"/>
              </a:spcBef>
              <a:spcAft>
                <a:spcPts val="0"/>
              </a:spcAft>
              <a:buClr>
                <a:schemeClr val="dk1"/>
              </a:buClr>
              <a:buSzPct val="82644"/>
              <a:buFont typeface="Arial" panose="020B0604020202020204" pitchFamily="34" charset="0"/>
              <a:buChar char="•"/>
            </a:pPr>
            <a:r>
              <a:rPr lang="en-US" sz="2616" b="1" dirty="0">
                <a:solidFill>
                  <a:schemeClr val="dk1"/>
                </a:solidFill>
                <a:latin typeface="Calibri"/>
                <a:ea typeface="Calibri"/>
                <a:cs typeface="Calibri"/>
                <a:sym typeface="Calibri"/>
              </a:rPr>
              <a:t>Time-bound</a:t>
            </a:r>
            <a:r>
              <a:rPr lang="en-US" sz="2616" dirty="0">
                <a:solidFill>
                  <a:schemeClr val="dk1"/>
                </a:solidFill>
                <a:latin typeface="Calibri"/>
                <a:ea typeface="Calibri"/>
                <a:cs typeface="Calibri"/>
                <a:sym typeface="Calibri"/>
              </a:rPr>
              <a:t> - what is the timeline for completing this goal?  (set for at least 3 years from now)</a:t>
            </a:r>
            <a:endParaRPr sz="2016" dirty="0">
              <a:latin typeface="Calibri"/>
              <a:ea typeface="Calibri"/>
              <a:cs typeface="Calibri"/>
              <a:sym typeface="Calibri"/>
            </a:endParaRPr>
          </a:p>
          <a:p>
            <a:pPr marL="306000" lvl="0" indent="-208729" algn="l" rtl="0">
              <a:lnSpc>
                <a:spcPct val="100000"/>
              </a:lnSpc>
              <a:spcBef>
                <a:spcPts val="333"/>
              </a:spcBef>
              <a:spcAft>
                <a:spcPts val="0"/>
              </a:spcAft>
              <a:buSzPct val="91999"/>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sz="2900">
                <a:solidFill>
                  <a:schemeClr val="lt1"/>
                </a:solidFill>
                <a:latin typeface="Calibri"/>
                <a:ea typeface="Calibri"/>
                <a:cs typeface="Calibri"/>
                <a:sym typeface="Calibri"/>
              </a:rPr>
              <a:t>GOAL PRE-WORK</a:t>
            </a:r>
            <a:endParaRPr sz="2900">
              <a:latin typeface="Calibri"/>
              <a:ea typeface="Calibri"/>
              <a:cs typeface="Calibri"/>
              <a:sym typeface="Calibri"/>
            </a:endParaRPr>
          </a:p>
        </p:txBody>
      </p:sp>
      <p:sp>
        <p:nvSpPr>
          <p:cNvPr id="267" name="Google Shape;267;p25"/>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208"/>
              <a:buNone/>
            </a:pPr>
            <a:r>
              <a:rPr lang="en-US" sz="2500" dirty="0">
                <a:solidFill>
                  <a:srgbClr val="548135"/>
                </a:solidFill>
                <a:latin typeface="Calibri"/>
                <a:ea typeface="Calibri"/>
                <a:cs typeface="Calibri"/>
                <a:sym typeface="Calibri"/>
              </a:rPr>
              <a:t>SMART Examples:</a:t>
            </a:r>
            <a:endParaRPr sz="1900" dirty="0">
              <a:latin typeface="Calibri"/>
              <a:ea typeface="Calibri"/>
              <a:cs typeface="Calibri"/>
              <a:sym typeface="Calibri"/>
            </a:endParaRPr>
          </a:p>
          <a:p>
            <a:pPr marL="457200" lvl="0" indent="-361950" algn="l" rtl="0">
              <a:lnSpc>
                <a:spcPct val="100000"/>
              </a:lnSpc>
              <a:spcBef>
                <a:spcPts val="1200"/>
              </a:spcBef>
              <a:spcAft>
                <a:spcPts val="0"/>
              </a:spcAft>
              <a:buClr>
                <a:srgbClr val="548135"/>
              </a:buClr>
              <a:buSzPts val="2100"/>
              <a:buFont typeface="Arial" panose="020B0604020202020204" pitchFamily="34" charset="0"/>
              <a:buChar char="•"/>
            </a:pPr>
            <a:r>
              <a:rPr lang="en-US" sz="2500" b="1" dirty="0">
                <a:solidFill>
                  <a:srgbClr val="548135"/>
                </a:solidFill>
                <a:latin typeface="Calibri"/>
                <a:ea typeface="Calibri"/>
                <a:cs typeface="Calibri"/>
                <a:sym typeface="Calibri"/>
              </a:rPr>
              <a:t>Specific </a:t>
            </a:r>
            <a:r>
              <a:rPr lang="en-US" sz="2500" dirty="0">
                <a:solidFill>
                  <a:srgbClr val="548135"/>
                </a:solidFill>
                <a:latin typeface="Calibri"/>
                <a:ea typeface="Calibri"/>
                <a:cs typeface="Calibri"/>
                <a:sym typeface="Calibri"/>
              </a:rPr>
              <a:t>- We want to increase our district SD General Assessment proficiency scores - currently at 11% for Math and 13% for ELA</a:t>
            </a:r>
            <a:endParaRPr sz="1900" dirty="0">
              <a:latin typeface="Calibri"/>
              <a:ea typeface="Calibri"/>
              <a:cs typeface="Calibri"/>
              <a:sym typeface="Calibri"/>
            </a:endParaRPr>
          </a:p>
          <a:p>
            <a:pPr marL="457200" lvl="0" indent="-361950" algn="l" rtl="0">
              <a:lnSpc>
                <a:spcPct val="100000"/>
              </a:lnSpc>
              <a:spcBef>
                <a:spcPts val="0"/>
              </a:spcBef>
              <a:spcAft>
                <a:spcPts val="0"/>
              </a:spcAft>
              <a:buClr>
                <a:srgbClr val="548135"/>
              </a:buClr>
              <a:buSzPts val="2100"/>
              <a:buFont typeface="Arial" panose="020B0604020202020204" pitchFamily="34" charset="0"/>
              <a:buChar char="•"/>
            </a:pPr>
            <a:r>
              <a:rPr lang="en-US" sz="2500" b="1" dirty="0">
                <a:solidFill>
                  <a:srgbClr val="548135"/>
                </a:solidFill>
                <a:latin typeface="Calibri"/>
                <a:ea typeface="Calibri"/>
                <a:cs typeface="Calibri"/>
                <a:sym typeface="Calibri"/>
              </a:rPr>
              <a:t>Measurable </a:t>
            </a:r>
            <a:r>
              <a:rPr lang="en-US" sz="2500" dirty="0">
                <a:solidFill>
                  <a:srgbClr val="548135"/>
                </a:solidFill>
                <a:latin typeface="Calibri"/>
                <a:ea typeface="Calibri"/>
                <a:cs typeface="Calibri"/>
                <a:sym typeface="Calibri"/>
              </a:rPr>
              <a:t>- SD General Assessment scores</a:t>
            </a:r>
            <a:endParaRPr sz="1900" dirty="0">
              <a:latin typeface="Calibri"/>
              <a:ea typeface="Calibri"/>
              <a:cs typeface="Calibri"/>
              <a:sym typeface="Calibri"/>
            </a:endParaRPr>
          </a:p>
          <a:p>
            <a:pPr marL="457200" lvl="0" indent="-361950" algn="l" rtl="0">
              <a:lnSpc>
                <a:spcPct val="100000"/>
              </a:lnSpc>
              <a:spcBef>
                <a:spcPts val="0"/>
              </a:spcBef>
              <a:spcAft>
                <a:spcPts val="0"/>
              </a:spcAft>
              <a:buClr>
                <a:srgbClr val="548135"/>
              </a:buClr>
              <a:buSzPts val="2100"/>
              <a:buFont typeface="Arial" panose="020B0604020202020204" pitchFamily="34" charset="0"/>
              <a:buChar char="•"/>
            </a:pPr>
            <a:r>
              <a:rPr lang="en-US" sz="2500" b="1" dirty="0">
                <a:solidFill>
                  <a:srgbClr val="548135"/>
                </a:solidFill>
                <a:latin typeface="Calibri"/>
                <a:ea typeface="Calibri"/>
                <a:cs typeface="Calibri"/>
                <a:sym typeface="Calibri"/>
              </a:rPr>
              <a:t>Achievable </a:t>
            </a:r>
            <a:r>
              <a:rPr lang="en-US" sz="2500" dirty="0">
                <a:solidFill>
                  <a:srgbClr val="548135"/>
                </a:solidFill>
                <a:latin typeface="Calibri"/>
                <a:ea typeface="Calibri"/>
                <a:cs typeface="Calibri"/>
                <a:sym typeface="Calibri"/>
              </a:rPr>
              <a:t>- We want to increase our proficiency rates by a minimum of 5%</a:t>
            </a:r>
            <a:endParaRPr sz="1900" dirty="0">
              <a:latin typeface="Calibri"/>
              <a:ea typeface="Calibri"/>
              <a:cs typeface="Calibri"/>
              <a:sym typeface="Calibri"/>
            </a:endParaRPr>
          </a:p>
          <a:p>
            <a:pPr marL="457200" lvl="0" indent="-361950" algn="l" rtl="0">
              <a:lnSpc>
                <a:spcPct val="100000"/>
              </a:lnSpc>
              <a:spcBef>
                <a:spcPts val="0"/>
              </a:spcBef>
              <a:spcAft>
                <a:spcPts val="0"/>
              </a:spcAft>
              <a:buClr>
                <a:srgbClr val="548135"/>
              </a:buClr>
              <a:buSzPts val="2100"/>
              <a:buFont typeface="Arial" panose="020B0604020202020204" pitchFamily="34" charset="0"/>
              <a:buChar char="•"/>
            </a:pPr>
            <a:r>
              <a:rPr lang="en-US" sz="2500" b="1" dirty="0">
                <a:solidFill>
                  <a:srgbClr val="548135"/>
                </a:solidFill>
                <a:latin typeface="Calibri"/>
                <a:ea typeface="Calibri"/>
                <a:cs typeface="Calibri"/>
                <a:sym typeface="Calibri"/>
              </a:rPr>
              <a:t>Relevant </a:t>
            </a:r>
            <a:r>
              <a:rPr lang="en-US" sz="2500" dirty="0">
                <a:solidFill>
                  <a:srgbClr val="548135"/>
                </a:solidFill>
                <a:latin typeface="Calibri"/>
                <a:ea typeface="Calibri"/>
                <a:cs typeface="Calibri"/>
                <a:sym typeface="Calibri"/>
              </a:rPr>
              <a:t>- Improving ELA and Math outcomes for our students</a:t>
            </a:r>
            <a:endParaRPr sz="1900" dirty="0">
              <a:latin typeface="Calibri"/>
              <a:ea typeface="Calibri"/>
              <a:cs typeface="Calibri"/>
              <a:sym typeface="Calibri"/>
            </a:endParaRPr>
          </a:p>
          <a:p>
            <a:pPr marL="457200" lvl="0" indent="-361950" algn="l" rtl="0">
              <a:lnSpc>
                <a:spcPct val="100000"/>
              </a:lnSpc>
              <a:spcBef>
                <a:spcPts val="0"/>
              </a:spcBef>
              <a:spcAft>
                <a:spcPts val="0"/>
              </a:spcAft>
              <a:buClr>
                <a:srgbClr val="548135"/>
              </a:buClr>
              <a:buSzPts val="2100"/>
              <a:buFont typeface="Arial" panose="020B0604020202020204" pitchFamily="34" charset="0"/>
              <a:buChar char="•"/>
            </a:pPr>
            <a:r>
              <a:rPr lang="en-US" sz="2500" b="1" dirty="0">
                <a:solidFill>
                  <a:srgbClr val="548135"/>
                </a:solidFill>
                <a:latin typeface="Calibri"/>
                <a:ea typeface="Calibri"/>
                <a:cs typeface="Calibri"/>
                <a:sym typeface="Calibri"/>
              </a:rPr>
              <a:t>Time-bound</a:t>
            </a:r>
            <a:r>
              <a:rPr lang="en-US" sz="2500" dirty="0">
                <a:solidFill>
                  <a:srgbClr val="548135"/>
                </a:solidFill>
                <a:latin typeface="Calibri"/>
                <a:ea typeface="Calibri"/>
                <a:cs typeface="Calibri"/>
                <a:sym typeface="Calibri"/>
              </a:rPr>
              <a:t> - We want to achieve this by Spring of 2025</a:t>
            </a:r>
            <a:endParaRPr sz="1900" dirty="0">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sz="1900"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sz="2800">
                <a:solidFill>
                  <a:schemeClr val="lt1"/>
                </a:solidFill>
                <a:latin typeface="Calibri"/>
                <a:ea typeface="Calibri"/>
                <a:cs typeface="Calibri"/>
                <a:sym typeface="Calibri"/>
              </a:rPr>
              <a:t>PARAPROFESSIONAL SURVEY</a:t>
            </a:r>
            <a:endParaRPr>
              <a:latin typeface="Calibri"/>
              <a:ea typeface="Calibri"/>
              <a:cs typeface="Calibri"/>
              <a:sym typeface="Calibri"/>
            </a:endParaRPr>
          </a:p>
        </p:txBody>
      </p:sp>
      <p:sp>
        <p:nvSpPr>
          <p:cNvPr id="273" name="Google Shape;273;p26"/>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208"/>
              <a:buNone/>
            </a:pPr>
            <a:r>
              <a:rPr lang="en-US" sz="2600" dirty="0">
                <a:solidFill>
                  <a:schemeClr val="dk1"/>
                </a:solidFill>
                <a:latin typeface="Calibri"/>
                <a:ea typeface="Calibri"/>
                <a:cs typeface="Calibri"/>
                <a:sym typeface="Calibri"/>
              </a:rPr>
              <a:t>This tab guides you through analyzing the results of the perception survey sent out to certified staff.</a:t>
            </a:r>
            <a:endParaRPr sz="2000" dirty="0">
              <a:latin typeface="Calibri"/>
              <a:ea typeface="Calibri"/>
              <a:cs typeface="Calibri"/>
              <a:sym typeface="Calibri"/>
            </a:endParaRPr>
          </a:p>
          <a:p>
            <a:pPr marL="520700" lvl="0" indent="-457200" algn="l" rtl="0">
              <a:lnSpc>
                <a:spcPct val="100000"/>
              </a:lnSpc>
              <a:spcBef>
                <a:spcPts val="1200"/>
              </a:spcBef>
              <a:spcAft>
                <a:spcPts val="0"/>
              </a:spcAft>
              <a:buClr>
                <a:schemeClr val="dk1"/>
              </a:buClr>
              <a:buSzPts val="2600"/>
              <a:buFont typeface="Arial" panose="020B0604020202020204" pitchFamily="34" charset="0"/>
              <a:buChar char="•"/>
            </a:pPr>
            <a:r>
              <a:rPr lang="en-US" sz="2600" dirty="0">
                <a:solidFill>
                  <a:schemeClr val="dk1"/>
                </a:solidFill>
                <a:latin typeface="Calibri"/>
                <a:ea typeface="Calibri"/>
                <a:cs typeface="Calibri"/>
                <a:sym typeface="Calibri"/>
              </a:rPr>
              <a:t>Data Sets:</a:t>
            </a:r>
            <a:endParaRPr sz="2000" dirty="0">
              <a:latin typeface="Calibri"/>
              <a:ea typeface="Calibri"/>
              <a:cs typeface="Calibri"/>
              <a:sym typeface="Calibri"/>
            </a:endParaRPr>
          </a:p>
          <a:p>
            <a:pPr marL="1003300" lvl="1" indent="-457200" algn="l" rtl="0">
              <a:lnSpc>
                <a:spcPct val="100000"/>
              </a:lnSpc>
              <a:spcBef>
                <a:spcPts val="0"/>
              </a:spcBef>
              <a:spcAft>
                <a:spcPts val="0"/>
              </a:spcAft>
              <a:buClr>
                <a:schemeClr val="dk1"/>
              </a:buClr>
              <a:buSzPts val="2200"/>
              <a:buFont typeface="Courier New" panose="02070309020205020404" pitchFamily="49" charset="0"/>
              <a:buChar char="o"/>
            </a:pPr>
            <a:r>
              <a:rPr lang="en-US" sz="2600" dirty="0">
                <a:solidFill>
                  <a:schemeClr val="dk1"/>
                </a:solidFill>
                <a:latin typeface="Calibri"/>
                <a:ea typeface="Calibri"/>
                <a:cs typeface="Calibri"/>
                <a:sym typeface="Calibri"/>
              </a:rPr>
              <a:t>Paraprofessional Survey Results</a:t>
            </a:r>
            <a:endParaRPr sz="1800" dirty="0">
              <a:latin typeface="Calibri"/>
              <a:ea typeface="Calibri"/>
              <a:cs typeface="Calibri"/>
              <a:sym typeface="Calibri"/>
            </a:endParaRPr>
          </a:p>
          <a:p>
            <a:pPr marL="914400" lvl="1" indent="-228600" algn="l" rtl="0">
              <a:lnSpc>
                <a:spcPct val="100000"/>
              </a:lnSpc>
              <a:spcBef>
                <a:spcPts val="0"/>
              </a:spcBef>
              <a:spcAft>
                <a:spcPts val="0"/>
              </a:spcAft>
              <a:buClr>
                <a:schemeClr val="dk1"/>
              </a:buClr>
              <a:buSzPts val="2000"/>
              <a:buFont typeface="Cambria"/>
              <a:buNone/>
            </a:pPr>
            <a:endParaRPr sz="2400" dirty="0">
              <a:solidFill>
                <a:schemeClr val="dk1"/>
              </a:solidFill>
              <a:latin typeface="Cambria"/>
              <a:ea typeface="Cambria"/>
              <a:cs typeface="Cambria"/>
              <a:sym typeface="Cambria"/>
            </a:endParaRPr>
          </a:p>
          <a:p>
            <a:pPr marL="914400" lvl="1" indent="-228600" algn="l" rtl="0">
              <a:lnSpc>
                <a:spcPct val="100000"/>
              </a:lnSpc>
              <a:spcBef>
                <a:spcPts val="0"/>
              </a:spcBef>
              <a:spcAft>
                <a:spcPts val="0"/>
              </a:spcAft>
              <a:buClr>
                <a:schemeClr val="dk1"/>
              </a:buClr>
              <a:buSzPts val="2000"/>
              <a:buFont typeface="Cambria"/>
              <a:buNone/>
            </a:pPr>
            <a:endParaRPr sz="2400" dirty="0">
              <a:solidFill>
                <a:schemeClr val="dk1"/>
              </a:solidFill>
              <a:latin typeface="Cambria"/>
              <a:ea typeface="Cambria"/>
              <a:cs typeface="Cambria"/>
              <a:sym typeface="Cambria"/>
            </a:endParaRPr>
          </a:p>
          <a:p>
            <a:pPr marL="914400" lvl="1" indent="-228600" algn="l" rtl="0">
              <a:lnSpc>
                <a:spcPct val="100000"/>
              </a:lnSpc>
              <a:spcBef>
                <a:spcPts val="0"/>
              </a:spcBef>
              <a:spcAft>
                <a:spcPts val="0"/>
              </a:spcAft>
              <a:buClr>
                <a:schemeClr val="dk1"/>
              </a:buClr>
              <a:buSzPts val="2000"/>
              <a:buFont typeface="Cambria"/>
              <a:buNone/>
            </a:pPr>
            <a:endParaRPr sz="2400" dirty="0">
              <a:solidFill>
                <a:schemeClr val="dk1"/>
              </a:solidFill>
              <a:latin typeface="Cambria"/>
              <a:ea typeface="Cambria"/>
              <a:cs typeface="Cambria"/>
              <a:sym typeface="Cambria"/>
            </a:endParaRPr>
          </a:p>
          <a:p>
            <a:pPr marL="306000" lvl="0" indent="-200844" algn="l" rtl="0">
              <a:lnSpc>
                <a:spcPct val="100000"/>
              </a:lnSpc>
              <a:spcBef>
                <a:spcPts val="360"/>
              </a:spcBef>
              <a:spcAft>
                <a:spcPts val="0"/>
              </a:spcAft>
              <a:buSzPts val="1656"/>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sz="2800">
                <a:solidFill>
                  <a:schemeClr val="lt1"/>
                </a:solidFill>
                <a:latin typeface="Calibri"/>
                <a:ea typeface="Calibri"/>
                <a:cs typeface="Calibri"/>
                <a:sym typeface="Calibri"/>
              </a:rPr>
              <a:t>PERCEPTION SURVEY</a:t>
            </a:r>
            <a:endParaRPr>
              <a:latin typeface="Calibri"/>
              <a:ea typeface="Calibri"/>
              <a:cs typeface="Calibri"/>
              <a:sym typeface="Calibri"/>
            </a:endParaRPr>
          </a:p>
        </p:txBody>
      </p:sp>
      <p:sp>
        <p:nvSpPr>
          <p:cNvPr id="279" name="Google Shape;279;p27"/>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208"/>
              <a:buNone/>
            </a:pPr>
            <a:r>
              <a:rPr lang="en-US" sz="2400">
                <a:solidFill>
                  <a:schemeClr val="dk1"/>
                </a:solidFill>
                <a:latin typeface="Calibri"/>
                <a:ea typeface="Calibri"/>
                <a:cs typeface="Calibri"/>
                <a:sym typeface="Calibri"/>
              </a:rPr>
              <a:t>This tab guides you through analyzing the results of the perception survey sent out to certified staff.</a:t>
            </a:r>
            <a:endParaRPr>
              <a:latin typeface="Calibri"/>
              <a:ea typeface="Calibri"/>
              <a:cs typeface="Calibri"/>
              <a:sym typeface="Calibri"/>
            </a:endParaRPr>
          </a:p>
          <a:p>
            <a:pPr marL="457200" lvl="0" indent="-381000" algn="l" rtl="0">
              <a:lnSpc>
                <a:spcPct val="100000"/>
              </a:lnSpc>
              <a:spcBef>
                <a:spcPts val="12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Data Sets:</a:t>
            </a:r>
            <a:endParaRPr>
              <a:latin typeface="Calibri"/>
              <a:ea typeface="Calibri"/>
              <a:cs typeface="Calibri"/>
              <a:sym typeface="Calibri"/>
            </a:endParaRPr>
          </a:p>
          <a:p>
            <a:pPr marL="914400" lvl="1" indent="-355600" algn="l" rtl="0">
              <a:lnSpc>
                <a:spcPct val="100000"/>
              </a:lnSpc>
              <a:spcBef>
                <a:spcPts val="0"/>
              </a:spcBef>
              <a:spcAft>
                <a:spcPts val="0"/>
              </a:spcAft>
              <a:buClr>
                <a:schemeClr val="dk1"/>
              </a:buClr>
              <a:buSzPts val="2000"/>
              <a:buFont typeface="Calibri"/>
              <a:buChar char="○"/>
            </a:pPr>
            <a:r>
              <a:rPr lang="en-US" sz="2400">
                <a:solidFill>
                  <a:schemeClr val="dk1"/>
                </a:solidFill>
                <a:latin typeface="Calibri"/>
                <a:ea typeface="Calibri"/>
                <a:cs typeface="Calibri"/>
                <a:sym typeface="Calibri"/>
              </a:rPr>
              <a:t>Perception Survey Results</a:t>
            </a:r>
            <a:endParaRPr>
              <a:latin typeface="Calibri"/>
              <a:ea typeface="Calibri"/>
              <a:cs typeface="Calibri"/>
              <a:sym typeface="Calibri"/>
            </a:endParaRPr>
          </a:p>
          <a:p>
            <a:pPr marL="914400" lvl="1" indent="-355600" algn="l" rtl="0">
              <a:lnSpc>
                <a:spcPct val="100000"/>
              </a:lnSpc>
              <a:spcBef>
                <a:spcPts val="0"/>
              </a:spcBef>
              <a:spcAft>
                <a:spcPts val="0"/>
              </a:spcAft>
              <a:buClr>
                <a:schemeClr val="dk1"/>
              </a:buClr>
              <a:buSzPts val="2000"/>
              <a:buFont typeface="Calibri"/>
              <a:buChar char="○"/>
            </a:pPr>
            <a:r>
              <a:rPr lang="en-US" sz="2400">
                <a:solidFill>
                  <a:schemeClr val="dk1"/>
                </a:solidFill>
                <a:latin typeface="Calibri"/>
                <a:ea typeface="Calibri"/>
                <a:cs typeface="Calibri"/>
                <a:sym typeface="Calibri"/>
              </a:rPr>
              <a:t>For Year 2 &amp; 3 Schools: Perception Survey Comparison</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RDA GOALS</a:t>
            </a:r>
            <a:endParaRPr>
              <a:latin typeface="Calibri"/>
              <a:ea typeface="Calibri"/>
              <a:cs typeface="Calibri"/>
              <a:sym typeface="Calibri"/>
            </a:endParaRPr>
          </a:p>
        </p:txBody>
      </p:sp>
      <p:pic>
        <p:nvPicPr>
          <p:cNvPr id="117" name="Google Shape;117;p3">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2461600" y="1794600"/>
            <a:ext cx="7516800" cy="5063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28"/>
          <p:cNvSpPr txBox="1">
            <a:spLocks noGrp="1"/>
          </p:cNvSpPr>
          <p:nvPr>
            <p:ph type="title"/>
          </p:nvPr>
        </p:nvSpPr>
        <p:spPr>
          <a:xfrm>
            <a:off x="581025" y="701675"/>
            <a:ext cx="11029950" cy="101441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800"/>
              <a:buFont typeface="Cambria"/>
              <a:buNone/>
            </a:pPr>
            <a:r>
              <a:rPr lang="en-US" dirty="0">
                <a:solidFill>
                  <a:schemeClr val="lt1"/>
                </a:solidFill>
                <a:latin typeface="Calibri"/>
                <a:ea typeface="Calibri"/>
                <a:cs typeface="Calibri"/>
                <a:sym typeface="Calibri"/>
              </a:rPr>
              <a:t>DATA PROGRESSION</a:t>
            </a:r>
            <a:endParaRPr dirty="0">
              <a:solidFill>
                <a:schemeClr val="lt1"/>
              </a:solidFill>
              <a:latin typeface="Calibri"/>
              <a:ea typeface="Calibri"/>
              <a:cs typeface="Calibri"/>
              <a:sym typeface="Calibri"/>
            </a:endParaRPr>
          </a:p>
        </p:txBody>
      </p:sp>
      <p:sp>
        <p:nvSpPr>
          <p:cNvPr id="284" name="Google Shape;284;p28"/>
          <p:cNvSpPr txBox="1">
            <a:spLocks noGrp="1"/>
          </p:cNvSpPr>
          <p:nvPr>
            <p:ph type="body" idx="1"/>
          </p:nvPr>
        </p:nvSpPr>
        <p:spPr>
          <a:xfrm>
            <a:off x="581192" y="2152196"/>
            <a:ext cx="11029500" cy="3678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656"/>
              <a:buFont typeface="Arial"/>
              <a:buNone/>
            </a:pPr>
            <a:r>
              <a:rPr lang="en-US" sz="2000" b="1">
                <a:solidFill>
                  <a:schemeClr val="dk1"/>
                </a:solidFill>
                <a:highlight>
                  <a:schemeClr val="lt1"/>
                </a:highlight>
                <a:latin typeface="Calibri"/>
                <a:ea typeface="Calibri"/>
                <a:cs typeface="Calibri"/>
                <a:sym typeface="Calibri"/>
              </a:rPr>
              <a:t>If your team were to select a piece of data from this section for a goal, what data piece stood out to you?  Write it in a data statement (23% of students are in the general education classroom)</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000" b="1">
                <a:solidFill>
                  <a:schemeClr val="dk1"/>
                </a:solidFill>
                <a:highlight>
                  <a:schemeClr val="lt1"/>
                </a:highlight>
                <a:latin typeface="Calibri"/>
                <a:ea typeface="Calibri"/>
                <a:cs typeface="Calibri"/>
                <a:sym typeface="Calibri"/>
              </a:rPr>
              <a:t>How does this data connect back to "Why Are We Here?"</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r>
              <a:rPr lang="en-US" sz="2000" b="1">
                <a:solidFill>
                  <a:schemeClr val="dk1"/>
                </a:solidFill>
                <a:highlight>
                  <a:schemeClr val="lt1"/>
                </a:highlight>
                <a:latin typeface="Calibri"/>
                <a:ea typeface="Calibri"/>
                <a:cs typeface="Calibri"/>
                <a:sym typeface="Calibri"/>
              </a:rPr>
              <a:t>What are some possible action steps that could be taken to impact this data?</a:t>
            </a:r>
            <a:endParaRPr sz="2000">
              <a:latin typeface="Calibri"/>
              <a:ea typeface="Calibri"/>
              <a:cs typeface="Calibri"/>
              <a:sym typeface="Calibri"/>
            </a:endParaRPr>
          </a:p>
          <a:p>
            <a:pPr marL="0" lvl="0" indent="0" algn="l" rtl="0">
              <a:lnSpc>
                <a:spcPct val="100000"/>
              </a:lnSpc>
              <a:spcBef>
                <a:spcPts val="1200"/>
              </a:spcBef>
              <a:spcAft>
                <a:spcPts val="0"/>
              </a:spcAft>
              <a:buClr>
                <a:schemeClr val="dk1"/>
              </a:buClr>
              <a:buSzPts val="1656"/>
              <a:buFont typeface="Arial"/>
              <a:buNone/>
            </a:pPr>
            <a:endParaRPr sz="2000" b="1">
              <a:solidFill>
                <a:schemeClr val="dk1"/>
              </a:solidFill>
              <a:highlight>
                <a:schemeClr val="lt1"/>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2000" b="1">
                <a:solidFill>
                  <a:schemeClr val="dk1"/>
                </a:solidFill>
                <a:highlight>
                  <a:schemeClr val="lt1"/>
                </a:highlight>
                <a:latin typeface="Calibri"/>
                <a:ea typeface="Calibri"/>
                <a:cs typeface="Calibri"/>
                <a:sym typeface="Calibri"/>
              </a:rPr>
              <a:t>What would be the overarching goal you're hoping to impact with these action steps?</a:t>
            </a:r>
            <a:endParaRPr sz="20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9"/>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Cambria"/>
              <a:buNone/>
            </a:pPr>
            <a:r>
              <a:rPr lang="en-US" sz="4000" b="1" dirty="0">
                <a:latin typeface="Calibri"/>
                <a:ea typeface="Calibri"/>
                <a:cs typeface="Calibri"/>
                <a:sym typeface="Calibri"/>
              </a:rPr>
              <a:t>SYSTEMIC COLLABORATIVE DATA PROCESS: </a:t>
            </a:r>
            <a:endParaRPr sz="4000" dirty="0">
              <a:latin typeface="Calibri"/>
              <a:ea typeface="Calibri"/>
              <a:cs typeface="Calibri"/>
              <a:sym typeface="Calibri"/>
            </a:endParaRPr>
          </a:p>
        </p:txBody>
      </p:sp>
      <p:sp>
        <p:nvSpPr>
          <p:cNvPr id="291" name="Google Shape;291;p29"/>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944"/>
              <a:buNone/>
            </a:pPr>
            <a:r>
              <a:rPr lang="en-US" sz="3200" dirty="0">
                <a:latin typeface="Calibri"/>
                <a:ea typeface="Calibri"/>
                <a:cs typeface="Calibri"/>
                <a:sym typeface="Calibri"/>
              </a:rPr>
              <a:t>ROOT CAUSE ANALYSIS</a:t>
            </a:r>
            <a:endParaRPr sz="3200" dirty="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0"/>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Cambria"/>
              <a:buNone/>
            </a:pPr>
            <a:r>
              <a:rPr lang="en-US" sz="4000" b="1" dirty="0">
                <a:latin typeface="Calibri"/>
                <a:ea typeface="Calibri"/>
                <a:cs typeface="Calibri"/>
                <a:sym typeface="Calibri"/>
              </a:rPr>
              <a:t>ROOT CAUSE ANALYSIS:</a:t>
            </a:r>
            <a:endParaRPr sz="4000" dirty="0">
              <a:latin typeface="Calibri"/>
              <a:ea typeface="Calibri"/>
              <a:cs typeface="Calibri"/>
              <a:sym typeface="Calibri"/>
            </a:endParaRPr>
          </a:p>
        </p:txBody>
      </p:sp>
      <p:sp>
        <p:nvSpPr>
          <p:cNvPr id="297" name="Google Shape;297;p30"/>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944"/>
              <a:buNone/>
            </a:pPr>
            <a:r>
              <a:rPr lang="en-US" sz="3200" dirty="0">
                <a:latin typeface="Calibri"/>
                <a:ea typeface="Calibri"/>
                <a:cs typeface="Calibri"/>
                <a:sym typeface="Calibri"/>
              </a:rPr>
              <a:t>OVERVIEW</a:t>
            </a:r>
            <a:endParaRPr sz="3200" dirty="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ROOT CAUSE ANALYSIS</a:t>
            </a:r>
            <a:endParaRPr>
              <a:latin typeface="Calibri"/>
              <a:ea typeface="Calibri"/>
              <a:cs typeface="Calibri"/>
              <a:sym typeface="Calibri"/>
            </a:endParaRPr>
          </a:p>
        </p:txBody>
      </p:sp>
      <p:sp>
        <p:nvSpPr>
          <p:cNvPr id="303" name="Google Shape;303;p31"/>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2208"/>
              <a:buFont typeface="Calibri"/>
              <a:buChar char="◼"/>
            </a:pPr>
            <a:r>
              <a:rPr lang="en-US" sz="2400">
                <a:latin typeface="Calibri"/>
                <a:ea typeface="Calibri"/>
                <a:cs typeface="Calibri"/>
                <a:sym typeface="Calibri"/>
              </a:rPr>
              <a:t>A Root Cause Analysis is a method to explore a problem in a systematic way to gain a consensus about what most likely is causing the problem and what course of actions should be taken. Once a “cause” has been identified, there is a realistic hope that it can be reduced or dissolved in the future – Preus 2003 </a:t>
            </a:r>
            <a:endParaRPr>
              <a:latin typeface="Calibri"/>
              <a:ea typeface="Calibri"/>
              <a:cs typeface="Calibri"/>
              <a:sym typeface="Calibri"/>
            </a:endParaRPr>
          </a:p>
          <a:p>
            <a:pPr marL="306000" lvl="0" indent="-200844" algn="l" rtl="0">
              <a:lnSpc>
                <a:spcPct val="100000"/>
              </a:lnSpc>
              <a:spcBef>
                <a:spcPts val="960"/>
              </a:spcBef>
              <a:spcAft>
                <a:spcPts val="0"/>
              </a:spcAft>
              <a:buSzPts val="1656"/>
              <a:buNone/>
            </a:pPr>
            <a:endParaRPr>
              <a:latin typeface="Calibri"/>
              <a:ea typeface="Calibri"/>
              <a:cs typeface="Calibri"/>
              <a:sym typeface="Calibri"/>
            </a:endParaRPr>
          </a:p>
        </p:txBody>
      </p:sp>
      <p:sp>
        <p:nvSpPr>
          <p:cNvPr id="304" name="Google Shape;304;p31"/>
          <p:cNvSpPr txBox="1">
            <a:spLocks noGrp="1"/>
          </p:cNvSpPr>
          <p:nvPr>
            <p:ph type="body" idx="2"/>
          </p:nvPr>
        </p:nvSpPr>
        <p:spPr>
          <a:xfrm>
            <a:off x="6369092" y="1841227"/>
            <a:ext cx="5422500" cy="3633000"/>
          </a:xfrm>
          <a:prstGeom prst="rect">
            <a:avLst/>
          </a:prstGeom>
          <a:noFill/>
          <a:ln>
            <a:noFill/>
          </a:ln>
        </p:spPr>
        <p:txBody>
          <a:bodyPr spcFirstLastPara="1" wrap="square" lIns="91425" tIns="45700" rIns="91425" bIns="45700" anchor="ctr" anchorCtr="0">
            <a:normAutofit/>
          </a:bodyPr>
          <a:lstStyle/>
          <a:p>
            <a:pPr marL="279400" lvl="0" indent="-279400" algn="l" rtl="0">
              <a:lnSpc>
                <a:spcPct val="80000"/>
              </a:lnSpc>
              <a:spcBef>
                <a:spcPts val="0"/>
              </a:spcBef>
              <a:spcAft>
                <a:spcPts val="0"/>
              </a:spcAft>
              <a:buSzPts val="3200"/>
              <a:buFont typeface="Calibri"/>
              <a:buChar char="▪"/>
            </a:pPr>
            <a:r>
              <a:rPr lang="en-US" sz="2400">
                <a:latin typeface="Calibri"/>
                <a:ea typeface="Calibri"/>
                <a:cs typeface="Calibri"/>
                <a:sym typeface="Calibri"/>
              </a:rPr>
              <a:t>Probable Root Cause</a:t>
            </a:r>
            <a:endParaRPr>
              <a:latin typeface="Calibri"/>
              <a:ea typeface="Calibri"/>
              <a:cs typeface="Calibri"/>
              <a:sym typeface="Calibri"/>
            </a:endParaRPr>
          </a:p>
          <a:p>
            <a:pPr marL="306000" lvl="0" indent="-172650" algn="l" rtl="0">
              <a:lnSpc>
                <a:spcPct val="80000"/>
              </a:lnSpc>
              <a:spcBef>
                <a:spcPts val="800"/>
              </a:spcBef>
              <a:spcAft>
                <a:spcPts val="0"/>
              </a:spcAft>
              <a:buSzPts val="2100"/>
              <a:buFont typeface="Noto Sans Symbols"/>
              <a:buNone/>
            </a:pPr>
            <a:endParaRPr sz="2400">
              <a:latin typeface="Calibri"/>
              <a:ea typeface="Calibri"/>
              <a:cs typeface="Calibri"/>
              <a:sym typeface="Calibri"/>
            </a:endParaRPr>
          </a:p>
          <a:p>
            <a:pPr marL="279400" lvl="0" indent="-279400" algn="l" rtl="0">
              <a:lnSpc>
                <a:spcPct val="80000"/>
              </a:lnSpc>
              <a:spcBef>
                <a:spcPts val="800"/>
              </a:spcBef>
              <a:spcAft>
                <a:spcPts val="0"/>
              </a:spcAft>
              <a:buSzPts val="3200"/>
              <a:buFont typeface="Calibri"/>
              <a:buChar char="▪"/>
            </a:pPr>
            <a:r>
              <a:rPr lang="en-US" sz="2400">
                <a:latin typeface="Calibri"/>
                <a:ea typeface="Calibri"/>
                <a:cs typeface="Calibri"/>
                <a:sym typeface="Calibri"/>
              </a:rPr>
              <a:t>Not definitive until affected</a:t>
            </a:r>
            <a:endParaRPr>
              <a:latin typeface="Calibri"/>
              <a:ea typeface="Calibri"/>
              <a:cs typeface="Calibri"/>
              <a:sym typeface="Calibri"/>
            </a:endParaRPr>
          </a:p>
          <a:p>
            <a:pPr marL="306000" lvl="0" indent="-172650" algn="l" rtl="0">
              <a:lnSpc>
                <a:spcPct val="80000"/>
              </a:lnSpc>
              <a:spcBef>
                <a:spcPts val="800"/>
              </a:spcBef>
              <a:spcAft>
                <a:spcPts val="0"/>
              </a:spcAft>
              <a:buSzPts val="2100"/>
              <a:buFont typeface="Noto Sans Symbols"/>
              <a:buNone/>
            </a:pPr>
            <a:endParaRPr sz="2400">
              <a:latin typeface="Calibri"/>
              <a:ea typeface="Calibri"/>
              <a:cs typeface="Calibri"/>
              <a:sym typeface="Calibri"/>
            </a:endParaRPr>
          </a:p>
          <a:p>
            <a:pPr marL="279400" lvl="0" indent="-279400" algn="l" rtl="0">
              <a:lnSpc>
                <a:spcPct val="80000"/>
              </a:lnSpc>
              <a:spcBef>
                <a:spcPts val="800"/>
              </a:spcBef>
              <a:spcAft>
                <a:spcPts val="0"/>
              </a:spcAft>
              <a:buSzPts val="3200"/>
              <a:buFont typeface="Calibri"/>
              <a:buChar char="▪"/>
            </a:pPr>
            <a:r>
              <a:rPr lang="en-US" sz="2400">
                <a:latin typeface="Calibri"/>
                <a:ea typeface="Calibri"/>
                <a:cs typeface="Calibri"/>
                <a:sym typeface="Calibri"/>
              </a:rPr>
              <a:t>Monitoring and Evaluation Required</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ROOT CAUSE ANALYSIS OVERVIEW</a:t>
            </a:r>
            <a:endParaRPr>
              <a:latin typeface="Calibri"/>
              <a:ea typeface="Calibri"/>
              <a:cs typeface="Calibri"/>
              <a:sym typeface="Calibri"/>
            </a:endParaRPr>
          </a:p>
        </p:txBody>
      </p:sp>
      <p:sp>
        <p:nvSpPr>
          <p:cNvPr id="310" name="Google Shape;310;p32"/>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p>
            <a:pPr marL="273050" marR="0" lvl="0" indent="-273050" algn="l" rtl="0">
              <a:lnSpc>
                <a:spcPct val="80000"/>
              </a:lnSpc>
              <a:spcBef>
                <a:spcPts val="0"/>
              </a:spcBef>
              <a:spcAft>
                <a:spcPts val="0"/>
              </a:spcAft>
              <a:buSzPts val="2200"/>
              <a:buFont typeface="Calibri"/>
              <a:buChar char="▪"/>
            </a:pPr>
            <a:r>
              <a:rPr lang="en-US" sz="2400" i="0" u="none" strike="noStrike" cap="none">
                <a:solidFill>
                  <a:schemeClr val="dk1"/>
                </a:solidFill>
                <a:latin typeface="Calibri"/>
                <a:ea typeface="Calibri"/>
                <a:cs typeface="Calibri"/>
                <a:sym typeface="Calibri"/>
              </a:rPr>
              <a:t>Connect Data Progression with Data Analysis</a:t>
            </a:r>
            <a:endParaRPr>
              <a:latin typeface="Calibri"/>
              <a:ea typeface="Calibri"/>
              <a:cs typeface="Calibri"/>
              <a:sym typeface="Calibri"/>
            </a:endParaRPr>
          </a:p>
          <a:p>
            <a:pPr marL="628650" marR="0" lvl="0" indent="-145541" algn="l" rtl="0">
              <a:lnSpc>
                <a:spcPct val="80000"/>
              </a:lnSpc>
              <a:spcBef>
                <a:spcPts val="0"/>
              </a:spcBef>
              <a:spcAft>
                <a:spcPts val="0"/>
              </a:spcAft>
              <a:buSzPts val="2208"/>
              <a:buFont typeface="Noto Sans Symbols"/>
              <a:buNone/>
            </a:pPr>
            <a:endParaRPr sz="2400">
              <a:latin typeface="Calibri"/>
              <a:ea typeface="Calibri"/>
              <a:cs typeface="Calibri"/>
              <a:sym typeface="Calibri"/>
            </a:endParaRPr>
          </a:p>
          <a:p>
            <a:pPr marL="273050" marR="0" lvl="0" indent="-273050" algn="l" rtl="0">
              <a:lnSpc>
                <a:spcPct val="80000"/>
              </a:lnSpc>
              <a:spcBef>
                <a:spcPts val="800"/>
              </a:spcBef>
              <a:spcAft>
                <a:spcPts val="0"/>
              </a:spcAft>
              <a:buSzPts val="2200"/>
              <a:buFont typeface="Calibri"/>
              <a:buChar char="▪"/>
            </a:pPr>
            <a:r>
              <a:rPr lang="en-US" sz="2400" i="0" u="none" strike="noStrike" cap="none">
                <a:solidFill>
                  <a:schemeClr val="dk1"/>
                </a:solidFill>
                <a:latin typeface="Calibri"/>
                <a:ea typeface="Calibri"/>
                <a:cs typeface="Calibri"/>
                <a:sym typeface="Calibri"/>
              </a:rPr>
              <a:t>Develop Priority </a:t>
            </a:r>
            <a:r>
              <a:rPr lang="en-US" sz="2400">
                <a:solidFill>
                  <a:schemeClr val="dk1"/>
                </a:solidFill>
                <a:latin typeface="Calibri"/>
                <a:ea typeface="Calibri"/>
                <a:cs typeface="Calibri"/>
                <a:sym typeface="Calibri"/>
              </a:rPr>
              <a:t>C</a:t>
            </a:r>
            <a:r>
              <a:rPr lang="en-US" sz="2400" i="0" u="none" strike="noStrike" cap="none">
                <a:solidFill>
                  <a:schemeClr val="dk1"/>
                </a:solidFill>
                <a:latin typeface="Calibri"/>
                <a:ea typeface="Calibri"/>
                <a:cs typeface="Calibri"/>
                <a:sym typeface="Calibri"/>
              </a:rPr>
              <a:t>hallenge </a:t>
            </a:r>
            <a:r>
              <a:rPr lang="en-US" sz="2400">
                <a:solidFill>
                  <a:schemeClr val="dk1"/>
                </a:solidFill>
                <a:latin typeface="Calibri"/>
                <a:ea typeface="Calibri"/>
                <a:cs typeface="Calibri"/>
                <a:sym typeface="Calibri"/>
              </a:rPr>
              <a:t>S</a:t>
            </a:r>
            <a:r>
              <a:rPr lang="en-US" sz="2400" i="0" u="none" strike="noStrike" cap="none">
                <a:solidFill>
                  <a:schemeClr val="dk1"/>
                </a:solidFill>
                <a:latin typeface="Calibri"/>
                <a:ea typeface="Calibri"/>
                <a:cs typeface="Calibri"/>
                <a:sym typeface="Calibri"/>
              </a:rPr>
              <a:t>tatement</a:t>
            </a:r>
            <a:endParaRPr>
              <a:latin typeface="Calibri"/>
              <a:ea typeface="Calibri"/>
              <a:cs typeface="Calibri"/>
              <a:sym typeface="Calibri"/>
            </a:endParaRPr>
          </a:p>
          <a:p>
            <a:pPr marL="628650" marR="0" lvl="0" indent="-145541" algn="l" rtl="0">
              <a:lnSpc>
                <a:spcPct val="80000"/>
              </a:lnSpc>
              <a:spcBef>
                <a:spcPts val="800"/>
              </a:spcBef>
              <a:spcAft>
                <a:spcPts val="0"/>
              </a:spcAft>
              <a:buSzPts val="2208"/>
              <a:buFont typeface="Noto Sans Symbols"/>
              <a:buNone/>
            </a:pPr>
            <a:endParaRPr sz="2400">
              <a:latin typeface="Calibri"/>
              <a:ea typeface="Calibri"/>
              <a:cs typeface="Calibri"/>
              <a:sym typeface="Calibri"/>
            </a:endParaRPr>
          </a:p>
          <a:p>
            <a:pPr marL="273050" marR="0" lvl="0" indent="-273050" algn="l" rtl="0">
              <a:lnSpc>
                <a:spcPct val="80000"/>
              </a:lnSpc>
              <a:spcBef>
                <a:spcPts val="800"/>
              </a:spcBef>
              <a:spcAft>
                <a:spcPts val="0"/>
              </a:spcAft>
              <a:buSzPts val="2200"/>
              <a:buFont typeface="Calibri"/>
              <a:buChar char="▪"/>
            </a:pPr>
            <a:r>
              <a:rPr lang="en-US" sz="2400" i="0" u="none" strike="noStrike" cap="none">
                <a:solidFill>
                  <a:schemeClr val="dk1"/>
                </a:solidFill>
                <a:latin typeface="Calibri"/>
                <a:ea typeface="Calibri"/>
                <a:cs typeface="Calibri"/>
                <a:sym typeface="Calibri"/>
              </a:rPr>
              <a:t>Circle Map Activity </a:t>
            </a:r>
            <a:endParaRPr>
              <a:latin typeface="Calibri"/>
              <a:ea typeface="Calibri"/>
              <a:cs typeface="Calibri"/>
              <a:sym typeface="Calibri"/>
            </a:endParaRPr>
          </a:p>
          <a:p>
            <a:pPr marL="628650" lvl="0" indent="-145541" algn="l" rtl="0">
              <a:lnSpc>
                <a:spcPct val="80000"/>
              </a:lnSpc>
              <a:spcBef>
                <a:spcPts val="800"/>
              </a:spcBef>
              <a:spcAft>
                <a:spcPts val="0"/>
              </a:spcAft>
              <a:buSzPts val="2208"/>
              <a:buFont typeface="Noto Sans Symbols"/>
              <a:buNone/>
            </a:pPr>
            <a:endParaRPr sz="2400">
              <a:latin typeface="Calibri"/>
              <a:ea typeface="Calibri"/>
              <a:cs typeface="Calibri"/>
              <a:sym typeface="Calibri"/>
            </a:endParaRPr>
          </a:p>
          <a:p>
            <a:pPr marL="273050" lvl="0" indent="-273050" algn="l" rtl="0">
              <a:lnSpc>
                <a:spcPct val="80000"/>
              </a:lnSpc>
              <a:spcBef>
                <a:spcPts val="800"/>
              </a:spcBef>
              <a:spcAft>
                <a:spcPts val="0"/>
              </a:spcAft>
              <a:buSzPts val="2200"/>
              <a:buFont typeface="Calibri"/>
              <a:buChar char="▪"/>
            </a:pPr>
            <a:r>
              <a:rPr lang="en-US" sz="2400">
                <a:solidFill>
                  <a:schemeClr val="dk1"/>
                </a:solidFill>
                <a:latin typeface="Calibri"/>
                <a:ea typeface="Calibri"/>
                <a:cs typeface="Calibri"/>
                <a:sym typeface="Calibri"/>
              </a:rPr>
              <a:t>ICEL Activity</a:t>
            </a:r>
            <a:endParaRPr sz="2400">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latin typeface="Calibri"/>
              <a:ea typeface="Calibri"/>
              <a:cs typeface="Calibri"/>
              <a:sym typeface="Calibri"/>
            </a:endParaRPr>
          </a:p>
        </p:txBody>
      </p:sp>
      <p:sp>
        <p:nvSpPr>
          <p:cNvPr id="311" name="Google Shape;311;p32"/>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p>
            <a:pPr marL="273050" marR="0" lvl="0" indent="-273050" algn="l" rtl="0">
              <a:lnSpc>
                <a:spcPct val="80000"/>
              </a:lnSpc>
              <a:spcBef>
                <a:spcPts val="0"/>
              </a:spcBef>
              <a:spcAft>
                <a:spcPts val="0"/>
              </a:spcAft>
              <a:buSzPts val="2200"/>
              <a:buFont typeface="Calibri"/>
              <a:buChar char="▪"/>
            </a:pPr>
            <a:r>
              <a:rPr lang="en-US" sz="2400" i="0" u="none" strike="noStrike" cap="none">
                <a:solidFill>
                  <a:schemeClr val="dk1"/>
                </a:solidFill>
                <a:latin typeface="Calibri"/>
                <a:ea typeface="Calibri"/>
                <a:cs typeface="Calibri"/>
                <a:sym typeface="Calibri"/>
              </a:rPr>
              <a:t>Root Cause Validation </a:t>
            </a:r>
            <a:endParaRPr>
              <a:latin typeface="Calibri"/>
              <a:ea typeface="Calibri"/>
              <a:cs typeface="Calibri"/>
              <a:sym typeface="Calibri"/>
            </a:endParaRPr>
          </a:p>
          <a:p>
            <a:pPr marL="628650" marR="0" lvl="0" indent="-145541" algn="l" rtl="0">
              <a:lnSpc>
                <a:spcPct val="80000"/>
              </a:lnSpc>
              <a:spcBef>
                <a:spcPts val="800"/>
              </a:spcBef>
              <a:spcAft>
                <a:spcPts val="0"/>
              </a:spcAft>
              <a:buSzPts val="2208"/>
              <a:buFont typeface="Noto Sans Symbols"/>
              <a:buNone/>
            </a:pPr>
            <a:endParaRPr sz="2400">
              <a:latin typeface="Calibri"/>
              <a:ea typeface="Calibri"/>
              <a:cs typeface="Calibri"/>
              <a:sym typeface="Calibri"/>
            </a:endParaRPr>
          </a:p>
          <a:p>
            <a:pPr marL="273050" marR="0" lvl="0" indent="-273050" algn="l" rtl="0">
              <a:lnSpc>
                <a:spcPct val="80000"/>
              </a:lnSpc>
              <a:spcBef>
                <a:spcPts val="800"/>
              </a:spcBef>
              <a:spcAft>
                <a:spcPts val="0"/>
              </a:spcAft>
              <a:buSzPts val="2200"/>
              <a:buFont typeface="Calibri"/>
              <a:buChar char="▪"/>
            </a:pPr>
            <a:r>
              <a:rPr lang="en-US" sz="2400">
                <a:solidFill>
                  <a:schemeClr val="dk1"/>
                </a:solidFill>
                <a:latin typeface="Calibri"/>
                <a:ea typeface="Calibri"/>
                <a:cs typeface="Calibri"/>
                <a:sym typeface="Calibri"/>
              </a:rPr>
              <a:t>Goal Writing</a:t>
            </a:r>
            <a:endParaRPr sz="2400">
              <a:latin typeface="Calibri"/>
              <a:ea typeface="Calibri"/>
              <a:cs typeface="Calibri"/>
              <a:sym typeface="Calibri"/>
            </a:endParaRPr>
          </a:p>
          <a:p>
            <a:pPr marL="628650" marR="0" lvl="0" indent="-145541" algn="l" rtl="0">
              <a:lnSpc>
                <a:spcPct val="80000"/>
              </a:lnSpc>
              <a:spcBef>
                <a:spcPts val="800"/>
              </a:spcBef>
              <a:spcAft>
                <a:spcPts val="0"/>
              </a:spcAft>
              <a:buSzPts val="2208"/>
              <a:buFont typeface="Noto Sans Symbols"/>
              <a:buNone/>
            </a:pPr>
            <a:endParaRPr sz="2400">
              <a:latin typeface="Calibri"/>
              <a:ea typeface="Calibri"/>
              <a:cs typeface="Calibri"/>
              <a:sym typeface="Calibri"/>
            </a:endParaRPr>
          </a:p>
          <a:p>
            <a:pPr marL="273050" marR="0" lvl="0" indent="-273050" algn="l" rtl="0">
              <a:lnSpc>
                <a:spcPct val="80000"/>
              </a:lnSpc>
              <a:spcBef>
                <a:spcPts val="800"/>
              </a:spcBef>
              <a:spcAft>
                <a:spcPts val="0"/>
              </a:spcAft>
              <a:buSzPts val="2200"/>
              <a:buFont typeface="Calibri"/>
              <a:buChar char="▪"/>
            </a:pPr>
            <a:r>
              <a:rPr lang="en-US" sz="2400">
                <a:solidFill>
                  <a:schemeClr val="dk1"/>
                </a:solidFill>
                <a:latin typeface="Calibri"/>
                <a:ea typeface="Calibri"/>
                <a:cs typeface="Calibri"/>
                <a:sym typeface="Calibri"/>
              </a:rPr>
              <a:t>Strategies Input Gallery Walk</a:t>
            </a:r>
            <a:endParaRPr sz="2400">
              <a:latin typeface="Calibri"/>
              <a:ea typeface="Calibri"/>
              <a:cs typeface="Calibri"/>
              <a:sym typeface="Calibri"/>
            </a:endParaRPr>
          </a:p>
          <a:p>
            <a:pPr marL="628650" marR="0" lvl="0" indent="-145541" algn="l" rtl="0">
              <a:lnSpc>
                <a:spcPct val="80000"/>
              </a:lnSpc>
              <a:spcBef>
                <a:spcPts val="800"/>
              </a:spcBef>
              <a:spcAft>
                <a:spcPts val="0"/>
              </a:spcAft>
              <a:buSzPts val="2208"/>
              <a:buFont typeface="Noto Sans Symbols"/>
              <a:buNone/>
            </a:pPr>
            <a:endParaRPr sz="2400">
              <a:latin typeface="Calibri"/>
              <a:ea typeface="Calibri"/>
              <a:cs typeface="Calibri"/>
              <a:sym typeface="Calibri"/>
            </a:endParaRPr>
          </a:p>
          <a:p>
            <a:pPr marL="273050" marR="0" lvl="0" indent="-273050" algn="l" rtl="0">
              <a:lnSpc>
                <a:spcPct val="80000"/>
              </a:lnSpc>
              <a:spcBef>
                <a:spcPts val="800"/>
              </a:spcBef>
              <a:spcAft>
                <a:spcPts val="0"/>
              </a:spcAft>
              <a:buSzPts val="2200"/>
              <a:buFont typeface="Calibri"/>
              <a:buChar char="▪"/>
            </a:pPr>
            <a:r>
              <a:rPr lang="en-US" sz="2400">
                <a:solidFill>
                  <a:schemeClr val="dk1"/>
                </a:solidFill>
                <a:latin typeface="Calibri"/>
                <a:ea typeface="Calibri"/>
                <a:cs typeface="Calibri"/>
                <a:sym typeface="Calibri"/>
              </a:rPr>
              <a:t>Develop Building Action Plans</a:t>
            </a:r>
            <a:endParaRPr sz="2400">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3"/>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b="1" dirty="0">
                <a:latin typeface="Calibri"/>
                <a:ea typeface="Calibri"/>
                <a:cs typeface="Calibri"/>
                <a:sym typeface="Calibri"/>
              </a:rPr>
              <a:t>CONSENSUS </a:t>
            </a:r>
            <a:endParaRPr dirty="0">
              <a:latin typeface="Calibri"/>
              <a:ea typeface="Calibri"/>
              <a:cs typeface="Calibri"/>
              <a:sym typeface="Calibri"/>
            </a:endParaRPr>
          </a:p>
        </p:txBody>
      </p:sp>
      <p:sp>
        <p:nvSpPr>
          <p:cNvPr id="318" name="Google Shape;318;p33"/>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p>
            <a:pPr marL="306000" marR="0" lvl="0" indent="-306000" algn="l" rtl="0">
              <a:lnSpc>
                <a:spcPct val="100000"/>
              </a:lnSpc>
              <a:spcBef>
                <a:spcPts val="0"/>
              </a:spcBef>
              <a:spcAft>
                <a:spcPts val="0"/>
              </a:spcAft>
              <a:buSzPts val="2200"/>
              <a:buFont typeface="Calibri"/>
              <a:buChar char="▪"/>
            </a:pPr>
            <a:r>
              <a:rPr lang="en-US" sz="2400" i="0" u="none" strike="noStrike" cap="none" dirty="0">
                <a:latin typeface="Calibri"/>
                <a:ea typeface="Calibri"/>
                <a:cs typeface="Calibri"/>
                <a:sym typeface="Calibri"/>
              </a:rPr>
              <a:t>Root Cause Analysis activities will be done in building teams</a:t>
            </a:r>
            <a:endParaRPr sz="2400" dirty="0">
              <a:latin typeface="Calibri"/>
              <a:ea typeface="Calibri"/>
              <a:cs typeface="Calibri"/>
              <a:sym typeface="Calibri"/>
            </a:endParaRPr>
          </a:p>
          <a:p>
            <a:pPr marL="306000" marR="0" lvl="0" indent="-172650" algn="l" rtl="0">
              <a:lnSpc>
                <a:spcPct val="100000"/>
              </a:lnSpc>
              <a:spcBef>
                <a:spcPts val="800"/>
              </a:spcBef>
              <a:spcAft>
                <a:spcPts val="0"/>
              </a:spcAft>
              <a:buSzPts val="2100"/>
              <a:buFont typeface="Noto Sans Symbols"/>
              <a:buNone/>
            </a:pPr>
            <a:endParaRPr sz="2400" i="0" u="none" strike="noStrike" cap="none" dirty="0">
              <a:latin typeface="Calibri"/>
              <a:ea typeface="Calibri"/>
              <a:cs typeface="Calibri"/>
              <a:sym typeface="Calibri"/>
            </a:endParaRPr>
          </a:p>
          <a:p>
            <a:pPr marL="306000" marR="0" lvl="0" indent="-306000" algn="l" rtl="0">
              <a:lnSpc>
                <a:spcPct val="100000"/>
              </a:lnSpc>
              <a:spcBef>
                <a:spcPts val="800"/>
              </a:spcBef>
              <a:spcAft>
                <a:spcPts val="0"/>
              </a:spcAft>
              <a:buSzPts val="2200"/>
              <a:buFont typeface="Calibri"/>
              <a:buChar char="▪"/>
            </a:pPr>
            <a:r>
              <a:rPr lang="en-US" sz="2400" i="0" u="none" strike="noStrike" cap="none" dirty="0">
                <a:latin typeface="Calibri"/>
                <a:ea typeface="Calibri"/>
                <a:cs typeface="Calibri"/>
                <a:sym typeface="Calibri"/>
              </a:rPr>
              <a:t>What is consensus to your team? </a:t>
            </a:r>
            <a:endParaRPr sz="2400" dirty="0">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dirty="0">
              <a:latin typeface="Calibri"/>
              <a:ea typeface="Calibri"/>
              <a:cs typeface="Calibri"/>
              <a:sym typeface="Calibri"/>
            </a:endParaRPr>
          </a:p>
        </p:txBody>
      </p:sp>
      <p:pic>
        <p:nvPicPr>
          <p:cNvPr id="319" name="Google Shape;319;p33" descr="Skech of person with sticky notes. Speech bubble: &quot;Consensus!&quot;"/>
          <p:cNvPicPr preferRelativeResize="0">
            <a:picLocks noGrp="1"/>
          </p:cNvPicPr>
          <p:nvPr>
            <p:ph type="body" idx="2"/>
          </p:nvPr>
        </p:nvPicPr>
        <p:blipFill rotWithShape="1">
          <a:blip r:embed="rId3">
            <a:alphaModFix/>
          </a:blip>
          <a:srcRect/>
          <a:stretch/>
        </p:blipFill>
        <p:spPr>
          <a:xfrm>
            <a:off x="6356480" y="2228003"/>
            <a:ext cx="5086265" cy="363304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4"/>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Cambria"/>
              <a:buNone/>
            </a:pPr>
            <a:r>
              <a:rPr lang="en-US" sz="4000" b="1" i="0" u="none" strike="noStrike" cap="none" dirty="0">
                <a:latin typeface="Calibri"/>
                <a:ea typeface="Calibri"/>
                <a:cs typeface="Calibri"/>
                <a:sym typeface="Calibri"/>
              </a:rPr>
              <a:t>Root Cause Analysis: </a:t>
            </a:r>
            <a:endParaRPr sz="4000" dirty="0">
              <a:latin typeface="Calibri"/>
              <a:ea typeface="Calibri"/>
              <a:cs typeface="Calibri"/>
              <a:sym typeface="Calibri"/>
            </a:endParaRPr>
          </a:p>
        </p:txBody>
      </p:sp>
      <p:sp>
        <p:nvSpPr>
          <p:cNvPr id="326" name="Google Shape;326;p34"/>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944"/>
              <a:buNone/>
            </a:pPr>
            <a:r>
              <a:rPr lang="en-US" sz="3200" i="0" u="none" strike="noStrike" cap="none" dirty="0">
                <a:latin typeface="Calibri"/>
                <a:ea typeface="Calibri"/>
                <a:cs typeface="Calibri"/>
                <a:sym typeface="Calibri"/>
              </a:rPr>
              <a:t>CHALLENGE STATEMENT</a:t>
            </a:r>
            <a:endParaRPr sz="3200" dirty="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5"/>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WHAT IS A CHALLENGE STATEMENT?</a:t>
            </a:r>
            <a:endParaRPr>
              <a:latin typeface="Calibri"/>
              <a:ea typeface="Calibri"/>
              <a:cs typeface="Calibri"/>
              <a:sym typeface="Calibri"/>
            </a:endParaRPr>
          </a:p>
        </p:txBody>
      </p:sp>
      <p:sp>
        <p:nvSpPr>
          <p:cNvPr id="332" name="Google Shape;332;p3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p>
            <a:pPr marL="177800" marR="0" lvl="0" indent="-177800" algn="l" rtl="0">
              <a:lnSpc>
                <a:spcPct val="90000"/>
              </a:lnSpc>
              <a:spcBef>
                <a:spcPts val="0"/>
              </a:spcBef>
              <a:spcAft>
                <a:spcPts val="0"/>
              </a:spcAft>
              <a:buSzPts val="2200"/>
              <a:buFont typeface="Calibri"/>
              <a:buChar char="•"/>
            </a:pPr>
            <a:r>
              <a:rPr lang="en-US" sz="2400" dirty="0">
                <a:latin typeface="Calibri"/>
                <a:ea typeface="Calibri"/>
                <a:cs typeface="Calibri"/>
                <a:sym typeface="Calibri"/>
              </a:rPr>
              <a:t>Drawn from trends that are a concern for the school/district</a:t>
            </a:r>
            <a:endParaRPr dirty="0">
              <a:latin typeface="Calibri"/>
              <a:ea typeface="Calibri"/>
              <a:cs typeface="Calibri"/>
              <a:sym typeface="Calibri"/>
            </a:endParaRPr>
          </a:p>
          <a:p>
            <a:pPr marL="342900" marR="0" lvl="0" indent="0" algn="l" rtl="0">
              <a:lnSpc>
                <a:spcPct val="90000"/>
              </a:lnSpc>
              <a:spcBef>
                <a:spcPts val="0"/>
              </a:spcBef>
              <a:spcAft>
                <a:spcPts val="0"/>
              </a:spcAft>
              <a:buSzPts val="2208"/>
              <a:buNone/>
            </a:pPr>
            <a:endParaRPr sz="2400" dirty="0">
              <a:latin typeface="Calibri"/>
              <a:ea typeface="Calibri"/>
              <a:cs typeface="Calibri"/>
              <a:sym typeface="Calibri"/>
            </a:endParaRPr>
          </a:p>
          <a:p>
            <a:pPr marL="177800" marR="0" lvl="0" indent="-177800" algn="l" rtl="0">
              <a:lnSpc>
                <a:spcPct val="90000"/>
              </a:lnSpc>
              <a:spcBef>
                <a:spcPts val="0"/>
              </a:spcBef>
              <a:spcAft>
                <a:spcPts val="0"/>
              </a:spcAft>
              <a:buSzPts val="2200"/>
              <a:buFont typeface="Calibri"/>
              <a:buChar char="•"/>
            </a:pPr>
            <a:r>
              <a:rPr lang="en-US" sz="2400" dirty="0">
                <a:latin typeface="Calibri"/>
                <a:ea typeface="Calibri"/>
                <a:cs typeface="Calibri"/>
                <a:sym typeface="Calibri"/>
              </a:rPr>
              <a:t>Should be specific statements about student performance</a:t>
            </a:r>
            <a:endParaRPr dirty="0">
              <a:latin typeface="Calibri"/>
              <a:ea typeface="Calibri"/>
              <a:cs typeface="Calibri"/>
              <a:sym typeface="Calibri"/>
            </a:endParaRPr>
          </a:p>
          <a:p>
            <a:pPr marL="0" marR="0" lvl="0" indent="0" algn="l" rtl="0">
              <a:lnSpc>
                <a:spcPct val="90000"/>
              </a:lnSpc>
              <a:spcBef>
                <a:spcPts val="0"/>
              </a:spcBef>
              <a:spcAft>
                <a:spcPts val="0"/>
              </a:spcAft>
              <a:buSzPts val="2208"/>
              <a:buNone/>
            </a:pPr>
            <a:endParaRPr sz="2400" dirty="0">
              <a:latin typeface="Calibri"/>
              <a:ea typeface="Calibri"/>
              <a:cs typeface="Calibri"/>
              <a:sym typeface="Calibri"/>
            </a:endParaRPr>
          </a:p>
          <a:p>
            <a:pPr marL="177800" marR="0" lvl="0" indent="-177800" algn="l" rtl="0">
              <a:lnSpc>
                <a:spcPct val="90000"/>
              </a:lnSpc>
              <a:spcBef>
                <a:spcPts val="0"/>
              </a:spcBef>
              <a:spcAft>
                <a:spcPts val="0"/>
              </a:spcAft>
              <a:buSzPts val="2200"/>
              <a:buFont typeface="Calibri"/>
              <a:buChar char="•"/>
            </a:pPr>
            <a:r>
              <a:rPr lang="en-US" sz="2400" dirty="0">
                <a:latin typeface="Calibri"/>
                <a:ea typeface="Calibri"/>
                <a:cs typeface="Calibri"/>
                <a:sym typeface="Calibri"/>
              </a:rPr>
              <a:t>Provide the strategic focus for improvement efforts</a:t>
            </a:r>
            <a:endParaRPr dirty="0">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dirty="0">
              <a:latin typeface="Calibri"/>
              <a:ea typeface="Calibri"/>
              <a:cs typeface="Calibri"/>
              <a:sym typeface="Calibri"/>
            </a:endParaRPr>
          </a:p>
        </p:txBody>
      </p:sp>
      <p:sp>
        <p:nvSpPr>
          <p:cNvPr id="333" name="Google Shape;333;p3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p>
            <a:pPr marL="177800" marR="0" lvl="0" indent="-177800" algn="l" rtl="0">
              <a:lnSpc>
                <a:spcPct val="90000"/>
              </a:lnSpc>
              <a:spcBef>
                <a:spcPts val="0"/>
              </a:spcBef>
              <a:spcAft>
                <a:spcPts val="0"/>
              </a:spcAft>
              <a:buSzPts val="2200"/>
              <a:buFont typeface="Calibri"/>
              <a:buChar char="•"/>
            </a:pPr>
            <a:r>
              <a:rPr lang="en-US" sz="2400">
                <a:latin typeface="Calibri"/>
                <a:ea typeface="Calibri"/>
                <a:cs typeface="Calibri"/>
                <a:sym typeface="Calibri"/>
              </a:rPr>
              <a:t>Challenge Statements are</a:t>
            </a:r>
            <a:r>
              <a:rPr lang="en-US" sz="2400" i="1">
                <a:latin typeface="Calibri"/>
                <a:ea typeface="Calibri"/>
                <a:cs typeface="Calibri"/>
                <a:sym typeface="Calibri"/>
              </a:rPr>
              <a:t> NOT </a:t>
            </a:r>
            <a:r>
              <a:rPr lang="en-US" sz="2400">
                <a:latin typeface="Calibri"/>
                <a:ea typeface="Calibri"/>
                <a:cs typeface="Calibri"/>
                <a:sym typeface="Calibri"/>
              </a:rPr>
              <a:t>what caused the performance</a:t>
            </a:r>
            <a:endParaRPr>
              <a:latin typeface="Calibri"/>
              <a:ea typeface="Calibri"/>
              <a:cs typeface="Calibri"/>
              <a:sym typeface="Calibri"/>
            </a:endParaRPr>
          </a:p>
          <a:p>
            <a:pPr marL="342900" marR="0" lvl="0" indent="0" algn="l" rtl="0">
              <a:lnSpc>
                <a:spcPct val="90000"/>
              </a:lnSpc>
              <a:spcBef>
                <a:spcPts val="0"/>
              </a:spcBef>
              <a:spcAft>
                <a:spcPts val="0"/>
              </a:spcAft>
              <a:buSzPts val="2208"/>
              <a:buNone/>
            </a:pPr>
            <a:endParaRPr sz="2400">
              <a:latin typeface="Calibri"/>
              <a:ea typeface="Calibri"/>
              <a:cs typeface="Calibri"/>
              <a:sym typeface="Calibri"/>
            </a:endParaRPr>
          </a:p>
          <a:p>
            <a:pPr marL="177800" marR="0" lvl="0" indent="-177800" algn="l" rtl="0">
              <a:lnSpc>
                <a:spcPct val="90000"/>
              </a:lnSpc>
              <a:spcBef>
                <a:spcPts val="0"/>
              </a:spcBef>
              <a:spcAft>
                <a:spcPts val="0"/>
              </a:spcAft>
              <a:buSzPts val="2200"/>
              <a:buFont typeface="Calibri"/>
              <a:buChar char="•"/>
            </a:pPr>
            <a:r>
              <a:rPr lang="en-US" sz="2400">
                <a:latin typeface="Calibri"/>
                <a:ea typeface="Calibri"/>
                <a:cs typeface="Calibri"/>
                <a:sym typeface="Calibri"/>
              </a:rPr>
              <a:t>Statements of what the performance </a:t>
            </a:r>
            <a:r>
              <a:rPr lang="en-US" sz="2400" i="1">
                <a:latin typeface="Calibri"/>
                <a:ea typeface="Calibri"/>
                <a:cs typeface="Calibri"/>
                <a:sym typeface="Calibri"/>
              </a:rPr>
              <a:t>IS</a:t>
            </a:r>
            <a:endParaRPr>
              <a:latin typeface="Calibri"/>
              <a:ea typeface="Calibri"/>
              <a:cs typeface="Calibri"/>
              <a:sym typeface="Calibri"/>
            </a:endParaRPr>
          </a:p>
          <a:p>
            <a:pPr marL="342900" marR="0" lvl="0" indent="0" algn="l" rtl="0">
              <a:lnSpc>
                <a:spcPct val="90000"/>
              </a:lnSpc>
              <a:spcBef>
                <a:spcPts val="0"/>
              </a:spcBef>
              <a:spcAft>
                <a:spcPts val="0"/>
              </a:spcAft>
              <a:buSzPts val="2208"/>
              <a:buNone/>
            </a:pPr>
            <a:endParaRPr sz="2400">
              <a:latin typeface="Calibri"/>
              <a:ea typeface="Calibri"/>
              <a:cs typeface="Calibri"/>
              <a:sym typeface="Calibri"/>
            </a:endParaRPr>
          </a:p>
          <a:p>
            <a:pPr marL="177800" marR="0" lvl="0" indent="-177800" algn="l" rtl="0">
              <a:lnSpc>
                <a:spcPct val="90000"/>
              </a:lnSpc>
              <a:spcBef>
                <a:spcPts val="0"/>
              </a:spcBef>
              <a:spcAft>
                <a:spcPts val="0"/>
              </a:spcAft>
              <a:buSzPts val="2200"/>
              <a:buFont typeface="Calibri"/>
              <a:buChar char="•"/>
            </a:pPr>
            <a:r>
              <a:rPr lang="en-US" sz="2400">
                <a:latin typeface="Calibri"/>
                <a:ea typeface="Calibri"/>
                <a:cs typeface="Calibri"/>
                <a:sym typeface="Calibri"/>
              </a:rPr>
              <a:t>Root causes are always focused on at least one challenge statement</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CHALLENGE STATEMENT</a:t>
            </a:r>
            <a:endParaRPr>
              <a:latin typeface="Calibri"/>
              <a:ea typeface="Calibri"/>
              <a:cs typeface="Calibri"/>
              <a:sym typeface="Calibri"/>
            </a:endParaRPr>
          </a:p>
        </p:txBody>
      </p:sp>
      <p:sp>
        <p:nvSpPr>
          <p:cNvPr id="339" name="Google Shape;339;p36"/>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177800" marR="0" lvl="0" indent="-177800" algn="l" rtl="0">
              <a:lnSpc>
                <a:spcPct val="90000"/>
              </a:lnSpc>
              <a:spcBef>
                <a:spcPts val="0"/>
              </a:spcBef>
              <a:spcAft>
                <a:spcPts val="0"/>
              </a:spcAft>
              <a:buSzPts val="2200"/>
              <a:buFont typeface="Calibri"/>
              <a:buChar char="•"/>
            </a:pPr>
            <a:r>
              <a:rPr lang="en-US" sz="2400" dirty="0">
                <a:latin typeface="Calibri"/>
                <a:ea typeface="Calibri"/>
                <a:cs typeface="Calibri"/>
                <a:sym typeface="Calibri"/>
              </a:rPr>
              <a:t>Based on your Data Progression Connection</a:t>
            </a:r>
            <a:endParaRPr dirty="0">
              <a:latin typeface="Calibri"/>
              <a:ea typeface="Calibri"/>
              <a:cs typeface="Calibri"/>
              <a:sym typeface="Calibri"/>
            </a:endParaRPr>
          </a:p>
          <a:p>
            <a:pPr marL="342900" marR="0" lvl="0" indent="0" algn="l" rtl="0">
              <a:lnSpc>
                <a:spcPct val="90000"/>
              </a:lnSpc>
              <a:spcBef>
                <a:spcPts val="0"/>
              </a:spcBef>
              <a:spcAft>
                <a:spcPts val="0"/>
              </a:spcAft>
              <a:buSzPts val="2208"/>
              <a:buNone/>
            </a:pPr>
            <a:endParaRPr sz="2400" dirty="0">
              <a:latin typeface="Calibri"/>
              <a:ea typeface="Calibri"/>
              <a:cs typeface="Calibri"/>
              <a:sym typeface="Calibri"/>
            </a:endParaRPr>
          </a:p>
          <a:p>
            <a:pPr marL="177800" marR="0" lvl="0" indent="-177800" algn="l" rtl="0">
              <a:lnSpc>
                <a:spcPct val="90000"/>
              </a:lnSpc>
              <a:spcBef>
                <a:spcPts val="0"/>
              </a:spcBef>
              <a:spcAft>
                <a:spcPts val="0"/>
              </a:spcAft>
              <a:buSzPts val="2200"/>
              <a:buFont typeface="Calibri"/>
              <a:buChar char="•"/>
            </a:pPr>
            <a:r>
              <a:rPr lang="en-US" sz="2400" dirty="0">
                <a:latin typeface="Calibri"/>
                <a:ea typeface="Calibri"/>
                <a:cs typeface="Calibri"/>
                <a:sym typeface="Calibri"/>
              </a:rPr>
              <a:t>2-3 Data points that can be related to each other</a:t>
            </a:r>
            <a:endParaRPr dirty="0">
              <a:latin typeface="Calibri"/>
              <a:ea typeface="Calibri"/>
              <a:cs typeface="Calibri"/>
              <a:sym typeface="Calibri"/>
            </a:endParaRPr>
          </a:p>
          <a:p>
            <a:pPr marL="342900" marR="0" lvl="0" indent="0" algn="l" rtl="0">
              <a:lnSpc>
                <a:spcPct val="90000"/>
              </a:lnSpc>
              <a:spcBef>
                <a:spcPts val="0"/>
              </a:spcBef>
              <a:spcAft>
                <a:spcPts val="0"/>
              </a:spcAft>
              <a:buSzPts val="2208"/>
              <a:buNone/>
            </a:pPr>
            <a:endParaRPr sz="2400" dirty="0">
              <a:latin typeface="Calibri"/>
              <a:ea typeface="Calibri"/>
              <a:cs typeface="Calibri"/>
              <a:sym typeface="Calibri"/>
            </a:endParaRPr>
          </a:p>
          <a:p>
            <a:pPr marL="177800" marR="0" lvl="0" indent="-177800" algn="l" rtl="0">
              <a:lnSpc>
                <a:spcPct val="90000"/>
              </a:lnSpc>
              <a:spcBef>
                <a:spcPts val="0"/>
              </a:spcBef>
              <a:spcAft>
                <a:spcPts val="0"/>
              </a:spcAft>
              <a:buSzPts val="2200"/>
              <a:buFont typeface="Calibri"/>
              <a:buChar char="•"/>
            </a:pPr>
            <a:r>
              <a:rPr lang="en-US" sz="2400" dirty="0">
                <a:latin typeface="Calibri"/>
                <a:ea typeface="Calibri"/>
                <a:cs typeface="Calibri"/>
                <a:sym typeface="Calibri"/>
              </a:rPr>
              <a:t>Write an overall challenge statement connecting all data used</a:t>
            </a:r>
            <a:endParaRPr dirty="0">
              <a:latin typeface="Calibri"/>
              <a:ea typeface="Calibri"/>
              <a:cs typeface="Calibri"/>
              <a:sym typeface="Calibri"/>
            </a:endParaRPr>
          </a:p>
          <a:p>
            <a:pPr marL="0" marR="0" lvl="0" indent="0" algn="l" rtl="0">
              <a:lnSpc>
                <a:spcPct val="90000"/>
              </a:lnSpc>
              <a:spcBef>
                <a:spcPts val="0"/>
              </a:spcBef>
              <a:spcAft>
                <a:spcPts val="0"/>
              </a:spcAft>
              <a:buSzPts val="2208"/>
              <a:buNone/>
            </a:pPr>
            <a:endParaRPr sz="2400" dirty="0">
              <a:latin typeface="Calibri"/>
              <a:ea typeface="Calibri"/>
              <a:cs typeface="Calibri"/>
              <a:sym typeface="Calibri"/>
            </a:endParaRPr>
          </a:p>
          <a:p>
            <a:pPr marL="177800" lvl="0" indent="-158750" algn="l" rtl="0">
              <a:lnSpc>
                <a:spcPct val="100000"/>
              </a:lnSpc>
              <a:spcBef>
                <a:spcPts val="0"/>
              </a:spcBef>
              <a:spcAft>
                <a:spcPts val="0"/>
              </a:spcAft>
              <a:buSzPts val="1900"/>
              <a:buFont typeface="Cambria"/>
              <a:buChar char="•"/>
            </a:pPr>
            <a:r>
              <a:rPr lang="en-US" sz="2400" dirty="0">
                <a:highlight>
                  <a:schemeClr val="lt1"/>
                </a:highlight>
                <a:latin typeface="Calibri"/>
                <a:ea typeface="Calibri"/>
                <a:cs typeface="Calibri"/>
                <a:sym typeface="Calibri"/>
              </a:rPr>
              <a:t>Example: </a:t>
            </a:r>
            <a:r>
              <a:rPr lang="en-US" sz="2400" i="1" dirty="0">
                <a:solidFill>
                  <a:srgbClr val="548135"/>
                </a:solidFill>
                <a:highlight>
                  <a:schemeClr val="lt1"/>
                </a:highlight>
                <a:latin typeface="Calibri"/>
                <a:ea typeface="Calibri"/>
                <a:cs typeface="Calibri"/>
                <a:sym typeface="Calibri"/>
              </a:rPr>
              <a:t>We have 14% more students in the resource room placement compared to the state average. Our staff was 10% lower in agreement to the district percentage in regards to implementing students accommodations and modifications effectively. </a:t>
            </a:r>
            <a:r>
              <a:rPr lang="en-US" sz="2400" i="1" dirty="0">
                <a:solidFill>
                  <a:srgbClr val="548135"/>
                </a:solidFill>
                <a:highlight>
                  <a:schemeClr val="lt1"/>
                </a:highlight>
                <a:latin typeface="Cambria"/>
                <a:ea typeface="Cambria"/>
                <a:cs typeface="Cambria"/>
                <a:sym typeface="Cambria"/>
              </a:rPr>
              <a:t> </a:t>
            </a:r>
            <a:endParaRPr i="1" dirty="0">
              <a:solidFill>
                <a:srgbClr val="548135"/>
              </a:solidFill>
            </a:endParaRPr>
          </a:p>
          <a:p>
            <a:pPr marL="306000" lvl="0" indent="-200844" algn="l" rtl="0">
              <a:lnSpc>
                <a:spcPct val="100000"/>
              </a:lnSpc>
              <a:spcBef>
                <a:spcPts val="360"/>
              </a:spcBef>
              <a:spcAft>
                <a:spcPts val="0"/>
              </a:spcAft>
              <a:buSzPts val="1656"/>
              <a:buNone/>
            </a:pPr>
            <a:endParaRPr dirty="0">
              <a:solidFill>
                <a:srgbClr val="54813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8"/>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CIRCLE MAP ACTIVITY – STEP 1</a:t>
            </a:r>
            <a:endParaRPr>
              <a:latin typeface="Calibri"/>
              <a:ea typeface="Calibri"/>
              <a:cs typeface="Calibri"/>
              <a:sym typeface="Calibri"/>
            </a:endParaRPr>
          </a:p>
        </p:txBody>
      </p:sp>
      <p:sp>
        <p:nvSpPr>
          <p:cNvPr id="345" name="Google Shape;345;p38"/>
          <p:cNvSpPr txBox="1">
            <a:spLocks noGrp="1"/>
          </p:cNvSpPr>
          <p:nvPr>
            <p:ph type="body" idx="1"/>
          </p:nvPr>
        </p:nvSpPr>
        <p:spPr>
          <a:xfrm>
            <a:off x="581192" y="2180496"/>
            <a:ext cx="11029615" cy="3975348"/>
          </a:xfrm>
          <a:prstGeom prst="rect">
            <a:avLst/>
          </a:prstGeom>
          <a:noFill/>
          <a:ln>
            <a:noFill/>
          </a:ln>
        </p:spPr>
        <p:txBody>
          <a:bodyPr spcFirstLastPara="1" wrap="square" lIns="91425" tIns="45700" rIns="91425" bIns="45700" anchor="ctr" anchorCtr="0">
            <a:normAutofit fontScale="85000" lnSpcReduction="20000"/>
          </a:bodyPr>
          <a:lstStyle/>
          <a:p>
            <a:pPr marL="177800" marR="0" lvl="0" indent="-177799" algn="l" rtl="0">
              <a:lnSpc>
                <a:spcPct val="90000"/>
              </a:lnSpc>
              <a:spcBef>
                <a:spcPts val="0"/>
              </a:spcBef>
              <a:spcAft>
                <a:spcPts val="0"/>
              </a:spcAft>
              <a:buSzPct val="83491"/>
              <a:buFont typeface="Calibri"/>
              <a:buChar char="•"/>
            </a:pPr>
            <a:r>
              <a:rPr lang="en-US" sz="3100">
                <a:latin typeface="Calibri"/>
                <a:ea typeface="Calibri"/>
                <a:cs typeface="Calibri"/>
                <a:sym typeface="Calibri"/>
              </a:rPr>
              <a:t>One Circle Map poster paper for each challenge statement</a:t>
            </a:r>
            <a:endParaRPr>
              <a:latin typeface="Calibri"/>
              <a:ea typeface="Calibri"/>
              <a:cs typeface="Calibri"/>
              <a:sym typeface="Calibri"/>
            </a:endParaRPr>
          </a:p>
          <a:p>
            <a:pPr marL="342900" marR="0" lvl="0" indent="0" algn="l" rtl="0">
              <a:lnSpc>
                <a:spcPct val="90000"/>
              </a:lnSpc>
              <a:spcBef>
                <a:spcPts val="0"/>
              </a:spcBef>
              <a:spcAft>
                <a:spcPts val="0"/>
              </a:spcAft>
              <a:buSzPct val="92000"/>
              <a:buNone/>
            </a:pPr>
            <a:endParaRPr sz="3100">
              <a:latin typeface="Calibri"/>
              <a:ea typeface="Calibri"/>
              <a:cs typeface="Calibri"/>
              <a:sym typeface="Calibri"/>
            </a:endParaRPr>
          </a:p>
          <a:p>
            <a:pPr marL="177800" marR="0" lvl="0" indent="-177799" algn="l" rtl="0">
              <a:lnSpc>
                <a:spcPct val="90000"/>
              </a:lnSpc>
              <a:spcBef>
                <a:spcPts val="0"/>
              </a:spcBef>
              <a:spcAft>
                <a:spcPts val="0"/>
              </a:spcAft>
              <a:buSzPct val="83491"/>
              <a:buFont typeface="Calibri"/>
              <a:buChar char="•"/>
            </a:pPr>
            <a:r>
              <a:rPr lang="en-US" sz="3100">
                <a:latin typeface="Calibri"/>
                <a:ea typeface="Calibri"/>
                <a:cs typeface="Calibri"/>
                <a:sym typeface="Calibri"/>
              </a:rPr>
              <a:t> Smallest circle – write priority challenge statement </a:t>
            </a:r>
            <a:endParaRPr>
              <a:latin typeface="Calibri"/>
              <a:ea typeface="Calibri"/>
              <a:cs typeface="Calibri"/>
              <a:sym typeface="Calibri"/>
            </a:endParaRPr>
          </a:p>
          <a:p>
            <a:pPr marL="342900" marR="0" lvl="0" indent="0" algn="l" rtl="0">
              <a:lnSpc>
                <a:spcPct val="90000"/>
              </a:lnSpc>
              <a:spcBef>
                <a:spcPts val="0"/>
              </a:spcBef>
              <a:spcAft>
                <a:spcPts val="0"/>
              </a:spcAft>
              <a:buSzPct val="92000"/>
              <a:buNone/>
            </a:pPr>
            <a:endParaRPr sz="3100">
              <a:latin typeface="Calibri"/>
              <a:ea typeface="Calibri"/>
              <a:cs typeface="Calibri"/>
              <a:sym typeface="Calibri"/>
            </a:endParaRPr>
          </a:p>
          <a:p>
            <a:pPr marL="177800" marR="0" lvl="0" indent="-177799" algn="l" rtl="0">
              <a:lnSpc>
                <a:spcPct val="90000"/>
              </a:lnSpc>
              <a:spcBef>
                <a:spcPts val="0"/>
              </a:spcBef>
              <a:spcAft>
                <a:spcPts val="0"/>
              </a:spcAft>
              <a:buSzPct val="83491"/>
              <a:buFont typeface="Calibri"/>
              <a:buChar char="•"/>
            </a:pPr>
            <a:r>
              <a:rPr lang="en-US" sz="3100">
                <a:latin typeface="Calibri"/>
                <a:ea typeface="Calibri"/>
                <a:cs typeface="Calibri"/>
                <a:sym typeface="Calibri"/>
              </a:rPr>
              <a:t>Larger Circle – List All Possible Explanations for Challenge statement </a:t>
            </a:r>
            <a:endParaRPr>
              <a:latin typeface="Calibri"/>
              <a:ea typeface="Calibri"/>
              <a:cs typeface="Calibri"/>
              <a:sym typeface="Calibri"/>
            </a:endParaRPr>
          </a:p>
          <a:p>
            <a:pPr marL="342900" marR="0" lvl="0" indent="0" algn="l" rtl="0">
              <a:lnSpc>
                <a:spcPct val="90000"/>
              </a:lnSpc>
              <a:spcBef>
                <a:spcPts val="0"/>
              </a:spcBef>
              <a:spcAft>
                <a:spcPts val="0"/>
              </a:spcAft>
              <a:buSzPct val="92000"/>
              <a:buNone/>
            </a:pPr>
            <a:endParaRPr sz="3100">
              <a:latin typeface="Calibri"/>
              <a:ea typeface="Calibri"/>
              <a:cs typeface="Calibri"/>
              <a:sym typeface="Calibri"/>
            </a:endParaRPr>
          </a:p>
          <a:p>
            <a:pPr marL="177800" marR="0" lvl="0" indent="-177799" algn="l" rtl="0">
              <a:lnSpc>
                <a:spcPct val="90000"/>
              </a:lnSpc>
              <a:spcBef>
                <a:spcPts val="0"/>
              </a:spcBef>
              <a:spcAft>
                <a:spcPts val="0"/>
              </a:spcAft>
              <a:buSzPct val="83491"/>
              <a:buFont typeface="Calibri"/>
              <a:buChar char="•"/>
            </a:pPr>
            <a:r>
              <a:rPr lang="en-US" sz="3100">
                <a:latin typeface="Calibri"/>
                <a:ea typeface="Calibri"/>
                <a:cs typeface="Calibri"/>
                <a:sym typeface="Calibri"/>
              </a:rPr>
              <a:t>Use Sticky Notes</a:t>
            </a:r>
            <a:endParaRPr>
              <a:latin typeface="Calibri"/>
              <a:ea typeface="Calibri"/>
              <a:cs typeface="Calibri"/>
              <a:sym typeface="Calibri"/>
            </a:endParaRPr>
          </a:p>
          <a:p>
            <a:pPr marL="342900" marR="0" lvl="0" indent="0" algn="l" rtl="0">
              <a:lnSpc>
                <a:spcPct val="90000"/>
              </a:lnSpc>
              <a:spcBef>
                <a:spcPts val="0"/>
              </a:spcBef>
              <a:spcAft>
                <a:spcPts val="0"/>
              </a:spcAft>
              <a:buSzPct val="92000"/>
              <a:buNone/>
            </a:pPr>
            <a:endParaRPr sz="3100">
              <a:latin typeface="Calibri"/>
              <a:ea typeface="Calibri"/>
              <a:cs typeface="Calibri"/>
              <a:sym typeface="Calibri"/>
            </a:endParaRPr>
          </a:p>
          <a:p>
            <a:pPr marL="177800" marR="0" lvl="0" indent="-177799" algn="l" rtl="0">
              <a:lnSpc>
                <a:spcPct val="90000"/>
              </a:lnSpc>
              <a:spcBef>
                <a:spcPts val="0"/>
              </a:spcBef>
              <a:spcAft>
                <a:spcPts val="0"/>
              </a:spcAft>
              <a:buSzPct val="83491"/>
              <a:buFont typeface="Calibri"/>
              <a:buChar char="•"/>
            </a:pPr>
            <a:r>
              <a:rPr lang="en-US" sz="3100">
                <a:latin typeface="Calibri"/>
                <a:ea typeface="Calibri"/>
                <a:cs typeface="Calibri"/>
                <a:sym typeface="Calibri"/>
              </a:rPr>
              <a:t>Capture ALL Voices </a:t>
            </a:r>
            <a:endParaRPr>
              <a:latin typeface="Calibri"/>
              <a:ea typeface="Calibri"/>
              <a:cs typeface="Calibri"/>
              <a:sym typeface="Calibri"/>
            </a:endParaRPr>
          </a:p>
          <a:p>
            <a:pPr marL="342900" marR="0" lvl="0" indent="0" algn="l" rtl="0">
              <a:lnSpc>
                <a:spcPct val="90000"/>
              </a:lnSpc>
              <a:spcBef>
                <a:spcPts val="0"/>
              </a:spcBef>
              <a:spcAft>
                <a:spcPts val="0"/>
              </a:spcAft>
              <a:buSzPct val="92000"/>
              <a:buNone/>
            </a:pPr>
            <a:endParaRPr sz="3100">
              <a:latin typeface="Calibri"/>
              <a:ea typeface="Calibri"/>
              <a:cs typeface="Calibri"/>
              <a:sym typeface="Calibri"/>
            </a:endParaRPr>
          </a:p>
          <a:p>
            <a:pPr marL="177800" marR="0" lvl="0" indent="-177799" algn="l" rtl="0">
              <a:lnSpc>
                <a:spcPct val="90000"/>
              </a:lnSpc>
              <a:spcBef>
                <a:spcPts val="0"/>
              </a:spcBef>
              <a:spcAft>
                <a:spcPts val="0"/>
              </a:spcAft>
              <a:buSzPct val="83491"/>
              <a:buFont typeface="Calibri"/>
              <a:buChar char="•"/>
            </a:pPr>
            <a:r>
              <a:rPr lang="en-US" sz="3100">
                <a:latin typeface="Calibri"/>
                <a:ea typeface="Calibri"/>
                <a:cs typeface="Calibri"/>
                <a:sym typeface="Calibri"/>
              </a:rPr>
              <a:t>More is better</a:t>
            </a:r>
            <a:endParaRPr>
              <a:latin typeface="Calibri"/>
              <a:ea typeface="Calibri"/>
              <a:cs typeface="Calibri"/>
              <a:sym typeface="Calibri"/>
            </a:endParaRPr>
          </a:p>
          <a:p>
            <a:pPr marL="342900" marR="0" lvl="0" indent="0" algn="l" rtl="0">
              <a:lnSpc>
                <a:spcPct val="90000"/>
              </a:lnSpc>
              <a:spcBef>
                <a:spcPts val="0"/>
              </a:spcBef>
              <a:spcAft>
                <a:spcPts val="0"/>
              </a:spcAft>
              <a:buSzPct val="92000"/>
              <a:buNone/>
            </a:pPr>
            <a:endParaRPr sz="3100">
              <a:latin typeface="Calibri"/>
              <a:ea typeface="Calibri"/>
              <a:cs typeface="Calibri"/>
              <a:sym typeface="Calibri"/>
            </a:endParaRPr>
          </a:p>
          <a:p>
            <a:pPr marL="177800" marR="0" lvl="0" indent="-177799" algn="l" rtl="0">
              <a:lnSpc>
                <a:spcPct val="90000"/>
              </a:lnSpc>
              <a:spcBef>
                <a:spcPts val="0"/>
              </a:spcBef>
              <a:spcAft>
                <a:spcPts val="0"/>
              </a:spcAft>
              <a:buSzPct val="83491"/>
              <a:buFont typeface="Calibri"/>
              <a:buChar char="•"/>
            </a:pPr>
            <a:r>
              <a:rPr lang="en-US" sz="3100">
                <a:latin typeface="Calibri"/>
                <a:ea typeface="Calibri"/>
                <a:cs typeface="Calibri"/>
                <a:sym typeface="Calibri"/>
              </a:rPr>
              <a:t>Explanations will guide towards a Root Cause</a:t>
            </a:r>
            <a:endParaRPr>
              <a:latin typeface="Calibri"/>
              <a:ea typeface="Calibri"/>
              <a:cs typeface="Calibri"/>
              <a:sym typeface="Calibri"/>
            </a:endParaRPr>
          </a:p>
          <a:p>
            <a:pPr marL="306000" lvl="0" indent="-216617" algn="l" rtl="0">
              <a:lnSpc>
                <a:spcPct val="100000"/>
              </a:lnSpc>
              <a:spcBef>
                <a:spcPts val="306"/>
              </a:spcBef>
              <a:spcAft>
                <a:spcPts val="0"/>
              </a:spcAft>
              <a:buSzPct val="91999"/>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5817850e58_0_0"/>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dirty="0">
                <a:solidFill>
                  <a:schemeClr val="lt1"/>
                </a:solidFill>
                <a:latin typeface="Calibri"/>
                <a:ea typeface="Calibri"/>
                <a:cs typeface="Calibri"/>
                <a:sym typeface="Calibri"/>
              </a:rPr>
              <a:t>RDA GOALS</a:t>
            </a:r>
            <a:endParaRPr dirty="0">
              <a:latin typeface="Calibri"/>
              <a:ea typeface="Calibri"/>
              <a:cs typeface="Calibri"/>
              <a:sym typeface="Calibri"/>
            </a:endParaRPr>
          </a:p>
        </p:txBody>
      </p:sp>
      <p:pic>
        <p:nvPicPr>
          <p:cNvPr id="123" name="Google Shape;123;g15817850e58_0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19800" y="1800525"/>
            <a:ext cx="9552301" cy="50574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1347" y="791850"/>
            <a:ext cx="10089307" cy="5791830"/>
          </a:xfrm>
          <a:prstGeom prst="rect">
            <a:avLst/>
          </a:prstGeom>
          <a:noFill/>
          <a:ln>
            <a:noFill/>
          </a:ln>
        </p:spPr>
      </p:pic>
      <p:sp>
        <p:nvSpPr>
          <p:cNvPr id="3" name="Title 2">
            <a:extLst>
              <a:ext uri="{FF2B5EF4-FFF2-40B4-BE49-F238E27FC236}">
                <a16:creationId xmlns:a16="http://schemas.microsoft.com/office/drawing/2014/main" id="{8F75C3BA-F18F-6C9E-6B30-B96159935977}"/>
              </a:ext>
            </a:extLst>
          </p:cNvPr>
          <p:cNvSpPr>
            <a:spLocks noGrp="1"/>
          </p:cNvSpPr>
          <p:nvPr>
            <p:ph type="title" idx="4294967295"/>
          </p:nvPr>
        </p:nvSpPr>
        <p:spPr>
          <a:xfrm>
            <a:off x="581192" y="-1189554"/>
            <a:ext cx="11029616" cy="1189554"/>
          </a:xfrm>
        </p:spPr>
        <p:txBody>
          <a:bodyPr spcFirstLastPara="1" wrap="square" lIns="91425" tIns="45700" rIns="91425" bIns="45700" anchor="b" anchorCtr="0">
            <a:normAutofit/>
          </a:bodyPr>
          <a:lstStyle/>
          <a:p>
            <a:r>
              <a:rPr lang="en-US" dirty="0"/>
              <a:t>Performance </a:t>
            </a:r>
            <a:r>
              <a:rPr lang="en-US" dirty="0" err="1"/>
              <a:t>Challange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0"/>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dirty="0">
                <a:solidFill>
                  <a:srgbClr val="FFFFFF"/>
                </a:solidFill>
                <a:latin typeface="Calibri"/>
                <a:ea typeface="Calibri"/>
                <a:cs typeface="Calibri"/>
                <a:sym typeface="Calibri"/>
              </a:rPr>
              <a:t>ICEL ACTIVITY</a:t>
            </a:r>
            <a:endParaRPr dirty="0">
              <a:latin typeface="Calibri"/>
              <a:ea typeface="Calibri"/>
              <a:cs typeface="Calibri"/>
              <a:sym typeface="Calibri"/>
            </a:endParaRPr>
          </a:p>
        </p:txBody>
      </p:sp>
      <p:sp>
        <p:nvSpPr>
          <p:cNvPr id="356" name="Google Shape;356;p40"/>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208"/>
              <a:buNone/>
            </a:pPr>
            <a:r>
              <a:rPr lang="en-US" sz="2400">
                <a:latin typeface="Calibri"/>
                <a:ea typeface="Calibri"/>
                <a:cs typeface="Calibri"/>
                <a:sym typeface="Calibri"/>
              </a:rPr>
              <a:t>As a team, organize all sticky notes into the following four categories of factors:</a:t>
            </a:r>
            <a:endParaRPr>
              <a:latin typeface="Calibri"/>
              <a:ea typeface="Calibri"/>
              <a:cs typeface="Calibri"/>
              <a:sym typeface="Calibri"/>
            </a:endParaRPr>
          </a:p>
          <a:p>
            <a:pPr marL="457200" lvl="0" indent="-317500" algn="l" rtl="0">
              <a:lnSpc>
                <a:spcPct val="100000"/>
              </a:lnSpc>
              <a:spcBef>
                <a:spcPts val="800"/>
              </a:spcBef>
              <a:spcAft>
                <a:spcPts val="0"/>
              </a:spcAft>
              <a:buSzPts val="1400"/>
              <a:buFont typeface="Calibri"/>
              <a:buChar char="●"/>
            </a:pPr>
            <a:r>
              <a:rPr lang="en-US" sz="2400">
                <a:latin typeface="Calibri"/>
                <a:ea typeface="Calibri"/>
                <a:cs typeface="Calibri"/>
                <a:sym typeface="Calibri"/>
              </a:rPr>
              <a:t>Instruction</a:t>
            </a:r>
            <a:endParaRPr>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2400">
                <a:latin typeface="Calibri"/>
                <a:ea typeface="Calibri"/>
                <a:cs typeface="Calibri"/>
                <a:sym typeface="Calibri"/>
              </a:rPr>
              <a:t>Curriculum</a:t>
            </a:r>
            <a:endParaRPr>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2400">
                <a:latin typeface="Calibri"/>
                <a:ea typeface="Calibri"/>
                <a:cs typeface="Calibri"/>
                <a:sym typeface="Calibri"/>
              </a:rPr>
              <a:t>Environment</a:t>
            </a:r>
            <a:endParaRPr>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2400">
                <a:latin typeface="Calibri"/>
                <a:ea typeface="Calibri"/>
                <a:cs typeface="Calibri"/>
                <a:sym typeface="Calibri"/>
              </a:rPr>
              <a:t>Learner</a:t>
            </a:r>
            <a:endParaRPr>
              <a:latin typeface="Calibri"/>
              <a:ea typeface="Calibri"/>
              <a:cs typeface="Calibri"/>
              <a:sym typeface="Calibri"/>
            </a:endParaRPr>
          </a:p>
          <a:p>
            <a:pPr marL="0" lvl="0" indent="0" algn="l" rtl="0">
              <a:lnSpc>
                <a:spcPct val="100000"/>
              </a:lnSpc>
              <a:spcBef>
                <a:spcPts val="800"/>
              </a:spcBef>
              <a:spcAft>
                <a:spcPts val="0"/>
              </a:spcAft>
              <a:buSzPts val="2208"/>
              <a:buNone/>
            </a:pPr>
            <a:r>
              <a:rPr lang="en-US" sz="2400">
                <a:latin typeface="Calibri"/>
                <a:ea typeface="Calibri"/>
                <a:cs typeface="Calibri"/>
                <a:sym typeface="Calibri"/>
              </a:rPr>
              <a:t>To help do determine which categories, these questions may be helpful:</a:t>
            </a:r>
            <a:endParaRPr>
              <a:latin typeface="Calibri"/>
              <a:ea typeface="Calibri"/>
              <a:cs typeface="Calibri"/>
              <a:sym typeface="Calibri"/>
            </a:endParaRPr>
          </a:p>
          <a:p>
            <a:pPr marL="457200" lvl="0" indent="-317500" algn="l" rtl="0">
              <a:lnSpc>
                <a:spcPct val="100000"/>
              </a:lnSpc>
              <a:spcBef>
                <a:spcPts val="800"/>
              </a:spcBef>
              <a:spcAft>
                <a:spcPts val="0"/>
              </a:spcAft>
              <a:buSzPts val="1400"/>
              <a:buFont typeface="Calibri"/>
              <a:buChar char="●"/>
            </a:pPr>
            <a:r>
              <a:rPr lang="en-US" sz="2400" u="sng">
                <a:solidFill>
                  <a:schemeClr val="hlink"/>
                </a:solidFill>
                <a:latin typeface="Calibri"/>
                <a:ea typeface="Calibri"/>
                <a:cs typeface="Calibri"/>
                <a:sym typeface="Calibri"/>
                <a:hlinkClick r:id="rId3"/>
              </a:rPr>
              <a:t>ICEL Supporting Questions Document</a:t>
            </a:r>
            <a:endParaRPr sz="2400">
              <a:latin typeface="Calibri"/>
              <a:ea typeface="Calibri"/>
              <a:cs typeface="Calibri"/>
              <a:sym typeface="Calibri"/>
            </a:endParaRPr>
          </a:p>
          <a:p>
            <a:pPr marL="0" lvl="0" indent="0" algn="l" rtl="0">
              <a:lnSpc>
                <a:spcPct val="100000"/>
              </a:lnSpc>
              <a:spcBef>
                <a:spcPts val="800"/>
              </a:spcBef>
              <a:spcAft>
                <a:spcPts val="0"/>
              </a:spcAft>
              <a:buSzPts val="2208"/>
              <a:buNone/>
            </a:pPr>
            <a:r>
              <a:rPr lang="en-US" sz="2400">
                <a:latin typeface="Calibri"/>
                <a:ea typeface="Calibri"/>
                <a:cs typeface="Calibri"/>
                <a:sym typeface="Calibri"/>
              </a:rPr>
              <a:t>Once sorted, consider if there’s an area that needs more “attention.”</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CIRCLE MAP ACTIVITY – STEP 2</a:t>
            </a:r>
            <a:endParaRPr>
              <a:latin typeface="Calibri"/>
              <a:ea typeface="Calibri"/>
              <a:cs typeface="Calibri"/>
              <a:sym typeface="Calibri"/>
            </a:endParaRPr>
          </a:p>
        </p:txBody>
      </p:sp>
      <p:sp>
        <p:nvSpPr>
          <p:cNvPr id="362" name="Google Shape;362;p41"/>
          <p:cNvSpPr txBox="1">
            <a:spLocks noGrp="1"/>
          </p:cNvSpPr>
          <p:nvPr>
            <p:ph type="body" idx="1"/>
          </p:nvPr>
        </p:nvSpPr>
        <p:spPr>
          <a:xfrm>
            <a:off x="581192" y="2332896"/>
            <a:ext cx="11029615" cy="3678303"/>
          </a:xfrm>
          <a:prstGeom prst="rect">
            <a:avLst/>
          </a:prstGeom>
          <a:noFill/>
          <a:ln>
            <a:noFill/>
          </a:ln>
        </p:spPr>
        <p:txBody>
          <a:bodyPr spcFirstLastPara="1" wrap="square" lIns="91425" tIns="45700" rIns="91425" bIns="45700" anchor="ctr" anchorCtr="0">
            <a:noAutofit/>
          </a:bodyPr>
          <a:lstStyle/>
          <a:p>
            <a:pPr marL="177800" marR="0" lvl="0" indent="-177800" algn="l" rtl="0">
              <a:lnSpc>
                <a:spcPct val="70000"/>
              </a:lnSpc>
              <a:spcBef>
                <a:spcPts val="0"/>
              </a:spcBef>
              <a:spcAft>
                <a:spcPts val="0"/>
              </a:spcAft>
              <a:buSzPts val="2500"/>
              <a:buFont typeface="Calibri"/>
              <a:buChar char="•"/>
            </a:pPr>
            <a:r>
              <a:rPr lang="en-US" sz="2700">
                <a:latin typeface="Calibri"/>
                <a:ea typeface="Calibri"/>
                <a:cs typeface="Calibri"/>
                <a:sym typeface="Calibri"/>
              </a:rPr>
              <a:t>Building team – Select 2 “Best” Explanations</a:t>
            </a:r>
            <a:endParaRPr sz="2100">
              <a:latin typeface="Calibri"/>
              <a:ea typeface="Calibri"/>
              <a:cs typeface="Calibri"/>
              <a:sym typeface="Calibri"/>
            </a:endParaRPr>
          </a:p>
          <a:p>
            <a:pPr marL="685800" marR="0" lvl="1"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 Remove explanations:</a:t>
            </a:r>
            <a:endParaRPr sz="1900">
              <a:latin typeface="Calibri"/>
              <a:ea typeface="Calibri"/>
              <a:cs typeface="Calibri"/>
              <a:sym typeface="Calibri"/>
            </a:endParaRPr>
          </a:p>
          <a:p>
            <a:pPr marL="1028700" marR="0" lvl="2"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Similar/duplicates</a:t>
            </a:r>
            <a:endParaRPr sz="1700">
              <a:latin typeface="Calibri"/>
              <a:ea typeface="Calibri"/>
              <a:cs typeface="Calibri"/>
              <a:sym typeface="Calibri"/>
            </a:endParaRPr>
          </a:p>
          <a:p>
            <a:pPr marL="1028700" marR="0" lvl="2"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Things we cannot change</a:t>
            </a:r>
            <a:endParaRPr sz="1700">
              <a:latin typeface="Calibri"/>
              <a:ea typeface="Calibri"/>
              <a:cs typeface="Calibri"/>
              <a:sym typeface="Calibri"/>
            </a:endParaRPr>
          </a:p>
          <a:p>
            <a:pPr marL="1028700" marR="0" lvl="2"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Outside the schools circle of influence </a:t>
            </a:r>
            <a:endParaRPr sz="1700">
              <a:latin typeface="Calibri"/>
              <a:ea typeface="Calibri"/>
              <a:cs typeface="Calibri"/>
              <a:sym typeface="Calibri"/>
            </a:endParaRPr>
          </a:p>
          <a:p>
            <a:pPr marL="1028700" marR="0" lvl="2"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Opinions </a:t>
            </a:r>
            <a:endParaRPr sz="1700">
              <a:latin typeface="Calibri"/>
              <a:ea typeface="Calibri"/>
              <a:cs typeface="Calibri"/>
              <a:sym typeface="Calibri"/>
            </a:endParaRPr>
          </a:p>
          <a:p>
            <a:pPr marL="1028700" marR="0" lvl="2"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Not based on data or data cannot support it</a:t>
            </a:r>
            <a:endParaRPr sz="1700">
              <a:latin typeface="Calibri"/>
              <a:ea typeface="Calibri"/>
              <a:cs typeface="Calibri"/>
              <a:sym typeface="Calibri"/>
            </a:endParaRPr>
          </a:p>
          <a:p>
            <a:pPr marL="1028700" marR="0" lvl="2"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Can not be tested or verified</a:t>
            </a:r>
            <a:endParaRPr sz="1700">
              <a:latin typeface="Calibri"/>
              <a:ea typeface="Calibri"/>
              <a:cs typeface="Calibri"/>
              <a:sym typeface="Calibri"/>
            </a:endParaRPr>
          </a:p>
          <a:p>
            <a:pPr marL="177800" marR="0" lvl="0" indent="-177800" algn="l" rtl="0">
              <a:lnSpc>
                <a:spcPct val="70000"/>
              </a:lnSpc>
              <a:spcBef>
                <a:spcPts val="0"/>
              </a:spcBef>
              <a:spcAft>
                <a:spcPts val="0"/>
              </a:spcAft>
              <a:buSzPts val="2500"/>
              <a:buFont typeface="Calibri"/>
              <a:buChar char="•"/>
            </a:pPr>
            <a:r>
              <a:rPr lang="en-US" sz="2700">
                <a:latin typeface="Calibri"/>
                <a:ea typeface="Calibri"/>
                <a:cs typeface="Calibri"/>
                <a:sym typeface="Calibri"/>
              </a:rPr>
              <a:t>Keep explanations:</a:t>
            </a:r>
            <a:endParaRPr sz="2100">
              <a:latin typeface="Calibri"/>
              <a:ea typeface="Calibri"/>
              <a:cs typeface="Calibri"/>
              <a:sym typeface="Calibri"/>
            </a:endParaRPr>
          </a:p>
          <a:p>
            <a:pPr marL="685800" marR="0" lvl="1"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Things we can change or impact (instructional strategies)</a:t>
            </a:r>
            <a:endParaRPr sz="1900">
              <a:latin typeface="Calibri"/>
              <a:ea typeface="Calibri"/>
              <a:cs typeface="Calibri"/>
              <a:sym typeface="Calibri"/>
            </a:endParaRPr>
          </a:p>
          <a:p>
            <a:pPr marL="685800" marR="0" lvl="1"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Within the schools circle of influence (district curriculum/interventions)</a:t>
            </a:r>
            <a:endParaRPr sz="1900">
              <a:latin typeface="Calibri"/>
              <a:ea typeface="Calibri"/>
              <a:cs typeface="Calibri"/>
              <a:sym typeface="Calibri"/>
            </a:endParaRPr>
          </a:p>
          <a:p>
            <a:pPr marL="685800" marR="0" lvl="1" indent="-323850" algn="l" rtl="0">
              <a:lnSpc>
                <a:spcPct val="70000"/>
              </a:lnSpc>
              <a:spcBef>
                <a:spcPts val="0"/>
              </a:spcBef>
              <a:spcAft>
                <a:spcPts val="0"/>
              </a:spcAft>
              <a:buSzPts val="2500"/>
              <a:buFont typeface="Calibri"/>
              <a:buChar char="•"/>
            </a:pPr>
            <a:r>
              <a:rPr lang="en-US" sz="2700">
                <a:latin typeface="Calibri"/>
                <a:ea typeface="Calibri"/>
                <a:cs typeface="Calibri"/>
                <a:sym typeface="Calibri"/>
              </a:rPr>
              <a:t>Supported by data </a:t>
            </a:r>
            <a:endParaRPr sz="1900">
              <a:latin typeface="Calibri"/>
              <a:ea typeface="Calibri"/>
              <a:cs typeface="Calibri"/>
              <a:sym typeface="Calibri"/>
            </a:endParaRPr>
          </a:p>
          <a:p>
            <a:pPr marL="306000" lvl="0" indent="-200844" algn="l" rtl="0">
              <a:lnSpc>
                <a:spcPct val="80000"/>
              </a:lnSpc>
              <a:spcBef>
                <a:spcPts val="360"/>
              </a:spcBef>
              <a:spcAft>
                <a:spcPts val="0"/>
              </a:spcAft>
              <a:buSzPts val="1656"/>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Cambria"/>
              <a:buNone/>
            </a:pPr>
            <a:r>
              <a:rPr lang="en-US" sz="4000" b="1" i="0" u="none" strike="noStrike" cap="none">
                <a:latin typeface="Calibri"/>
                <a:ea typeface="Calibri"/>
                <a:cs typeface="Calibri"/>
                <a:sym typeface="Calibri"/>
              </a:rPr>
              <a:t>Root Cause Analysis:</a:t>
            </a:r>
            <a:endParaRPr sz="4000">
              <a:latin typeface="Calibri"/>
              <a:ea typeface="Calibri"/>
              <a:cs typeface="Calibri"/>
              <a:sym typeface="Calibri"/>
            </a:endParaRPr>
          </a:p>
        </p:txBody>
      </p:sp>
      <p:sp>
        <p:nvSpPr>
          <p:cNvPr id="369" name="Google Shape;369;p42"/>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8"/>
              <a:buNone/>
            </a:pPr>
            <a:r>
              <a:rPr lang="en-US" sz="2400">
                <a:latin typeface="Calibri"/>
                <a:ea typeface="Calibri"/>
                <a:cs typeface="Calibri"/>
                <a:sym typeface="Calibri"/>
              </a:rPr>
              <a:t>DISCOVERING A ROOT CAUSE</a:t>
            </a:r>
            <a:endParaRPr>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WHEN IS A ROOT CAUSE, A ROOT CAUSE?</a:t>
            </a:r>
            <a:endParaRPr>
              <a:latin typeface="Calibri"/>
              <a:ea typeface="Calibri"/>
              <a:cs typeface="Calibri"/>
              <a:sym typeface="Calibri"/>
            </a:endParaRPr>
          </a:p>
        </p:txBody>
      </p:sp>
      <p:sp>
        <p:nvSpPr>
          <p:cNvPr id="375" name="Google Shape;375;p4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306000" marR="0" lvl="0" indent="-306000" algn="l" rtl="0">
              <a:lnSpc>
                <a:spcPct val="90000"/>
              </a:lnSpc>
              <a:spcBef>
                <a:spcPts val="0"/>
              </a:spcBef>
              <a:spcAft>
                <a:spcPts val="0"/>
              </a:spcAft>
              <a:buSzPts val="2200"/>
              <a:buFont typeface="Calibri"/>
              <a:buChar char="▪"/>
            </a:pPr>
            <a:r>
              <a:rPr lang="en-US" sz="2400">
                <a:latin typeface="Calibri"/>
                <a:ea typeface="Calibri"/>
                <a:cs typeface="Calibri"/>
                <a:sym typeface="Calibri"/>
              </a:rPr>
              <a:t>Criteria: Root cause or Contributing Cause? </a:t>
            </a:r>
            <a:endParaRPr>
              <a:latin typeface="Calibri"/>
              <a:ea typeface="Calibri"/>
              <a:cs typeface="Calibri"/>
              <a:sym typeface="Calibri"/>
            </a:endParaRPr>
          </a:p>
          <a:p>
            <a:pPr marL="723900" marR="0" lvl="1" indent="-342900" algn="l" rtl="0">
              <a:lnSpc>
                <a:spcPct val="90000"/>
              </a:lnSpc>
              <a:spcBef>
                <a:spcPts val="0"/>
              </a:spcBef>
              <a:spcAft>
                <a:spcPts val="0"/>
              </a:spcAft>
              <a:buSzPts val="2200"/>
              <a:buFont typeface="Calibri"/>
              <a:buChar char="▪"/>
            </a:pPr>
            <a:r>
              <a:rPr lang="en-US" sz="2400">
                <a:latin typeface="Calibri"/>
                <a:ea typeface="Calibri"/>
                <a:cs typeface="Calibri"/>
                <a:sym typeface="Calibri"/>
              </a:rPr>
              <a:t>Would the problem have occurred if this cause had not been present?</a:t>
            </a:r>
            <a:endParaRPr>
              <a:latin typeface="Calibri"/>
              <a:ea typeface="Calibri"/>
              <a:cs typeface="Calibri"/>
              <a:sym typeface="Calibri"/>
            </a:endParaRPr>
          </a:p>
          <a:p>
            <a:pPr marL="723900" marR="0" lvl="1" indent="-342900" algn="l" rtl="0">
              <a:lnSpc>
                <a:spcPct val="90000"/>
              </a:lnSpc>
              <a:spcBef>
                <a:spcPts val="0"/>
              </a:spcBef>
              <a:spcAft>
                <a:spcPts val="0"/>
              </a:spcAft>
              <a:buSzPts val="2200"/>
              <a:buFont typeface="Calibri"/>
              <a:buChar char="▪"/>
            </a:pPr>
            <a:r>
              <a:rPr lang="en-US" sz="2400">
                <a:latin typeface="Calibri"/>
                <a:ea typeface="Calibri"/>
                <a:cs typeface="Calibri"/>
                <a:sym typeface="Calibri"/>
              </a:rPr>
              <a:t>Will the problem reoccur even if the cause is corrected?</a:t>
            </a:r>
            <a:endParaRPr>
              <a:latin typeface="Calibri"/>
              <a:ea typeface="Calibri"/>
              <a:cs typeface="Calibri"/>
              <a:sym typeface="Calibri"/>
            </a:endParaRPr>
          </a:p>
          <a:p>
            <a:pPr marL="685800" marR="0" lvl="0" indent="-202691" algn="l" rtl="0">
              <a:lnSpc>
                <a:spcPct val="90000"/>
              </a:lnSpc>
              <a:spcBef>
                <a:spcPts val="0"/>
              </a:spcBef>
              <a:spcAft>
                <a:spcPts val="0"/>
              </a:spcAft>
              <a:buSzPts val="2208"/>
              <a:buFont typeface="Noto Sans Symbols"/>
              <a:buNone/>
            </a:pPr>
            <a:endParaRPr sz="2400">
              <a:latin typeface="Calibri"/>
              <a:ea typeface="Calibri"/>
              <a:cs typeface="Calibri"/>
              <a:sym typeface="Calibri"/>
            </a:endParaRPr>
          </a:p>
          <a:p>
            <a:pPr marL="306000" marR="0" lvl="0" indent="-306000" algn="l" rtl="0">
              <a:lnSpc>
                <a:spcPct val="90000"/>
              </a:lnSpc>
              <a:spcBef>
                <a:spcPts val="0"/>
              </a:spcBef>
              <a:spcAft>
                <a:spcPts val="0"/>
              </a:spcAft>
              <a:buSzPts val="2200"/>
              <a:buFont typeface="Noto Sans Symbols"/>
              <a:buChar char="▪"/>
            </a:pPr>
            <a:r>
              <a:rPr lang="en-US" sz="2400">
                <a:latin typeface="Calibri"/>
                <a:ea typeface="Calibri"/>
                <a:cs typeface="Calibri"/>
                <a:sym typeface="Calibri"/>
              </a:rPr>
              <a:t>If you answer </a:t>
            </a:r>
            <a:r>
              <a:rPr lang="en-US" sz="2400" b="1" i="1">
                <a:latin typeface="Calibri"/>
                <a:ea typeface="Calibri"/>
                <a:cs typeface="Calibri"/>
                <a:sym typeface="Calibri"/>
              </a:rPr>
              <a:t>no </a:t>
            </a:r>
            <a:r>
              <a:rPr lang="en-US" sz="2400">
                <a:latin typeface="Calibri"/>
                <a:ea typeface="Calibri"/>
                <a:cs typeface="Calibri"/>
                <a:sym typeface="Calibri"/>
              </a:rPr>
              <a:t>to both questions, this is a possible root cause.</a:t>
            </a:r>
            <a:endParaRPr>
              <a:latin typeface="Calibri"/>
              <a:ea typeface="Calibri"/>
              <a:cs typeface="Calibri"/>
              <a:sym typeface="Calibri"/>
            </a:endParaRPr>
          </a:p>
          <a:p>
            <a:pPr marL="342900" marR="0" lvl="0" indent="0" algn="l" rtl="0">
              <a:lnSpc>
                <a:spcPct val="90000"/>
              </a:lnSpc>
              <a:spcBef>
                <a:spcPts val="0"/>
              </a:spcBef>
              <a:spcAft>
                <a:spcPts val="0"/>
              </a:spcAft>
              <a:buSzPts val="2208"/>
              <a:buNone/>
            </a:pPr>
            <a:endParaRPr sz="2400">
              <a:latin typeface="Calibri"/>
              <a:ea typeface="Calibri"/>
              <a:cs typeface="Calibri"/>
              <a:sym typeface="Calibri"/>
            </a:endParaRPr>
          </a:p>
          <a:p>
            <a:pPr marL="306000" marR="0" lvl="0" indent="-306000" algn="l" rtl="0">
              <a:lnSpc>
                <a:spcPct val="90000"/>
              </a:lnSpc>
              <a:spcBef>
                <a:spcPts val="0"/>
              </a:spcBef>
              <a:spcAft>
                <a:spcPts val="0"/>
              </a:spcAft>
              <a:buSzPts val="2200"/>
              <a:buFont typeface="Noto Sans Symbols"/>
              <a:buChar char="▪"/>
            </a:pPr>
            <a:r>
              <a:rPr lang="en-US" sz="2400">
                <a:latin typeface="Calibri"/>
                <a:ea typeface="Calibri"/>
                <a:cs typeface="Calibri"/>
                <a:sym typeface="Calibri"/>
              </a:rPr>
              <a:t>If </a:t>
            </a:r>
            <a:r>
              <a:rPr lang="en-US" sz="2400" b="1" i="1">
                <a:latin typeface="Calibri"/>
                <a:ea typeface="Calibri"/>
                <a:cs typeface="Calibri"/>
                <a:sym typeface="Calibri"/>
              </a:rPr>
              <a:t>yes </a:t>
            </a:r>
            <a:r>
              <a:rPr lang="en-US" sz="2400">
                <a:latin typeface="Calibri"/>
                <a:ea typeface="Calibri"/>
                <a:cs typeface="Calibri"/>
                <a:sym typeface="Calibri"/>
              </a:rPr>
              <a:t>to either question, then it is a contributing cause.</a:t>
            </a:r>
            <a:endParaRPr>
              <a:latin typeface="Calibri"/>
              <a:ea typeface="Calibri"/>
              <a:cs typeface="Calibri"/>
              <a:sym typeface="Calibri"/>
            </a:endParaRPr>
          </a:p>
          <a:p>
            <a:pPr marL="0" marR="0" lvl="0" indent="0" algn="l" rtl="0">
              <a:lnSpc>
                <a:spcPct val="90000"/>
              </a:lnSpc>
              <a:spcBef>
                <a:spcPts val="0"/>
              </a:spcBef>
              <a:spcAft>
                <a:spcPts val="0"/>
              </a:spcAft>
              <a:buSzPts val="2208"/>
              <a:buNone/>
            </a:pPr>
            <a:r>
              <a:rPr lang="en-US" sz="2400" i="1">
                <a:latin typeface="Calibri"/>
                <a:ea typeface="Calibri"/>
                <a:cs typeface="Calibri"/>
                <a:sym typeface="Calibri"/>
              </a:rPr>
              <a:t>            Ammerman 2012</a:t>
            </a:r>
            <a:br>
              <a:rPr lang="en-US" sz="2400">
                <a:latin typeface="Calibri"/>
                <a:ea typeface="Calibri"/>
                <a:cs typeface="Calibri"/>
                <a:sym typeface="Calibri"/>
              </a:rPr>
            </a:br>
            <a:endParaRPr sz="2400">
              <a:latin typeface="Calibri"/>
              <a:ea typeface="Calibri"/>
              <a:cs typeface="Calibri"/>
              <a:sym typeface="Calibri"/>
            </a:endParaRPr>
          </a:p>
          <a:p>
            <a:pPr marL="306000" marR="0" lvl="0" indent="-306000" algn="l" rtl="0">
              <a:lnSpc>
                <a:spcPct val="90000"/>
              </a:lnSpc>
              <a:spcBef>
                <a:spcPts val="0"/>
              </a:spcBef>
              <a:spcAft>
                <a:spcPts val="0"/>
              </a:spcAft>
              <a:buSzPts val="2200"/>
              <a:buFont typeface="Calibri"/>
              <a:buChar char="▪"/>
            </a:pPr>
            <a:r>
              <a:rPr lang="en-US" sz="2400">
                <a:latin typeface="Calibri"/>
                <a:ea typeface="Calibri"/>
                <a:cs typeface="Calibri"/>
                <a:sym typeface="Calibri"/>
              </a:rPr>
              <a:t>Can be difficult, if not impossible to identify a single, specific cause</a:t>
            </a:r>
            <a:endParaRPr>
              <a:latin typeface="Calibri"/>
              <a:ea typeface="Calibri"/>
              <a:cs typeface="Calibri"/>
              <a:sym typeface="Calibri"/>
            </a:endParaRPr>
          </a:p>
          <a:p>
            <a:pPr marL="0" lvl="0" indent="0" algn="l" rtl="0">
              <a:lnSpc>
                <a:spcPct val="100000"/>
              </a:lnSpc>
              <a:spcBef>
                <a:spcPts val="360"/>
              </a:spcBef>
              <a:spcAft>
                <a:spcPts val="0"/>
              </a:spcAft>
              <a:buSzPts val="1656"/>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DETERMINING POSSIBLE ROOT CAUSE</a:t>
            </a:r>
            <a:endParaRPr>
              <a:latin typeface="Calibri"/>
              <a:ea typeface="Calibri"/>
              <a:cs typeface="Calibri"/>
              <a:sym typeface="Calibri"/>
            </a:endParaRPr>
          </a:p>
        </p:txBody>
      </p:sp>
      <p:sp>
        <p:nvSpPr>
          <p:cNvPr id="381" name="Google Shape;381;p4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306000" marR="0" lvl="0" indent="-306000" algn="l" rtl="0">
              <a:lnSpc>
                <a:spcPct val="90000"/>
              </a:lnSpc>
              <a:spcBef>
                <a:spcPts val="0"/>
              </a:spcBef>
              <a:spcAft>
                <a:spcPts val="0"/>
              </a:spcAft>
              <a:buSzPts val="2200"/>
              <a:buFont typeface="Calibri"/>
              <a:buChar char="▪"/>
            </a:pPr>
            <a:r>
              <a:rPr lang="en-US" sz="2200">
                <a:latin typeface="Calibri"/>
                <a:ea typeface="Calibri"/>
                <a:cs typeface="Calibri"/>
                <a:sym typeface="Calibri"/>
              </a:rPr>
              <a:t>Looking at the causes selected from the Circle Map activity, ask yourselves the following questions:</a:t>
            </a:r>
            <a:endParaRPr>
              <a:latin typeface="Calibri"/>
              <a:ea typeface="Calibri"/>
              <a:cs typeface="Calibri"/>
              <a:sym typeface="Calibri"/>
            </a:endParaRPr>
          </a:p>
          <a:p>
            <a:pPr marL="1028700" lvl="0" indent="-214375" algn="l" rtl="0">
              <a:lnSpc>
                <a:spcPct val="90000"/>
              </a:lnSpc>
              <a:spcBef>
                <a:spcPts val="0"/>
              </a:spcBef>
              <a:spcAft>
                <a:spcPts val="0"/>
              </a:spcAft>
              <a:buSzPts val="2024"/>
              <a:buFont typeface="Noto Sans Symbols"/>
              <a:buNone/>
            </a:pPr>
            <a:endParaRPr sz="2200" b="1" i="1">
              <a:latin typeface="Calibri"/>
              <a:ea typeface="Calibri"/>
              <a:cs typeface="Calibri"/>
              <a:sym typeface="Calibri"/>
            </a:endParaRPr>
          </a:p>
          <a:p>
            <a:pPr marL="723900" marR="0" lvl="1" indent="-342900" algn="l" rtl="0">
              <a:lnSpc>
                <a:spcPct val="90000"/>
              </a:lnSpc>
              <a:spcBef>
                <a:spcPts val="0"/>
              </a:spcBef>
              <a:spcAft>
                <a:spcPts val="0"/>
              </a:spcAft>
              <a:buSzPts val="2200"/>
              <a:buFont typeface="Calibri"/>
              <a:buChar char="▪"/>
            </a:pPr>
            <a:r>
              <a:rPr lang="en-US" sz="2200" b="1" i="1">
                <a:latin typeface="Calibri"/>
                <a:ea typeface="Calibri"/>
                <a:cs typeface="Calibri"/>
                <a:sym typeface="Calibri"/>
              </a:rPr>
              <a:t>Would the problem have occurred if this cause had not been present?</a:t>
            </a:r>
            <a:endParaRPr>
              <a:latin typeface="Calibri"/>
              <a:ea typeface="Calibri"/>
              <a:cs typeface="Calibri"/>
              <a:sym typeface="Calibri"/>
            </a:endParaRPr>
          </a:p>
          <a:p>
            <a:pPr marL="723900" marR="0" lvl="1" indent="-342900" algn="l" rtl="0">
              <a:lnSpc>
                <a:spcPct val="90000"/>
              </a:lnSpc>
              <a:spcBef>
                <a:spcPts val="0"/>
              </a:spcBef>
              <a:spcAft>
                <a:spcPts val="0"/>
              </a:spcAft>
              <a:buSzPts val="2200"/>
              <a:buFont typeface="Calibri"/>
              <a:buChar char="▪"/>
            </a:pPr>
            <a:r>
              <a:rPr lang="en-US" sz="2200" b="1" i="1">
                <a:latin typeface="Calibri"/>
                <a:ea typeface="Calibri"/>
                <a:cs typeface="Calibri"/>
                <a:sym typeface="Calibri"/>
              </a:rPr>
              <a:t>Will the problem reoccur even if this cause is corrected?</a:t>
            </a:r>
            <a:endParaRPr>
              <a:latin typeface="Calibri"/>
              <a:ea typeface="Calibri"/>
              <a:cs typeface="Calibri"/>
              <a:sym typeface="Calibri"/>
            </a:endParaRPr>
          </a:p>
          <a:p>
            <a:pPr marL="685800" lvl="0" indent="-214376" algn="l" rtl="0">
              <a:lnSpc>
                <a:spcPct val="90000"/>
              </a:lnSpc>
              <a:spcBef>
                <a:spcPts val="0"/>
              </a:spcBef>
              <a:spcAft>
                <a:spcPts val="0"/>
              </a:spcAft>
              <a:buSzPts val="2024"/>
              <a:buFont typeface="Noto Sans Symbols"/>
              <a:buNone/>
            </a:pPr>
            <a:endParaRPr sz="2200">
              <a:latin typeface="Calibri"/>
              <a:ea typeface="Calibri"/>
              <a:cs typeface="Calibri"/>
              <a:sym typeface="Calibri"/>
            </a:endParaRPr>
          </a:p>
          <a:p>
            <a:pPr marL="381000" marR="0" lvl="0" indent="-342900" algn="l" rtl="0">
              <a:lnSpc>
                <a:spcPct val="90000"/>
              </a:lnSpc>
              <a:spcBef>
                <a:spcPts val="0"/>
              </a:spcBef>
              <a:spcAft>
                <a:spcPts val="0"/>
              </a:spcAft>
              <a:buSzPts val="2200"/>
              <a:buFont typeface="Calibri"/>
              <a:buChar char="▪"/>
            </a:pPr>
            <a:r>
              <a:rPr lang="en-US" sz="2200">
                <a:latin typeface="Calibri"/>
                <a:ea typeface="Calibri"/>
                <a:cs typeface="Calibri"/>
                <a:sym typeface="Calibri"/>
              </a:rPr>
              <a:t>If you answer “no” to both questions, this is your possible true root cause.  </a:t>
            </a:r>
            <a:endParaRPr>
              <a:latin typeface="Calibri"/>
              <a:ea typeface="Calibri"/>
              <a:cs typeface="Calibri"/>
              <a:sym typeface="Calibri"/>
            </a:endParaRPr>
          </a:p>
          <a:p>
            <a:pPr marL="381000" marR="0" lvl="0" indent="-342900" algn="l" rtl="0">
              <a:lnSpc>
                <a:spcPct val="90000"/>
              </a:lnSpc>
              <a:spcBef>
                <a:spcPts val="0"/>
              </a:spcBef>
              <a:spcAft>
                <a:spcPts val="0"/>
              </a:spcAft>
              <a:buSzPts val="2200"/>
              <a:buFont typeface="Calibri"/>
              <a:buChar char="▪"/>
            </a:pPr>
            <a:r>
              <a:rPr lang="en-US" sz="2200">
                <a:latin typeface="Calibri"/>
                <a:ea typeface="Calibri"/>
                <a:cs typeface="Calibri"/>
                <a:sym typeface="Calibri"/>
              </a:rPr>
              <a:t>If you answer “yes to either or both of these questions, ask yourselves why this cause might be happening, and then ask yourselves the questions again.</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5"/>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Cambria"/>
              <a:buNone/>
            </a:pPr>
            <a:r>
              <a:rPr lang="en-US" sz="4000" b="1" i="0" u="none" strike="noStrike" cap="none">
                <a:latin typeface="Calibri"/>
                <a:ea typeface="Calibri"/>
                <a:cs typeface="Calibri"/>
                <a:sym typeface="Calibri"/>
              </a:rPr>
              <a:t>Root Cause Analysis:</a:t>
            </a:r>
            <a:endParaRPr sz="4000">
              <a:latin typeface="Calibri"/>
              <a:ea typeface="Calibri"/>
              <a:cs typeface="Calibri"/>
              <a:sym typeface="Calibri"/>
            </a:endParaRPr>
          </a:p>
        </p:txBody>
      </p:sp>
      <p:sp>
        <p:nvSpPr>
          <p:cNvPr id="387" name="Google Shape;387;p45"/>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8"/>
              <a:buNone/>
            </a:pPr>
            <a:r>
              <a:rPr lang="en-US" sz="2400">
                <a:latin typeface="Calibri"/>
                <a:ea typeface="Calibri"/>
                <a:cs typeface="Calibri"/>
                <a:sym typeface="Calibri"/>
              </a:rPr>
              <a:t>GOAL WRITING</a:t>
            </a:r>
            <a:endParaRPr sz="24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GOAL WRITING</a:t>
            </a:r>
            <a:endParaRPr>
              <a:latin typeface="Calibri"/>
              <a:ea typeface="Calibri"/>
              <a:cs typeface="Calibri"/>
              <a:sym typeface="Calibri"/>
            </a:endParaRPr>
          </a:p>
        </p:txBody>
      </p:sp>
      <p:sp>
        <p:nvSpPr>
          <p:cNvPr id="393" name="Google Shape;393;p46"/>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306000" marR="0" lvl="0" indent="-306000" algn="l" rtl="0">
              <a:lnSpc>
                <a:spcPct val="90000"/>
              </a:lnSpc>
              <a:spcBef>
                <a:spcPts val="0"/>
              </a:spcBef>
              <a:spcAft>
                <a:spcPts val="0"/>
              </a:spcAft>
              <a:buSzPts val="2200"/>
              <a:buFont typeface="Calibri"/>
              <a:buChar char="▪"/>
            </a:pPr>
            <a:r>
              <a:rPr lang="en-US" sz="2400">
                <a:latin typeface="Calibri"/>
                <a:ea typeface="Calibri"/>
                <a:cs typeface="Calibri"/>
                <a:sym typeface="Calibri"/>
              </a:rPr>
              <a:t>Remember your SMART Goal Pre-Work: </a:t>
            </a:r>
            <a:endParaRPr>
              <a:latin typeface="Calibri"/>
              <a:ea typeface="Calibri"/>
              <a:cs typeface="Calibri"/>
              <a:sym typeface="Calibri"/>
            </a:endParaRPr>
          </a:p>
          <a:p>
            <a:pPr marL="723900" marR="0" lvl="1" indent="-342900" algn="l" rtl="0">
              <a:lnSpc>
                <a:spcPct val="90000"/>
              </a:lnSpc>
              <a:spcBef>
                <a:spcPts val="0"/>
              </a:spcBef>
              <a:spcAft>
                <a:spcPts val="0"/>
              </a:spcAft>
              <a:buSzPts val="2200"/>
              <a:buFont typeface="Calibri"/>
              <a:buChar char="▪"/>
            </a:pPr>
            <a:r>
              <a:rPr lang="en-US" sz="2400">
                <a:latin typeface="Calibri"/>
                <a:ea typeface="Calibri"/>
                <a:cs typeface="Calibri"/>
                <a:sym typeface="Calibri"/>
              </a:rPr>
              <a:t>Specific </a:t>
            </a:r>
            <a:endParaRPr>
              <a:latin typeface="Calibri"/>
              <a:ea typeface="Calibri"/>
              <a:cs typeface="Calibri"/>
              <a:sym typeface="Calibri"/>
            </a:endParaRPr>
          </a:p>
          <a:p>
            <a:pPr marL="723900" marR="0" lvl="1" indent="-342900" algn="l" rtl="0">
              <a:lnSpc>
                <a:spcPct val="90000"/>
              </a:lnSpc>
              <a:spcBef>
                <a:spcPts val="0"/>
              </a:spcBef>
              <a:spcAft>
                <a:spcPts val="0"/>
              </a:spcAft>
              <a:buSzPts val="2200"/>
              <a:buFont typeface="Calibri"/>
              <a:buChar char="▪"/>
            </a:pPr>
            <a:r>
              <a:rPr lang="en-US" sz="2400">
                <a:latin typeface="Calibri"/>
                <a:ea typeface="Calibri"/>
                <a:cs typeface="Calibri"/>
                <a:sym typeface="Calibri"/>
              </a:rPr>
              <a:t>Measurable</a:t>
            </a:r>
            <a:endParaRPr>
              <a:latin typeface="Calibri"/>
              <a:ea typeface="Calibri"/>
              <a:cs typeface="Calibri"/>
              <a:sym typeface="Calibri"/>
            </a:endParaRPr>
          </a:p>
          <a:p>
            <a:pPr marL="723900" marR="0" lvl="1" indent="-342900" algn="l" rtl="0">
              <a:lnSpc>
                <a:spcPct val="90000"/>
              </a:lnSpc>
              <a:spcBef>
                <a:spcPts val="0"/>
              </a:spcBef>
              <a:spcAft>
                <a:spcPts val="0"/>
              </a:spcAft>
              <a:buSzPts val="2200"/>
              <a:buFont typeface="Calibri"/>
              <a:buChar char="▪"/>
            </a:pPr>
            <a:r>
              <a:rPr lang="en-US" sz="2400">
                <a:latin typeface="Calibri"/>
                <a:ea typeface="Calibri"/>
                <a:cs typeface="Calibri"/>
                <a:sym typeface="Calibri"/>
              </a:rPr>
              <a:t>Achievable </a:t>
            </a:r>
            <a:endParaRPr>
              <a:latin typeface="Calibri"/>
              <a:ea typeface="Calibri"/>
              <a:cs typeface="Calibri"/>
              <a:sym typeface="Calibri"/>
            </a:endParaRPr>
          </a:p>
          <a:p>
            <a:pPr marL="723900" marR="0" lvl="1" indent="-342900" algn="l" rtl="0">
              <a:lnSpc>
                <a:spcPct val="90000"/>
              </a:lnSpc>
              <a:spcBef>
                <a:spcPts val="0"/>
              </a:spcBef>
              <a:spcAft>
                <a:spcPts val="0"/>
              </a:spcAft>
              <a:buSzPts val="2200"/>
              <a:buFont typeface="Calibri"/>
              <a:buChar char="▪"/>
            </a:pPr>
            <a:r>
              <a:rPr lang="en-US" sz="2400">
                <a:latin typeface="Calibri"/>
                <a:ea typeface="Calibri"/>
                <a:cs typeface="Calibri"/>
                <a:sym typeface="Calibri"/>
              </a:rPr>
              <a:t>Relevant</a:t>
            </a:r>
            <a:endParaRPr>
              <a:latin typeface="Calibri"/>
              <a:ea typeface="Calibri"/>
              <a:cs typeface="Calibri"/>
              <a:sym typeface="Calibri"/>
            </a:endParaRPr>
          </a:p>
          <a:p>
            <a:pPr marL="723900" marR="0" lvl="1" indent="-342900" algn="l" rtl="0">
              <a:lnSpc>
                <a:spcPct val="90000"/>
              </a:lnSpc>
              <a:spcBef>
                <a:spcPts val="0"/>
              </a:spcBef>
              <a:spcAft>
                <a:spcPts val="0"/>
              </a:spcAft>
              <a:buSzPts val="2200"/>
              <a:buFont typeface="Calibri"/>
              <a:buChar char="▪"/>
            </a:pPr>
            <a:r>
              <a:rPr lang="en-US" sz="2400">
                <a:latin typeface="Calibri"/>
                <a:ea typeface="Calibri"/>
                <a:cs typeface="Calibri"/>
                <a:sym typeface="Calibri"/>
              </a:rPr>
              <a:t>Time-Bound</a:t>
            </a:r>
            <a:endParaRPr>
              <a:latin typeface="Calibri"/>
              <a:ea typeface="Calibri"/>
              <a:cs typeface="Calibri"/>
              <a:sym typeface="Calibri"/>
            </a:endParaRPr>
          </a:p>
          <a:p>
            <a:pPr marL="685800" lvl="0" indent="-202691" algn="l" rtl="0">
              <a:lnSpc>
                <a:spcPct val="90000"/>
              </a:lnSpc>
              <a:spcBef>
                <a:spcPts val="0"/>
              </a:spcBef>
              <a:spcAft>
                <a:spcPts val="0"/>
              </a:spcAft>
              <a:buSzPts val="2208"/>
              <a:buFont typeface="Noto Sans Symbols"/>
              <a:buNone/>
            </a:pPr>
            <a:endParaRPr sz="2400">
              <a:latin typeface="Calibri"/>
              <a:ea typeface="Calibri"/>
              <a:cs typeface="Calibri"/>
              <a:sym typeface="Calibri"/>
            </a:endParaRPr>
          </a:p>
          <a:p>
            <a:pPr marL="306000" marR="0" lvl="0" indent="-306000" algn="l" rtl="0">
              <a:lnSpc>
                <a:spcPct val="90000"/>
              </a:lnSpc>
              <a:spcBef>
                <a:spcPts val="0"/>
              </a:spcBef>
              <a:spcAft>
                <a:spcPts val="0"/>
              </a:spcAft>
              <a:buSzPts val="2200"/>
              <a:buFont typeface="Calibri"/>
              <a:buChar char="▪"/>
            </a:pPr>
            <a:r>
              <a:rPr lang="en-US" sz="2400">
                <a:latin typeface="Calibri"/>
                <a:ea typeface="Calibri"/>
                <a:cs typeface="Calibri"/>
                <a:sym typeface="Calibri"/>
              </a:rPr>
              <a:t>Use your Challenge statement and two root causes to update these SMART pieces and write a draft goal.</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7"/>
          <p:cNvSpPr txBox="1">
            <a:spLocks noGrp="1"/>
          </p:cNvSpPr>
          <p:nvPr>
            <p:ph type="title"/>
          </p:nvPr>
        </p:nvSpPr>
        <p:spPr>
          <a:xfrm>
            <a:off x="581192" y="790756"/>
            <a:ext cx="11029500" cy="1013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GOAL WRITING</a:t>
            </a:r>
            <a:endParaRPr>
              <a:latin typeface="Calibri"/>
              <a:ea typeface="Calibri"/>
              <a:cs typeface="Calibri"/>
              <a:sym typeface="Calibri"/>
            </a:endParaRPr>
          </a:p>
        </p:txBody>
      </p:sp>
      <p:sp>
        <p:nvSpPr>
          <p:cNvPr id="400" name="Google Shape;400;p47"/>
          <p:cNvSpPr txBox="1">
            <a:spLocks noGrp="1"/>
          </p:cNvSpPr>
          <p:nvPr>
            <p:ph type="body" idx="1"/>
          </p:nvPr>
        </p:nvSpPr>
        <p:spPr>
          <a:xfrm>
            <a:off x="581192" y="2526621"/>
            <a:ext cx="11029500" cy="36783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1546"/>
              <a:buNone/>
            </a:pPr>
            <a:r>
              <a:rPr lang="en-US" sz="2290" b="1" dirty="0">
                <a:highlight>
                  <a:schemeClr val="lt1"/>
                </a:highlight>
                <a:latin typeface="Calibri"/>
                <a:ea typeface="Calibri"/>
                <a:cs typeface="Calibri"/>
                <a:sym typeface="Calibri"/>
              </a:rPr>
              <a:t>Examples:</a:t>
            </a:r>
            <a:endParaRPr sz="1870" dirty="0">
              <a:latin typeface="Calibri"/>
              <a:ea typeface="Calibri"/>
              <a:cs typeface="Calibri"/>
              <a:sym typeface="Calibri"/>
            </a:endParaRPr>
          </a:p>
          <a:p>
            <a:pPr marL="685800" lvl="0" indent="-202691" algn="l" rtl="0">
              <a:lnSpc>
                <a:spcPct val="80000"/>
              </a:lnSpc>
              <a:spcBef>
                <a:spcPts val="0"/>
              </a:spcBef>
              <a:spcAft>
                <a:spcPts val="0"/>
              </a:spcAft>
              <a:buSzPts val="1546"/>
              <a:buFont typeface="Noto Sans Symbols"/>
              <a:buNone/>
            </a:pPr>
            <a:endParaRPr sz="2290" i="1" dirty="0">
              <a:solidFill>
                <a:srgbClr val="C55A11"/>
              </a:solidFill>
              <a:highlight>
                <a:schemeClr val="lt1"/>
              </a:highlight>
              <a:latin typeface="Calibri"/>
              <a:ea typeface="Calibri"/>
              <a:cs typeface="Calibri"/>
              <a:sym typeface="Calibri"/>
            </a:endParaRPr>
          </a:p>
          <a:p>
            <a:pPr marL="393700" lvl="0" indent="-343535" algn="l" rtl="0">
              <a:lnSpc>
                <a:spcPct val="80000"/>
              </a:lnSpc>
              <a:spcBef>
                <a:spcPts val="400"/>
              </a:spcBef>
              <a:spcAft>
                <a:spcPts val="0"/>
              </a:spcAft>
              <a:buSzPts val="2010"/>
              <a:buFont typeface="Noto Sans Symbols"/>
              <a:buChar char="▪"/>
            </a:pPr>
            <a:r>
              <a:rPr lang="en-US" sz="2290" b="1" dirty="0">
                <a:solidFill>
                  <a:srgbClr val="1F3864"/>
                </a:solidFill>
                <a:highlight>
                  <a:schemeClr val="lt1"/>
                </a:highlight>
                <a:latin typeface="Calibri"/>
                <a:ea typeface="Calibri"/>
                <a:cs typeface="Calibri"/>
                <a:sym typeface="Calibri"/>
              </a:rPr>
              <a:t>Priority Challenge Statement:</a:t>
            </a:r>
            <a:r>
              <a:rPr lang="en-US" sz="2290" b="1" i="1" dirty="0">
                <a:solidFill>
                  <a:srgbClr val="1F3864"/>
                </a:solidFill>
                <a:highlight>
                  <a:schemeClr val="lt1"/>
                </a:highlight>
                <a:latin typeface="Calibri"/>
                <a:ea typeface="Calibri"/>
                <a:cs typeface="Calibri"/>
                <a:sym typeface="Calibri"/>
              </a:rPr>
              <a:t> </a:t>
            </a:r>
            <a:r>
              <a:rPr lang="en-US" sz="2290" i="1" dirty="0">
                <a:solidFill>
                  <a:srgbClr val="1F3864"/>
                </a:solidFill>
                <a:highlight>
                  <a:schemeClr val="lt1"/>
                </a:highlight>
                <a:latin typeface="Calibri"/>
                <a:ea typeface="Calibri"/>
                <a:cs typeface="Calibri"/>
                <a:sym typeface="Calibri"/>
              </a:rPr>
              <a:t>In the perception survey, 22% of the staff said that they did not fully understand how to effectively implement modifications and accommodations, and current proficiency rates across the district are 16% for ELA and 11% for Math</a:t>
            </a:r>
            <a:endParaRPr sz="1870" i="1" dirty="0">
              <a:latin typeface="Calibri"/>
              <a:ea typeface="Calibri"/>
              <a:cs typeface="Calibri"/>
              <a:sym typeface="Calibri"/>
            </a:endParaRPr>
          </a:p>
          <a:p>
            <a:pPr marL="685800" lvl="0" indent="-202691" algn="l" rtl="0">
              <a:lnSpc>
                <a:spcPct val="80000"/>
              </a:lnSpc>
              <a:spcBef>
                <a:spcPts val="400"/>
              </a:spcBef>
              <a:spcAft>
                <a:spcPts val="0"/>
              </a:spcAft>
              <a:buSzPts val="1546"/>
              <a:buFont typeface="Noto Sans Symbols"/>
              <a:buNone/>
            </a:pPr>
            <a:endParaRPr sz="2290" i="1" dirty="0">
              <a:solidFill>
                <a:srgbClr val="1F3864"/>
              </a:solidFill>
              <a:highlight>
                <a:schemeClr val="lt1"/>
              </a:highlight>
              <a:latin typeface="Calibri"/>
              <a:ea typeface="Calibri"/>
              <a:cs typeface="Calibri"/>
              <a:sym typeface="Calibri"/>
            </a:endParaRPr>
          </a:p>
          <a:p>
            <a:pPr marL="393700" lvl="0" indent="-343535" algn="l" rtl="0">
              <a:lnSpc>
                <a:spcPct val="80000"/>
              </a:lnSpc>
              <a:spcBef>
                <a:spcPts val="400"/>
              </a:spcBef>
              <a:spcAft>
                <a:spcPts val="0"/>
              </a:spcAft>
              <a:buSzPts val="2010"/>
              <a:buFont typeface="Noto Sans Symbols"/>
              <a:buChar char="▪"/>
            </a:pPr>
            <a:r>
              <a:rPr lang="en-US" sz="2290" b="1" dirty="0">
                <a:solidFill>
                  <a:srgbClr val="C55A11"/>
                </a:solidFill>
                <a:highlight>
                  <a:schemeClr val="lt1"/>
                </a:highlight>
                <a:latin typeface="Calibri"/>
                <a:ea typeface="Calibri"/>
                <a:cs typeface="Calibri"/>
                <a:sym typeface="Calibri"/>
              </a:rPr>
              <a:t>Goal</a:t>
            </a:r>
            <a:r>
              <a:rPr lang="en-US" sz="2290" b="1" i="1" dirty="0">
                <a:solidFill>
                  <a:srgbClr val="C55A11"/>
                </a:solidFill>
                <a:highlight>
                  <a:schemeClr val="lt1"/>
                </a:highlight>
                <a:latin typeface="Calibri"/>
                <a:ea typeface="Calibri"/>
                <a:cs typeface="Calibri"/>
                <a:sym typeface="Calibri"/>
              </a:rPr>
              <a:t>: </a:t>
            </a:r>
            <a:r>
              <a:rPr lang="en-US" sz="2290" i="1" dirty="0">
                <a:solidFill>
                  <a:srgbClr val="C55A11"/>
                </a:solidFill>
                <a:highlight>
                  <a:schemeClr val="lt1"/>
                </a:highlight>
                <a:latin typeface="Calibri"/>
                <a:ea typeface="Calibri"/>
                <a:cs typeface="Calibri"/>
                <a:sym typeface="Calibri"/>
              </a:rPr>
              <a:t> By the Spring of 2025, we will increase SD General Assessment proficiency rates by a minimum of 5% in both ELA and Math.</a:t>
            </a:r>
            <a:endParaRPr sz="1870" dirty="0">
              <a:latin typeface="Calibri"/>
              <a:ea typeface="Calibri"/>
              <a:cs typeface="Calibri"/>
              <a:sym typeface="Calibri"/>
            </a:endParaRPr>
          </a:p>
          <a:p>
            <a:pPr marL="685800" lvl="0" indent="-202691" algn="l" rtl="0">
              <a:lnSpc>
                <a:spcPct val="80000"/>
              </a:lnSpc>
              <a:spcBef>
                <a:spcPts val="400"/>
              </a:spcBef>
              <a:spcAft>
                <a:spcPts val="0"/>
              </a:spcAft>
              <a:buSzPts val="1546"/>
              <a:buFont typeface="Noto Sans Symbols"/>
              <a:buNone/>
            </a:pPr>
            <a:endParaRPr sz="2290" i="1" dirty="0">
              <a:solidFill>
                <a:srgbClr val="C55A11"/>
              </a:solidFill>
              <a:highlight>
                <a:schemeClr val="lt1"/>
              </a:highlight>
              <a:latin typeface="Calibri"/>
              <a:ea typeface="Calibri"/>
              <a:cs typeface="Calibri"/>
              <a:sym typeface="Calibri"/>
            </a:endParaRPr>
          </a:p>
          <a:p>
            <a:pPr marL="393700" lvl="0" indent="-343535" algn="l" rtl="0">
              <a:lnSpc>
                <a:spcPct val="80000"/>
              </a:lnSpc>
              <a:spcBef>
                <a:spcPts val="400"/>
              </a:spcBef>
              <a:spcAft>
                <a:spcPts val="0"/>
              </a:spcAft>
              <a:buSzPts val="2010"/>
              <a:buFont typeface="Calibri"/>
              <a:buChar char="▪"/>
            </a:pPr>
            <a:r>
              <a:rPr lang="en-US" sz="2290" b="1" dirty="0">
                <a:solidFill>
                  <a:srgbClr val="548135"/>
                </a:solidFill>
                <a:highlight>
                  <a:schemeClr val="lt1"/>
                </a:highlight>
                <a:latin typeface="Calibri"/>
                <a:ea typeface="Calibri"/>
                <a:cs typeface="Calibri"/>
                <a:sym typeface="Calibri"/>
              </a:rPr>
              <a:t>Potential Action Steps:</a:t>
            </a:r>
            <a:endParaRPr sz="1870" dirty="0">
              <a:latin typeface="Calibri"/>
              <a:ea typeface="Calibri"/>
              <a:cs typeface="Calibri"/>
              <a:sym typeface="Calibri"/>
            </a:endParaRPr>
          </a:p>
          <a:p>
            <a:pPr marL="1092200" lvl="2" indent="-347344" algn="l" rtl="0">
              <a:lnSpc>
                <a:spcPct val="80000"/>
              </a:lnSpc>
              <a:spcBef>
                <a:spcPts val="400"/>
              </a:spcBef>
              <a:spcAft>
                <a:spcPts val="0"/>
              </a:spcAft>
              <a:buSzPts val="1870"/>
              <a:buFont typeface="Calibri"/>
              <a:buChar char="▪"/>
            </a:pPr>
            <a:r>
              <a:rPr lang="en-US" sz="2290" i="1" dirty="0">
                <a:solidFill>
                  <a:srgbClr val="548135"/>
                </a:solidFill>
                <a:highlight>
                  <a:schemeClr val="lt1"/>
                </a:highlight>
                <a:latin typeface="Calibri"/>
                <a:ea typeface="Calibri"/>
                <a:cs typeface="Calibri"/>
                <a:sym typeface="Calibri"/>
              </a:rPr>
              <a:t>Provide professional learning for teachers regarding accommodations and modifications</a:t>
            </a:r>
            <a:endParaRPr sz="2290" i="1" dirty="0">
              <a:solidFill>
                <a:srgbClr val="1F3864"/>
              </a:solidFill>
              <a:highlight>
                <a:schemeClr val="lt1"/>
              </a:highlight>
              <a:latin typeface="Calibri"/>
              <a:ea typeface="Calibri"/>
              <a:cs typeface="Calibri"/>
              <a:sym typeface="Calibri"/>
            </a:endParaRPr>
          </a:p>
          <a:p>
            <a:pPr marL="1092200" lvl="2" indent="-347344" algn="l" rtl="0">
              <a:lnSpc>
                <a:spcPct val="80000"/>
              </a:lnSpc>
              <a:spcBef>
                <a:spcPts val="400"/>
              </a:spcBef>
              <a:spcAft>
                <a:spcPts val="0"/>
              </a:spcAft>
              <a:buSzPts val="1870"/>
              <a:buFont typeface="Calibri"/>
              <a:buChar char="▪"/>
            </a:pPr>
            <a:r>
              <a:rPr lang="en-US" sz="2290" i="1" dirty="0">
                <a:solidFill>
                  <a:srgbClr val="548135"/>
                </a:solidFill>
                <a:highlight>
                  <a:schemeClr val="lt1"/>
                </a:highlight>
                <a:latin typeface="Calibri"/>
                <a:ea typeface="Calibri"/>
                <a:cs typeface="Calibri"/>
                <a:sym typeface="Calibri"/>
              </a:rPr>
              <a:t>Review current LRE placements and consider how to increase inclusion </a:t>
            </a:r>
            <a:endParaRPr sz="2290" dirty="0">
              <a:solidFill>
                <a:srgbClr val="548135"/>
              </a:solidFill>
              <a:highlight>
                <a:schemeClr val="lt1"/>
              </a:highlight>
              <a:latin typeface="Calibri"/>
              <a:ea typeface="Calibri"/>
              <a:cs typeface="Calibri"/>
              <a:sym typeface="Calibri"/>
            </a:endParaRPr>
          </a:p>
          <a:p>
            <a:pPr marL="306000" lvl="0" indent="-200844" algn="l" rtl="0">
              <a:lnSpc>
                <a:spcPct val="80000"/>
              </a:lnSpc>
              <a:spcBef>
                <a:spcPts val="360"/>
              </a:spcBef>
              <a:spcAft>
                <a:spcPts val="0"/>
              </a:spcAft>
              <a:buSzPts val="1159"/>
              <a:buNone/>
            </a:pPr>
            <a:endParaRPr sz="1870" dirty="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Cambria"/>
              <a:buNone/>
            </a:pPr>
            <a:r>
              <a:rPr lang="en-US" sz="4000" b="1">
                <a:latin typeface="Calibri"/>
                <a:ea typeface="Calibri"/>
                <a:cs typeface="Calibri"/>
                <a:sym typeface="Calibri"/>
              </a:rPr>
              <a:t>ROOT CAUSE ANALYSIS:</a:t>
            </a:r>
            <a:endParaRPr sz="4000">
              <a:latin typeface="Calibri"/>
              <a:ea typeface="Calibri"/>
              <a:cs typeface="Calibri"/>
              <a:sym typeface="Calibri"/>
            </a:endParaRPr>
          </a:p>
        </p:txBody>
      </p:sp>
      <p:sp>
        <p:nvSpPr>
          <p:cNvPr id="407" name="Google Shape;407;p48"/>
          <p:cNvSpPr txBox="1">
            <a:spLocks noGrp="1"/>
          </p:cNvSpPr>
          <p:nvPr>
            <p:ph type="body" idx="1"/>
          </p:nvPr>
        </p:nvSpPr>
        <p:spPr>
          <a:xfrm>
            <a:off x="618942" y="4541417"/>
            <a:ext cx="11029500" cy="60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8"/>
              <a:buNone/>
            </a:pPr>
            <a:r>
              <a:rPr lang="en-US" sz="2400">
                <a:latin typeface="Calibri"/>
                <a:ea typeface="Calibri"/>
                <a:cs typeface="Calibri"/>
                <a:sym typeface="Calibri"/>
              </a:rPr>
              <a:t>STRATEGIES INPUT GALLERY WALK</a:t>
            </a:r>
            <a:endParaRPr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BRIEF OVERVIEW OF FLOW OF RDA PROCESS</a:t>
            </a:r>
            <a:endParaRPr>
              <a:latin typeface="Calibri"/>
              <a:ea typeface="Calibri"/>
              <a:cs typeface="Calibri"/>
              <a:sym typeface="Calibri"/>
            </a:endParaRPr>
          </a:p>
        </p:txBody>
      </p:sp>
      <p:pic>
        <p:nvPicPr>
          <p:cNvPr id="130" name="Google Shape;130;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116667" y="1982954"/>
            <a:ext cx="7653866" cy="457024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STRATEGIES INPUT GALLERY WALK</a:t>
            </a:r>
            <a:endParaRPr>
              <a:latin typeface="Calibri"/>
              <a:ea typeface="Calibri"/>
              <a:cs typeface="Calibri"/>
              <a:sym typeface="Calibri"/>
            </a:endParaRPr>
          </a:p>
        </p:txBody>
      </p:sp>
      <p:sp>
        <p:nvSpPr>
          <p:cNvPr id="413" name="Google Shape;413;p49"/>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177800" marR="0" lvl="0" indent="-177800" algn="l" rtl="0">
              <a:lnSpc>
                <a:spcPct val="90000"/>
              </a:lnSpc>
              <a:spcBef>
                <a:spcPts val="0"/>
              </a:spcBef>
              <a:spcAft>
                <a:spcPts val="0"/>
              </a:spcAft>
              <a:buSzPts val="2200"/>
              <a:buFont typeface="Calibri"/>
              <a:buChar char="•"/>
            </a:pPr>
            <a:r>
              <a:rPr lang="en-US" sz="2400">
                <a:latin typeface="Calibri"/>
                <a:ea typeface="Calibri"/>
                <a:cs typeface="Calibri"/>
                <a:sym typeface="Calibri"/>
              </a:rPr>
              <a:t>Write the goal on the top of your poster paper</a:t>
            </a:r>
            <a:endParaRPr>
              <a:latin typeface="Calibri"/>
              <a:ea typeface="Calibri"/>
              <a:cs typeface="Calibri"/>
              <a:sym typeface="Calibri"/>
            </a:endParaRPr>
          </a:p>
          <a:p>
            <a:pPr marL="0" marR="0" lvl="0" indent="0" algn="l" rtl="0">
              <a:lnSpc>
                <a:spcPct val="90000"/>
              </a:lnSpc>
              <a:spcBef>
                <a:spcPts val="0"/>
              </a:spcBef>
              <a:spcAft>
                <a:spcPts val="0"/>
              </a:spcAft>
              <a:buSzPts val="2208"/>
              <a:buNone/>
            </a:pPr>
            <a:endParaRPr sz="2400">
              <a:latin typeface="Calibri"/>
              <a:ea typeface="Calibri"/>
              <a:cs typeface="Calibri"/>
              <a:sym typeface="Calibri"/>
            </a:endParaRPr>
          </a:p>
          <a:p>
            <a:pPr marL="177800" marR="0" lvl="0" indent="-177800" algn="l" rtl="0">
              <a:lnSpc>
                <a:spcPct val="90000"/>
              </a:lnSpc>
              <a:spcBef>
                <a:spcPts val="0"/>
              </a:spcBef>
              <a:spcAft>
                <a:spcPts val="0"/>
              </a:spcAft>
              <a:buSzPts val="2200"/>
              <a:buFont typeface="Calibri"/>
              <a:buChar char="•"/>
            </a:pPr>
            <a:r>
              <a:rPr lang="en-US" sz="2400">
                <a:latin typeface="Calibri"/>
                <a:ea typeface="Calibri"/>
                <a:cs typeface="Calibri"/>
                <a:sym typeface="Calibri"/>
              </a:rPr>
              <a:t>Using sticky notes:</a:t>
            </a:r>
            <a:endParaRPr>
              <a:latin typeface="Calibri"/>
              <a:ea typeface="Calibri"/>
              <a:cs typeface="Calibri"/>
              <a:sym typeface="Calibri"/>
            </a:endParaRPr>
          </a:p>
          <a:p>
            <a:pPr marL="685800" marR="0" lvl="1" indent="-304800" algn="l" rtl="0">
              <a:lnSpc>
                <a:spcPct val="90000"/>
              </a:lnSpc>
              <a:spcBef>
                <a:spcPts val="0"/>
              </a:spcBef>
              <a:spcAft>
                <a:spcPts val="0"/>
              </a:spcAft>
              <a:buSzPts val="2200"/>
              <a:buFont typeface="Calibri"/>
              <a:buChar char="•"/>
            </a:pPr>
            <a:r>
              <a:rPr lang="en-US" sz="2400">
                <a:latin typeface="Calibri"/>
                <a:ea typeface="Calibri"/>
                <a:cs typeface="Calibri"/>
                <a:sym typeface="Calibri"/>
              </a:rPr>
              <a:t>Write down ANY - idea, task, comment, question, strategy, intervention, anything that you feel could positively impact or “move the needle” forward!</a:t>
            </a:r>
            <a:endParaRPr>
              <a:latin typeface="Calibri"/>
              <a:ea typeface="Calibri"/>
              <a:cs typeface="Calibri"/>
              <a:sym typeface="Calibri"/>
            </a:endParaRPr>
          </a:p>
          <a:p>
            <a:pPr marL="342900" marR="0" lvl="0" indent="0" algn="l" rtl="0">
              <a:lnSpc>
                <a:spcPct val="90000"/>
              </a:lnSpc>
              <a:spcBef>
                <a:spcPts val="0"/>
              </a:spcBef>
              <a:spcAft>
                <a:spcPts val="0"/>
              </a:spcAft>
              <a:buSzPts val="2208"/>
              <a:buNone/>
            </a:pPr>
            <a:endParaRPr sz="2400">
              <a:latin typeface="Calibri"/>
              <a:ea typeface="Calibri"/>
              <a:cs typeface="Calibri"/>
              <a:sym typeface="Calibri"/>
            </a:endParaRPr>
          </a:p>
          <a:p>
            <a:pPr marL="177800" marR="0" lvl="0" indent="-177800" algn="l" rtl="0">
              <a:lnSpc>
                <a:spcPct val="90000"/>
              </a:lnSpc>
              <a:spcBef>
                <a:spcPts val="0"/>
              </a:spcBef>
              <a:spcAft>
                <a:spcPts val="0"/>
              </a:spcAft>
              <a:buSzPts val="2200"/>
              <a:buFont typeface="Calibri"/>
              <a:buChar char="•"/>
            </a:pPr>
            <a:r>
              <a:rPr lang="en-US" sz="2400">
                <a:latin typeface="Calibri"/>
                <a:ea typeface="Calibri"/>
                <a:cs typeface="Calibri"/>
                <a:sym typeface="Calibri"/>
              </a:rPr>
              <a:t>Gallery walk w/sticky notes – each individual writes their own</a:t>
            </a:r>
            <a:endParaRPr>
              <a:latin typeface="Calibri"/>
              <a:ea typeface="Calibri"/>
              <a:cs typeface="Calibri"/>
              <a:sym typeface="Calibri"/>
            </a:endParaRPr>
          </a:p>
          <a:p>
            <a:pPr marL="177800" marR="0" lvl="0" indent="-177800" algn="l" rtl="0">
              <a:lnSpc>
                <a:spcPct val="90000"/>
              </a:lnSpc>
              <a:spcBef>
                <a:spcPts val="0"/>
              </a:spcBef>
              <a:spcAft>
                <a:spcPts val="0"/>
              </a:spcAft>
              <a:buSzPts val="2200"/>
              <a:buFont typeface="Calibri"/>
              <a:buChar char="•"/>
            </a:pPr>
            <a:r>
              <a:rPr lang="en-US" sz="2400">
                <a:latin typeface="Calibri"/>
                <a:ea typeface="Calibri"/>
                <a:cs typeface="Calibri"/>
                <a:sym typeface="Calibri"/>
              </a:rPr>
              <a:t>Write sticky notes for your goal and all other teams</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0"/>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STRATEGIES INPUT GALLERY WALK</a:t>
            </a:r>
            <a:endParaRPr>
              <a:latin typeface="Calibri"/>
              <a:ea typeface="Calibri"/>
              <a:cs typeface="Calibri"/>
              <a:sym typeface="Calibri"/>
            </a:endParaRPr>
          </a:p>
        </p:txBody>
      </p:sp>
      <p:sp>
        <p:nvSpPr>
          <p:cNvPr id="419" name="Google Shape;419;p50"/>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177800" marR="0" lvl="0" indent="-177800" algn="l" rtl="0">
              <a:lnSpc>
                <a:spcPct val="90000"/>
              </a:lnSpc>
              <a:spcBef>
                <a:spcPts val="0"/>
              </a:spcBef>
              <a:spcAft>
                <a:spcPts val="0"/>
              </a:spcAft>
              <a:buSzPts val="2300"/>
              <a:buFont typeface="Calibri"/>
              <a:buChar char="•"/>
            </a:pPr>
            <a:r>
              <a:rPr lang="en-US" sz="2500">
                <a:latin typeface="Calibri"/>
                <a:ea typeface="Calibri"/>
                <a:cs typeface="Calibri"/>
                <a:sym typeface="Calibri"/>
              </a:rPr>
              <a:t>Back with your Building…</a:t>
            </a:r>
            <a:endParaRPr sz="1900">
              <a:latin typeface="Calibri"/>
              <a:ea typeface="Calibri"/>
              <a:cs typeface="Calibri"/>
              <a:sym typeface="Calibri"/>
            </a:endParaRPr>
          </a:p>
          <a:p>
            <a:pPr marL="342900" marR="0" lvl="0" indent="0" algn="l" rtl="0">
              <a:lnSpc>
                <a:spcPct val="90000"/>
              </a:lnSpc>
              <a:spcBef>
                <a:spcPts val="0"/>
              </a:spcBef>
              <a:spcAft>
                <a:spcPts val="0"/>
              </a:spcAft>
              <a:buSzPts val="2208"/>
              <a:buNone/>
            </a:pPr>
            <a:endParaRPr sz="2500">
              <a:latin typeface="Calibri"/>
              <a:ea typeface="Calibri"/>
              <a:cs typeface="Calibri"/>
              <a:sym typeface="Calibri"/>
            </a:endParaRPr>
          </a:p>
          <a:p>
            <a:pPr marL="635000" marR="0" lvl="0" indent="-184150" algn="l" rtl="0">
              <a:lnSpc>
                <a:spcPct val="90000"/>
              </a:lnSpc>
              <a:spcBef>
                <a:spcPts val="0"/>
              </a:spcBef>
              <a:spcAft>
                <a:spcPts val="0"/>
              </a:spcAft>
              <a:buSzPts val="2300"/>
              <a:buFont typeface="Calibri"/>
              <a:buChar char="•"/>
            </a:pPr>
            <a:r>
              <a:rPr lang="en-US" sz="2500">
                <a:latin typeface="Calibri"/>
                <a:ea typeface="Calibri"/>
                <a:cs typeface="Calibri"/>
                <a:sym typeface="Calibri"/>
              </a:rPr>
              <a:t>Review and organize sticky notes</a:t>
            </a:r>
            <a:endParaRPr sz="1900">
              <a:latin typeface="Calibri"/>
              <a:ea typeface="Calibri"/>
              <a:cs typeface="Calibri"/>
              <a:sym typeface="Calibri"/>
            </a:endParaRPr>
          </a:p>
          <a:p>
            <a:pPr marL="800100" marR="0" lvl="0" indent="0" algn="l" rtl="0">
              <a:lnSpc>
                <a:spcPct val="90000"/>
              </a:lnSpc>
              <a:spcBef>
                <a:spcPts val="0"/>
              </a:spcBef>
              <a:spcAft>
                <a:spcPts val="0"/>
              </a:spcAft>
              <a:buSzPts val="2208"/>
              <a:buNone/>
            </a:pPr>
            <a:endParaRPr sz="2500">
              <a:latin typeface="Calibri"/>
              <a:ea typeface="Calibri"/>
              <a:cs typeface="Calibri"/>
              <a:sym typeface="Calibri"/>
            </a:endParaRPr>
          </a:p>
          <a:p>
            <a:pPr marL="635000" marR="0" lvl="0" indent="-184150" algn="l" rtl="0">
              <a:lnSpc>
                <a:spcPct val="90000"/>
              </a:lnSpc>
              <a:spcBef>
                <a:spcPts val="0"/>
              </a:spcBef>
              <a:spcAft>
                <a:spcPts val="0"/>
              </a:spcAft>
              <a:buSzPts val="2300"/>
              <a:buFont typeface="Calibri"/>
              <a:buChar char="•"/>
            </a:pPr>
            <a:r>
              <a:rPr lang="en-US" sz="2500">
                <a:latin typeface="Calibri"/>
                <a:ea typeface="Calibri"/>
                <a:cs typeface="Calibri"/>
                <a:sym typeface="Calibri"/>
              </a:rPr>
              <a:t>Review previous solutions/strategies on template</a:t>
            </a:r>
            <a:endParaRPr sz="1900">
              <a:latin typeface="Calibri"/>
              <a:ea typeface="Calibri"/>
              <a:cs typeface="Calibri"/>
              <a:sym typeface="Calibri"/>
            </a:endParaRPr>
          </a:p>
          <a:p>
            <a:pPr marL="800100" marR="0" lvl="0" indent="0" algn="l" rtl="0">
              <a:lnSpc>
                <a:spcPct val="90000"/>
              </a:lnSpc>
              <a:spcBef>
                <a:spcPts val="0"/>
              </a:spcBef>
              <a:spcAft>
                <a:spcPts val="0"/>
              </a:spcAft>
              <a:buSzPts val="2208"/>
              <a:buNone/>
            </a:pPr>
            <a:endParaRPr sz="2500">
              <a:latin typeface="Calibri"/>
              <a:ea typeface="Calibri"/>
              <a:cs typeface="Calibri"/>
              <a:sym typeface="Calibri"/>
            </a:endParaRPr>
          </a:p>
          <a:p>
            <a:pPr marL="635000" marR="0" lvl="0" indent="-184150" algn="l" rtl="0">
              <a:lnSpc>
                <a:spcPct val="90000"/>
              </a:lnSpc>
              <a:spcBef>
                <a:spcPts val="0"/>
              </a:spcBef>
              <a:spcAft>
                <a:spcPts val="0"/>
              </a:spcAft>
              <a:buSzPts val="2300"/>
              <a:buFont typeface="Calibri"/>
              <a:buChar char="•"/>
            </a:pPr>
            <a:r>
              <a:rPr lang="en-US" sz="2500">
                <a:latin typeface="Calibri"/>
                <a:ea typeface="Calibri"/>
                <a:cs typeface="Calibri"/>
                <a:sym typeface="Calibri"/>
              </a:rPr>
              <a:t>Discuss strategies</a:t>
            </a:r>
            <a:endParaRPr sz="1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500">
              <a:latin typeface="Calibri"/>
              <a:ea typeface="Calibri"/>
              <a:cs typeface="Calibri"/>
              <a:sym typeface="Calibri"/>
            </a:endParaRPr>
          </a:p>
          <a:p>
            <a:pPr marL="177800" lvl="0" indent="-177800" algn="l" rtl="0">
              <a:lnSpc>
                <a:spcPct val="100000"/>
              </a:lnSpc>
              <a:spcBef>
                <a:spcPts val="0"/>
              </a:spcBef>
              <a:spcAft>
                <a:spcPts val="0"/>
              </a:spcAft>
              <a:buSzPts val="2300"/>
              <a:buFont typeface="Calibri"/>
              <a:buChar char="•"/>
            </a:pPr>
            <a:r>
              <a:rPr lang="en-US" sz="2500">
                <a:latin typeface="Calibri"/>
                <a:ea typeface="Calibri"/>
                <a:cs typeface="Calibri"/>
                <a:sym typeface="Calibri"/>
              </a:rPr>
              <a:t>Document these on data analysis template when done</a:t>
            </a:r>
            <a:endParaRPr sz="1900">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1"/>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Cambria"/>
              <a:buNone/>
            </a:pPr>
            <a:r>
              <a:rPr lang="en-US" sz="4000" b="1">
                <a:latin typeface="Calibri"/>
                <a:ea typeface="Calibri"/>
                <a:cs typeface="Calibri"/>
                <a:sym typeface="Calibri"/>
              </a:rPr>
              <a:t>ROOT CAUSE ANALYSIS:</a:t>
            </a:r>
            <a:endParaRPr sz="4000">
              <a:latin typeface="Calibri"/>
              <a:ea typeface="Calibri"/>
              <a:cs typeface="Calibri"/>
              <a:sym typeface="Calibri"/>
            </a:endParaRPr>
          </a:p>
        </p:txBody>
      </p:sp>
      <p:sp>
        <p:nvSpPr>
          <p:cNvPr id="425" name="Google Shape;425;p51"/>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8"/>
              <a:buNone/>
            </a:pPr>
            <a:r>
              <a:rPr lang="en-US" sz="2400">
                <a:latin typeface="Calibri"/>
                <a:ea typeface="Calibri"/>
                <a:cs typeface="Calibri"/>
                <a:sym typeface="Calibri"/>
              </a:rPr>
              <a:t>ACTION PLANNING</a:t>
            </a:r>
            <a:endParaRPr sz="24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2800"/>
              <a:buFont typeface="Cambria"/>
              <a:buNone/>
            </a:pPr>
            <a:r>
              <a:rPr lang="en-US" sz="2800" b="1">
                <a:solidFill>
                  <a:srgbClr val="FFFFFF"/>
                </a:solidFill>
                <a:latin typeface="Calibri"/>
                <a:ea typeface="Calibri"/>
                <a:cs typeface="Calibri"/>
                <a:sym typeface="Calibri"/>
              </a:rPr>
              <a:t>ACTION PLAN</a:t>
            </a:r>
            <a:endParaRPr>
              <a:latin typeface="Calibri"/>
              <a:ea typeface="Calibri"/>
              <a:cs typeface="Calibri"/>
              <a:sym typeface="Calibri"/>
            </a:endParaRPr>
          </a:p>
        </p:txBody>
      </p:sp>
      <p:sp>
        <p:nvSpPr>
          <p:cNvPr id="431" name="Google Shape;431;p52"/>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177800" marR="0" lvl="0" indent="-177800" algn="l" rtl="0">
              <a:lnSpc>
                <a:spcPct val="90000"/>
              </a:lnSpc>
              <a:spcBef>
                <a:spcPts val="0"/>
              </a:spcBef>
              <a:spcAft>
                <a:spcPts val="0"/>
              </a:spcAft>
              <a:buSzPts val="2400"/>
              <a:buFont typeface="Calibri"/>
              <a:buChar char="•"/>
            </a:pPr>
            <a:r>
              <a:rPr lang="en-US" sz="2600">
                <a:latin typeface="Calibri"/>
                <a:ea typeface="Calibri"/>
                <a:cs typeface="Calibri"/>
                <a:sym typeface="Calibri"/>
              </a:rPr>
              <a:t>Use Strategies to Develop Action Plan</a:t>
            </a:r>
            <a:endParaRPr sz="2000">
              <a:latin typeface="Calibri"/>
              <a:ea typeface="Calibri"/>
              <a:cs typeface="Calibri"/>
              <a:sym typeface="Calibri"/>
            </a:endParaRPr>
          </a:p>
          <a:p>
            <a:pPr marL="342900" marR="0" lvl="0" indent="0" algn="l" rtl="0">
              <a:lnSpc>
                <a:spcPct val="90000"/>
              </a:lnSpc>
              <a:spcBef>
                <a:spcPts val="0"/>
              </a:spcBef>
              <a:spcAft>
                <a:spcPts val="0"/>
              </a:spcAft>
              <a:buSzPts val="2208"/>
              <a:buNone/>
            </a:pPr>
            <a:endParaRPr sz="2600">
              <a:latin typeface="Calibri"/>
              <a:ea typeface="Calibri"/>
              <a:cs typeface="Calibri"/>
              <a:sym typeface="Calibri"/>
            </a:endParaRPr>
          </a:p>
          <a:p>
            <a:pPr marL="177800" marR="0" lvl="0" indent="-177800" algn="l" rtl="0">
              <a:lnSpc>
                <a:spcPct val="90000"/>
              </a:lnSpc>
              <a:spcBef>
                <a:spcPts val="0"/>
              </a:spcBef>
              <a:spcAft>
                <a:spcPts val="0"/>
              </a:spcAft>
              <a:buSzPts val="2400"/>
              <a:buFont typeface="Calibri"/>
              <a:buChar char="•"/>
            </a:pPr>
            <a:r>
              <a:rPr lang="en-US" sz="2600">
                <a:latin typeface="Calibri"/>
                <a:ea typeface="Calibri"/>
                <a:cs typeface="Calibri"/>
                <a:sym typeface="Calibri"/>
              </a:rPr>
              <a:t>Input action steps, completion dates, person responsible, evidence</a:t>
            </a:r>
            <a:endParaRPr sz="2600">
              <a:solidFill>
                <a:srgbClr val="FF0000"/>
              </a:solidFill>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sz="20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b="1">
                <a:solidFill>
                  <a:schemeClr val="lt1"/>
                </a:solidFill>
                <a:latin typeface="Calibri"/>
                <a:ea typeface="Calibri"/>
                <a:cs typeface="Calibri"/>
                <a:sym typeface="Calibri"/>
              </a:rPr>
              <a:t>NEXT STEPS</a:t>
            </a:r>
            <a:endParaRPr>
              <a:latin typeface="Calibri"/>
              <a:ea typeface="Calibri"/>
              <a:cs typeface="Calibri"/>
              <a:sym typeface="Calibri"/>
            </a:endParaRPr>
          </a:p>
        </p:txBody>
      </p:sp>
      <p:sp>
        <p:nvSpPr>
          <p:cNvPr id="437" name="Google Shape;437;p5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Autofit/>
          </a:bodyPr>
          <a:lstStyle/>
          <a:p>
            <a:pPr marL="457200" lvl="0"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Complete action plan for the remainder of year</a:t>
            </a:r>
            <a:endParaRPr sz="1900">
              <a:latin typeface="Calibri"/>
              <a:ea typeface="Calibri"/>
              <a:cs typeface="Calibri"/>
              <a:sym typeface="Calibri"/>
            </a:endParaRPr>
          </a:p>
          <a:p>
            <a:pPr marL="914400" lvl="1"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Mark deadlines</a:t>
            </a:r>
            <a:endParaRPr sz="1700">
              <a:latin typeface="Calibri"/>
              <a:ea typeface="Calibri"/>
              <a:cs typeface="Calibri"/>
              <a:sym typeface="Calibri"/>
            </a:endParaRPr>
          </a:p>
          <a:p>
            <a:pPr marL="914400" lvl="1"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Include ideas from strategies input gallery walk</a:t>
            </a:r>
            <a:endParaRPr sz="1700">
              <a:latin typeface="Calibri"/>
              <a:ea typeface="Calibri"/>
              <a:cs typeface="Calibri"/>
              <a:sym typeface="Calibri"/>
            </a:endParaRPr>
          </a:p>
          <a:p>
            <a:pPr marL="914400" lvl="1"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Include contact person responsible for every action step</a:t>
            </a:r>
            <a:endParaRPr sz="1700">
              <a:latin typeface="Calibri"/>
              <a:ea typeface="Calibri"/>
              <a:cs typeface="Calibri"/>
              <a:sym typeface="Calibri"/>
            </a:endParaRPr>
          </a:p>
          <a:p>
            <a:pPr marL="457200" lvl="0"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Discuss and plan out first steps in more detail with RDA Coach(es)</a:t>
            </a:r>
            <a:endParaRPr sz="1900">
              <a:latin typeface="Calibri"/>
              <a:ea typeface="Calibri"/>
              <a:cs typeface="Calibri"/>
              <a:sym typeface="Calibri"/>
            </a:endParaRPr>
          </a:p>
          <a:p>
            <a:pPr marL="457200" lvl="0"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Determine roles and responsibilities for first steps with RDA Coach(es)</a:t>
            </a:r>
            <a:endParaRPr sz="1900">
              <a:latin typeface="Calibri"/>
              <a:ea typeface="Calibri"/>
              <a:cs typeface="Calibri"/>
              <a:sym typeface="Calibri"/>
            </a:endParaRPr>
          </a:p>
          <a:p>
            <a:pPr marL="457200" lvl="0"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Schedule next meeting date with RDA Coach(es)</a:t>
            </a:r>
            <a:endParaRPr sz="1900">
              <a:latin typeface="Calibri"/>
              <a:ea typeface="Calibri"/>
              <a:cs typeface="Calibri"/>
              <a:sym typeface="Calibri"/>
            </a:endParaRPr>
          </a:p>
          <a:p>
            <a:pPr marL="914400" lvl="1"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Discuss what meeting will be about - is someone going to create an agenda?  </a:t>
            </a:r>
            <a:endParaRPr sz="1700">
              <a:latin typeface="Calibri"/>
              <a:ea typeface="Calibri"/>
              <a:cs typeface="Calibri"/>
              <a:sym typeface="Calibri"/>
            </a:endParaRPr>
          </a:p>
          <a:p>
            <a:pPr marL="457200" lvl="0"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Communicate any additional need/supports with RDA Coach(es)</a:t>
            </a:r>
            <a:endParaRPr sz="1900">
              <a:latin typeface="Calibri"/>
              <a:ea typeface="Calibri"/>
              <a:cs typeface="Calibri"/>
              <a:sym typeface="Calibri"/>
            </a:endParaRPr>
          </a:p>
          <a:p>
            <a:pPr marL="457200" lvl="0" indent="-323850" algn="l" rtl="0">
              <a:lnSpc>
                <a:spcPct val="90000"/>
              </a:lnSpc>
              <a:spcBef>
                <a:spcPts val="0"/>
              </a:spcBef>
              <a:spcAft>
                <a:spcPts val="0"/>
              </a:spcAft>
              <a:buSzPts val="1500"/>
              <a:buFont typeface="Calibri"/>
              <a:buChar char="●"/>
            </a:pPr>
            <a:r>
              <a:rPr lang="en-US" sz="2500">
                <a:latin typeface="Calibri"/>
                <a:ea typeface="Calibri"/>
                <a:cs typeface="Calibri"/>
                <a:sym typeface="Calibri"/>
              </a:rPr>
              <a:t>If time, begin to develop/complete first action steps</a:t>
            </a:r>
            <a:endParaRPr sz="1900">
              <a:latin typeface="Calibri"/>
              <a:ea typeface="Calibri"/>
              <a:cs typeface="Calibri"/>
              <a:sym typeface="Calibri"/>
            </a:endParaRPr>
          </a:p>
          <a:p>
            <a:pPr marL="306000" lvl="0" indent="-200844" algn="l" rtl="0">
              <a:lnSpc>
                <a:spcPct val="90000"/>
              </a:lnSpc>
              <a:spcBef>
                <a:spcPts val="360"/>
              </a:spcBef>
              <a:spcAft>
                <a:spcPts val="0"/>
              </a:spcAft>
              <a:buSzPts val="1656"/>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ROLES AND NAVIGATION FOR DATA ANALYSIS</a:t>
            </a:r>
            <a:endParaRPr>
              <a:latin typeface="Calibri"/>
              <a:ea typeface="Calibri"/>
              <a:cs typeface="Calibri"/>
              <a:sym typeface="Calibri"/>
            </a:endParaRPr>
          </a:p>
        </p:txBody>
      </p:sp>
      <p:sp>
        <p:nvSpPr>
          <p:cNvPr id="136" name="Google Shape;136;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p>
            <a:pPr marL="177800" lvl="0" indent="-177800" algn="l" rtl="0">
              <a:lnSpc>
                <a:spcPct val="80000"/>
              </a:lnSpc>
              <a:spcBef>
                <a:spcPts val="0"/>
              </a:spcBef>
              <a:spcAft>
                <a:spcPts val="0"/>
              </a:spcAft>
              <a:buSzPts val="2500"/>
              <a:buFont typeface="Calibri"/>
              <a:buChar char="•"/>
            </a:pPr>
            <a:r>
              <a:rPr lang="en-US" sz="2500">
                <a:solidFill>
                  <a:schemeClr val="dk1"/>
                </a:solidFill>
                <a:latin typeface="Calibri"/>
                <a:ea typeface="Calibri"/>
                <a:cs typeface="Calibri"/>
                <a:sym typeface="Calibri"/>
              </a:rPr>
              <a:t>Assign one team recorder</a:t>
            </a:r>
            <a:endParaRPr sz="1900">
              <a:latin typeface="Calibri"/>
              <a:ea typeface="Calibri"/>
              <a:cs typeface="Calibri"/>
              <a:sym typeface="Calibri"/>
            </a:endParaRPr>
          </a:p>
          <a:p>
            <a:pPr marL="177800" lvl="0" indent="-38100" algn="l" rtl="0">
              <a:lnSpc>
                <a:spcPct val="80000"/>
              </a:lnSpc>
              <a:spcBef>
                <a:spcPts val="800"/>
              </a:spcBef>
              <a:spcAft>
                <a:spcPts val="0"/>
              </a:spcAft>
              <a:buClr>
                <a:schemeClr val="dk1"/>
              </a:buClr>
              <a:buSzPts val="2100"/>
              <a:buNone/>
            </a:pPr>
            <a:endParaRPr sz="2500">
              <a:solidFill>
                <a:schemeClr val="dk1"/>
              </a:solidFill>
              <a:latin typeface="Calibri"/>
              <a:ea typeface="Calibri"/>
              <a:cs typeface="Calibri"/>
              <a:sym typeface="Calibri"/>
            </a:endParaRPr>
          </a:p>
          <a:p>
            <a:pPr marL="177800" lvl="0" indent="-177800" algn="l" rtl="0">
              <a:lnSpc>
                <a:spcPct val="80000"/>
              </a:lnSpc>
              <a:spcBef>
                <a:spcPts val="800"/>
              </a:spcBef>
              <a:spcAft>
                <a:spcPts val="0"/>
              </a:spcAft>
              <a:buSzPts val="2500"/>
              <a:buFont typeface="Calibri"/>
              <a:buChar char="•"/>
            </a:pPr>
            <a:r>
              <a:rPr lang="en-US" sz="2500">
                <a:solidFill>
                  <a:schemeClr val="dk1"/>
                </a:solidFill>
                <a:latin typeface="Calibri"/>
                <a:ea typeface="Calibri"/>
                <a:cs typeface="Calibri"/>
                <a:sym typeface="Calibri"/>
              </a:rPr>
              <a:t>Keep all involved</a:t>
            </a:r>
            <a:endParaRPr sz="1900">
              <a:latin typeface="Calibri"/>
              <a:ea typeface="Calibri"/>
              <a:cs typeface="Calibri"/>
              <a:sym typeface="Calibri"/>
            </a:endParaRPr>
          </a:p>
          <a:p>
            <a:pPr marL="0" lvl="0" indent="0" algn="l" rtl="0">
              <a:lnSpc>
                <a:spcPct val="80000"/>
              </a:lnSpc>
              <a:spcBef>
                <a:spcPts val="800"/>
              </a:spcBef>
              <a:spcAft>
                <a:spcPts val="0"/>
              </a:spcAft>
              <a:buClr>
                <a:schemeClr val="dk1"/>
              </a:buClr>
              <a:buSzPts val="2100"/>
              <a:buNone/>
            </a:pPr>
            <a:endParaRPr sz="2500">
              <a:solidFill>
                <a:schemeClr val="dk1"/>
              </a:solidFill>
              <a:latin typeface="Calibri"/>
              <a:ea typeface="Calibri"/>
              <a:cs typeface="Calibri"/>
              <a:sym typeface="Calibri"/>
            </a:endParaRPr>
          </a:p>
          <a:p>
            <a:pPr marL="177800" lvl="0" indent="-177800" algn="l" rtl="0">
              <a:lnSpc>
                <a:spcPct val="80000"/>
              </a:lnSpc>
              <a:spcBef>
                <a:spcPts val="800"/>
              </a:spcBef>
              <a:spcAft>
                <a:spcPts val="0"/>
              </a:spcAft>
              <a:buSzPts val="2500"/>
              <a:buFont typeface="Calibri"/>
              <a:buChar char="•"/>
            </a:pPr>
            <a:r>
              <a:rPr lang="en-US" sz="2500">
                <a:solidFill>
                  <a:schemeClr val="dk1"/>
                </a:solidFill>
                <a:latin typeface="Calibri"/>
                <a:ea typeface="Calibri"/>
                <a:cs typeface="Calibri"/>
                <a:sym typeface="Calibri"/>
              </a:rPr>
              <a:t>Assign specific data sets to team members</a:t>
            </a:r>
            <a:endParaRPr sz="1900">
              <a:latin typeface="Calibri"/>
              <a:ea typeface="Calibri"/>
              <a:cs typeface="Calibri"/>
              <a:sym typeface="Calibri"/>
            </a:endParaRPr>
          </a:p>
          <a:p>
            <a:pPr marL="177800" lvl="0" indent="-38100" algn="l" rtl="0">
              <a:lnSpc>
                <a:spcPct val="80000"/>
              </a:lnSpc>
              <a:spcBef>
                <a:spcPts val="800"/>
              </a:spcBef>
              <a:spcAft>
                <a:spcPts val="0"/>
              </a:spcAft>
              <a:buClr>
                <a:schemeClr val="dk1"/>
              </a:buClr>
              <a:buSzPts val="2100"/>
              <a:buNone/>
            </a:pPr>
            <a:endParaRPr sz="2500">
              <a:solidFill>
                <a:schemeClr val="dk1"/>
              </a:solidFill>
              <a:latin typeface="Calibri"/>
              <a:ea typeface="Calibri"/>
              <a:cs typeface="Calibri"/>
              <a:sym typeface="Calibri"/>
            </a:endParaRPr>
          </a:p>
          <a:p>
            <a:pPr marL="177800" lvl="0" indent="-177800" algn="l" rtl="0">
              <a:lnSpc>
                <a:spcPct val="80000"/>
              </a:lnSpc>
              <a:spcBef>
                <a:spcPts val="800"/>
              </a:spcBef>
              <a:spcAft>
                <a:spcPts val="0"/>
              </a:spcAft>
              <a:buSzPts val="2500"/>
              <a:buFont typeface="Calibri"/>
              <a:buChar char="•"/>
            </a:pPr>
            <a:r>
              <a:rPr lang="en-US" sz="2500">
                <a:solidFill>
                  <a:schemeClr val="dk1"/>
                </a:solidFill>
                <a:latin typeface="Calibri"/>
                <a:ea typeface="Calibri"/>
                <a:cs typeface="Calibri"/>
                <a:sym typeface="Calibri"/>
              </a:rPr>
              <a:t>Keep discussions for template at building level</a:t>
            </a:r>
            <a:endParaRPr sz="1900">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latin typeface="Calibri"/>
              <a:ea typeface="Calibri"/>
              <a:cs typeface="Calibri"/>
              <a:sym typeface="Calibri"/>
            </a:endParaRPr>
          </a:p>
        </p:txBody>
      </p:sp>
      <p:sp>
        <p:nvSpPr>
          <p:cNvPr id="137" name="Google Shape;137;p5"/>
          <p:cNvSpPr txBox="1">
            <a:spLocks noGrp="1"/>
          </p:cNvSpPr>
          <p:nvPr>
            <p:ph type="body" idx="2"/>
          </p:nvPr>
        </p:nvSpPr>
        <p:spPr>
          <a:xfrm>
            <a:off x="6188419" y="1889337"/>
            <a:ext cx="5422392" cy="3633047"/>
          </a:xfrm>
          <a:prstGeom prst="rect">
            <a:avLst/>
          </a:prstGeom>
          <a:noFill/>
          <a:ln>
            <a:noFill/>
          </a:ln>
        </p:spPr>
        <p:txBody>
          <a:bodyPr spcFirstLastPara="1" wrap="square" lIns="91425" tIns="45700" rIns="91425" bIns="45700" anchor="ctr" anchorCtr="0">
            <a:normAutofit/>
          </a:bodyPr>
          <a:lstStyle/>
          <a:p>
            <a:pPr marL="177800" lvl="0" indent="-177800" algn="l" rtl="0">
              <a:lnSpc>
                <a:spcPct val="80000"/>
              </a:lnSpc>
              <a:spcBef>
                <a:spcPts val="0"/>
              </a:spcBef>
              <a:spcAft>
                <a:spcPts val="0"/>
              </a:spcAft>
              <a:buSzPts val="2700"/>
              <a:buFont typeface="Calibri"/>
              <a:buChar char="•"/>
            </a:pPr>
            <a:r>
              <a:rPr lang="en-US" sz="2500" b="1">
                <a:solidFill>
                  <a:schemeClr val="dk1"/>
                </a:solidFill>
                <a:latin typeface="Calibri"/>
                <a:ea typeface="Calibri"/>
                <a:cs typeface="Calibri"/>
                <a:sym typeface="Calibri"/>
              </a:rPr>
              <a:t>Idea for large groups</a:t>
            </a:r>
            <a:endParaRPr sz="1900">
              <a:latin typeface="Calibri"/>
              <a:ea typeface="Calibri"/>
              <a:cs typeface="Calibri"/>
              <a:sym typeface="Calibri"/>
            </a:endParaRPr>
          </a:p>
          <a:p>
            <a:pPr marL="177800" lvl="0" indent="-12700" algn="l" rtl="0">
              <a:lnSpc>
                <a:spcPct val="80000"/>
              </a:lnSpc>
              <a:spcBef>
                <a:spcPts val="800"/>
              </a:spcBef>
              <a:spcAft>
                <a:spcPts val="0"/>
              </a:spcAft>
              <a:buSzPts val="2600"/>
              <a:buFont typeface="Cambria"/>
              <a:buNone/>
            </a:pPr>
            <a:endParaRPr sz="2500">
              <a:solidFill>
                <a:schemeClr val="dk1"/>
              </a:solidFill>
              <a:latin typeface="Calibri"/>
              <a:ea typeface="Calibri"/>
              <a:cs typeface="Calibri"/>
              <a:sym typeface="Calibri"/>
            </a:endParaRPr>
          </a:p>
          <a:p>
            <a:pPr marL="520700" lvl="1" indent="-215900" algn="l" rtl="0">
              <a:lnSpc>
                <a:spcPct val="80000"/>
              </a:lnSpc>
              <a:spcBef>
                <a:spcPts val="400"/>
              </a:spcBef>
              <a:spcAft>
                <a:spcPts val="0"/>
              </a:spcAft>
              <a:buSzPts val="2400"/>
              <a:buFont typeface="Calibri"/>
              <a:buChar char="•"/>
            </a:pPr>
            <a:r>
              <a:rPr lang="en-US" sz="2500">
                <a:solidFill>
                  <a:schemeClr val="dk1"/>
                </a:solidFill>
                <a:latin typeface="Calibri"/>
                <a:ea typeface="Calibri"/>
                <a:cs typeface="Calibri"/>
                <a:sym typeface="Calibri"/>
              </a:rPr>
              <a:t>Break into small groups</a:t>
            </a:r>
            <a:endParaRPr sz="1700">
              <a:latin typeface="Calibri"/>
              <a:ea typeface="Calibri"/>
              <a:cs typeface="Calibri"/>
              <a:sym typeface="Calibri"/>
            </a:endParaRPr>
          </a:p>
          <a:p>
            <a:pPr marL="520700" lvl="1" indent="-215900" algn="l" rtl="0">
              <a:lnSpc>
                <a:spcPct val="80000"/>
              </a:lnSpc>
              <a:spcBef>
                <a:spcPts val="400"/>
              </a:spcBef>
              <a:spcAft>
                <a:spcPts val="0"/>
              </a:spcAft>
              <a:buSzPts val="2400"/>
              <a:buFont typeface="Calibri"/>
              <a:buChar char="•"/>
            </a:pPr>
            <a:r>
              <a:rPr lang="en-US" sz="2500">
                <a:solidFill>
                  <a:schemeClr val="dk1"/>
                </a:solidFill>
                <a:latin typeface="Calibri"/>
                <a:ea typeface="Calibri"/>
                <a:cs typeface="Calibri"/>
                <a:sym typeface="Calibri"/>
              </a:rPr>
              <a:t>Analyze</a:t>
            </a:r>
            <a:endParaRPr sz="1700">
              <a:latin typeface="Calibri"/>
              <a:ea typeface="Calibri"/>
              <a:cs typeface="Calibri"/>
              <a:sym typeface="Calibri"/>
            </a:endParaRPr>
          </a:p>
          <a:p>
            <a:pPr marL="520700" lvl="1" indent="-215900" algn="l" rtl="0">
              <a:lnSpc>
                <a:spcPct val="80000"/>
              </a:lnSpc>
              <a:spcBef>
                <a:spcPts val="400"/>
              </a:spcBef>
              <a:spcAft>
                <a:spcPts val="0"/>
              </a:spcAft>
              <a:buSzPts val="2400"/>
              <a:buFont typeface="Calibri"/>
              <a:buChar char="•"/>
            </a:pPr>
            <a:r>
              <a:rPr lang="en-US" sz="2500">
                <a:solidFill>
                  <a:schemeClr val="dk1"/>
                </a:solidFill>
                <a:latin typeface="Calibri"/>
                <a:ea typeface="Calibri"/>
                <a:cs typeface="Calibri"/>
                <a:sym typeface="Calibri"/>
              </a:rPr>
              <a:t>Return to large group to discuss and summarize on template</a:t>
            </a:r>
            <a:endParaRPr sz="17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INTERACTIVE TEMPLATE T</a:t>
            </a:r>
            <a:r>
              <a:rPr lang="en-US">
                <a:latin typeface="Calibri"/>
                <a:ea typeface="Calibri"/>
                <a:cs typeface="Calibri"/>
                <a:sym typeface="Calibri"/>
              </a:rPr>
              <a:t>IPS</a:t>
            </a:r>
            <a:endParaRPr>
              <a:latin typeface="Calibri"/>
              <a:ea typeface="Calibri"/>
              <a:cs typeface="Calibri"/>
              <a:sym typeface="Calibri"/>
            </a:endParaRPr>
          </a:p>
        </p:txBody>
      </p:sp>
      <p:sp>
        <p:nvSpPr>
          <p:cNvPr id="143" name="Google Shape;143;p6"/>
          <p:cNvSpPr txBox="1">
            <a:spLocks noGrp="1"/>
          </p:cNvSpPr>
          <p:nvPr>
            <p:ph type="body" idx="1"/>
          </p:nvPr>
        </p:nvSpPr>
        <p:spPr>
          <a:xfrm>
            <a:off x="581207" y="2228000"/>
            <a:ext cx="10830900" cy="3633000"/>
          </a:xfrm>
          <a:prstGeom prst="rect">
            <a:avLst/>
          </a:prstGeom>
          <a:noFill/>
          <a:ln>
            <a:noFill/>
          </a:ln>
        </p:spPr>
        <p:txBody>
          <a:bodyPr spcFirstLastPara="1" wrap="square" lIns="91425" tIns="45700" rIns="91425" bIns="45700" anchor="ctr" anchorCtr="0">
            <a:normAutofit/>
          </a:bodyPr>
          <a:lstStyle/>
          <a:p>
            <a:pPr marL="342900" lvl="0" indent="-328970" algn="l" rtl="0">
              <a:lnSpc>
                <a:spcPct val="100000"/>
              </a:lnSpc>
              <a:spcBef>
                <a:spcPts val="0"/>
              </a:spcBef>
              <a:spcAft>
                <a:spcPts val="0"/>
              </a:spcAft>
              <a:buSzPts val="2581"/>
              <a:buFont typeface="Calibri"/>
              <a:buChar char="•"/>
            </a:pPr>
            <a:r>
              <a:rPr lang="en-US" sz="2800">
                <a:solidFill>
                  <a:schemeClr val="dk1"/>
                </a:solidFill>
                <a:latin typeface="Calibri"/>
                <a:ea typeface="Calibri"/>
                <a:cs typeface="Calibri"/>
                <a:sym typeface="Calibri"/>
              </a:rPr>
              <a:t>All buildings using same template</a:t>
            </a:r>
            <a:endParaRPr>
              <a:latin typeface="Calibri"/>
              <a:ea typeface="Calibri"/>
              <a:cs typeface="Calibri"/>
              <a:sym typeface="Calibri"/>
            </a:endParaRPr>
          </a:p>
          <a:p>
            <a:pPr marL="342900" lvl="0" indent="-328970" algn="l" rtl="0">
              <a:lnSpc>
                <a:spcPct val="100000"/>
              </a:lnSpc>
              <a:spcBef>
                <a:spcPts val="0"/>
              </a:spcBef>
              <a:spcAft>
                <a:spcPts val="0"/>
              </a:spcAft>
              <a:buSzPts val="2581"/>
              <a:buFont typeface="Calibri"/>
              <a:buChar char="•"/>
            </a:pPr>
            <a:r>
              <a:rPr lang="en-US" sz="2800">
                <a:solidFill>
                  <a:schemeClr val="dk1"/>
                </a:solidFill>
                <a:latin typeface="Calibri"/>
                <a:ea typeface="Calibri"/>
                <a:cs typeface="Calibri"/>
                <a:sym typeface="Calibri"/>
              </a:rPr>
              <a:t>It’s important to stay in your own row </a:t>
            </a:r>
            <a:endParaRPr>
              <a:latin typeface="Calibri"/>
              <a:ea typeface="Calibri"/>
              <a:cs typeface="Calibri"/>
              <a:sym typeface="Calibri"/>
            </a:endParaRPr>
          </a:p>
          <a:p>
            <a:pPr marL="685800" lvl="1" indent="-312582" algn="l" rtl="0">
              <a:lnSpc>
                <a:spcPct val="100000"/>
              </a:lnSpc>
              <a:spcBef>
                <a:spcPts val="0"/>
              </a:spcBef>
              <a:spcAft>
                <a:spcPts val="0"/>
              </a:spcAft>
              <a:buSzPts val="2323"/>
              <a:buFont typeface="Calibri"/>
              <a:buChar char="•"/>
            </a:pPr>
            <a:r>
              <a:rPr lang="en-US" sz="2800">
                <a:solidFill>
                  <a:schemeClr val="dk1"/>
                </a:solidFill>
                <a:latin typeface="Calibri"/>
                <a:ea typeface="Calibri"/>
                <a:cs typeface="Calibri"/>
                <a:sym typeface="Calibri"/>
              </a:rPr>
              <a:t>Having recorder helps control this</a:t>
            </a:r>
            <a:endParaRPr>
              <a:latin typeface="Calibri"/>
              <a:ea typeface="Calibri"/>
              <a:cs typeface="Calibri"/>
              <a:sym typeface="Calibri"/>
            </a:endParaRPr>
          </a:p>
          <a:p>
            <a:pPr marL="342900" lvl="0" indent="-328970" algn="l" rtl="0">
              <a:lnSpc>
                <a:spcPct val="100000"/>
              </a:lnSpc>
              <a:spcBef>
                <a:spcPts val="0"/>
              </a:spcBef>
              <a:spcAft>
                <a:spcPts val="0"/>
              </a:spcAft>
              <a:buSzPts val="2581"/>
              <a:buFont typeface="Calibri"/>
              <a:buChar char="•"/>
            </a:pPr>
            <a:r>
              <a:rPr lang="en-US" sz="2800">
                <a:solidFill>
                  <a:schemeClr val="dk1"/>
                </a:solidFill>
                <a:latin typeface="Calibri"/>
                <a:ea typeface="Calibri"/>
                <a:cs typeface="Calibri"/>
                <a:sym typeface="Calibri"/>
              </a:rPr>
              <a:t>If the box turns gray, someone is typing in that cell</a:t>
            </a:r>
            <a:endParaRPr>
              <a:latin typeface="Calibri"/>
              <a:ea typeface="Calibri"/>
              <a:cs typeface="Calibri"/>
              <a:sym typeface="Calibri"/>
            </a:endParaRPr>
          </a:p>
          <a:p>
            <a:pPr marL="685800" lvl="1" indent="-263422" algn="l" rtl="0">
              <a:lnSpc>
                <a:spcPct val="100000"/>
              </a:lnSpc>
              <a:spcBef>
                <a:spcPts val="0"/>
              </a:spcBef>
              <a:spcAft>
                <a:spcPts val="0"/>
              </a:spcAft>
              <a:buSzPts val="1548"/>
              <a:buFont typeface="Calibri"/>
              <a:buChar char="•"/>
            </a:pPr>
            <a:r>
              <a:rPr lang="en-US" sz="2800">
                <a:solidFill>
                  <a:schemeClr val="dk1"/>
                </a:solidFill>
                <a:latin typeface="Calibri"/>
                <a:ea typeface="Calibri"/>
                <a:cs typeface="Calibri"/>
                <a:sym typeface="Calibri"/>
              </a:rPr>
              <a:t>If you accidentally type over someone else, click out of cell and click undo</a:t>
            </a:r>
            <a:endParaRPr>
              <a:latin typeface="Calibri"/>
              <a:ea typeface="Calibri"/>
              <a:cs typeface="Calibri"/>
              <a:sym typeface="Calibri"/>
            </a:endParaRPr>
          </a:p>
          <a:p>
            <a:pPr marL="342900" lvl="0" indent="-328970" algn="l" rtl="0">
              <a:lnSpc>
                <a:spcPct val="100000"/>
              </a:lnSpc>
              <a:spcBef>
                <a:spcPts val="0"/>
              </a:spcBef>
              <a:spcAft>
                <a:spcPts val="0"/>
              </a:spcAft>
              <a:buSzPts val="2581"/>
              <a:buFont typeface="Calibri"/>
              <a:buChar char="•"/>
            </a:pPr>
            <a:r>
              <a:rPr lang="en-US" sz="2800">
                <a:solidFill>
                  <a:schemeClr val="dk1"/>
                </a:solidFill>
                <a:latin typeface="Calibri"/>
                <a:ea typeface="Calibri"/>
                <a:cs typeface="Calibri"/>
                <a:sym typeface="Calibri"/>
              </a:rPr>
              <a:t>As we are analyzing the data, check for similarities</a:t>
            </a:r>
            <a:endParaRPr>
              <a:latin typeface="Calibri"/>
              <a:ea typeface="Calibri"/>
              <a:cs typeface="Calibri"/>
              <a:sym typeface="Calibri"/>
            </a:endParaRPr>
          </a:p>
          <a:p>
            <a:pPr marL="685800" lvl="1" indent="-263422" algn="l" rtl="0">
              <a:lnSpc>
                <a:spcPct val="100000"/>
              </a:lnSpc>
              <a:spcBef>
                <a:spcPts val="0"/>
              </a:spcBef>
              <a:spcAft>
                <a:spcPts val="0"/>
              </a:spcAft>
              <a:buSzPts val="1548"/>
              <a:buFont typeface="Calibri"/>
              <a:buChar char="•"/>
            </a:pPr>
            <a:r>
              <a:rPr lang="en-US" sz="2800">
                <a:solidFill>
                  <a:schemeClr val="dk1"/>
                </a:solidFill>
                <a:latin typeface="Calibri"/>
                <a:ea typeface="Calibri"/>
                <a:cs typeface="Calibri"/>
                <a:sym typeface="Calibri"/>
              </a:rPr>
              <a:t>Possible areas for cross building collaboration</a:t>
            </a:r>
            <a:endParaRPr>
              <a:latin typeface="Calibri"/>
              <a:ea typeface="Calibri"/>
              <a:cs typeface="Calibri"/>
              <a:sym typeface="Calibri"/>
            </a:endParaRPr>
          </a:p>
          <a:p>
            <a:pPr marL="306000" lvl="0" indent="-224504" algn="l" rtl="0">
              <a:lnSpc>
                <a:spcPct val="100000"/>
              </a:lnSpc>
              <a:spcBef>
                <a:spcPts val="279"/>
              </a:spcBef>
              <a:spcAft>
                <a:spcPts val="0"/>
              </a:spcAft>
              <a:buSzPts val="1656"/>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YEAR 1 SIGN-IN AND REFLECTION</a:t>
            </a:r>
            <a:endParaRPr>
              <a:latin typeface="Calibri"/>
              <a:ea typeface="Calibri"/>
              <a:cs typeface="Calibri"/>
              <a:sym typeface="Calibri"/>
            </a:endParaRPr>
          </a:p>
        </p:txBody>
      </p:sp>
      <p:sp>
        <p:nvSpPr>
          <p:cNvPr id="149" name="Google Shape;149;p7"/>
          <p:cNvSpPr txBox="1">
            <a:spLocks noGrp="1"/>
          </p:cNvSpPr>
          <p:nvPr>
            <p:ph type="body" idx="1"/>
          </p:nvPr>
        </p:nvSpPr>
        <p:spPr>
          <a:xfrm>
            <a:off x="581192" y="2180496"/>
            <a:ext cx="11029615" cy="240843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208"/>
              <a:buNone/>
            </a:pPr>
            <a:r>
              <a:rPr lang="en-US" sz="2400" dirty="0">
                <a:solidFill>
                  <a:schemeClr val="dk1"/>
                </a:solidFill>
                <a:latin typeface="Calibri"/>
                <a:ea typeface="Calibri"/>
                <a:cs typeface="Calibri"/>
                <a:sym typeface="Calibri"/>
              </a:rPr>
              <a:t>Sign-in and answer reflection questions</a:t>
            </a:r>
            <a:endParaRPr dirty="0">
              <a:latin typeface="Calibri"/>
              <a:ea typeface="Calibri"/>
              <a:cs typeface="Calibri"/>
              <a:sym typeface="Calibri"/>
            </a:endParaRPr>
          </a:p>
          <a:p>
            <a:pPr marL="0" lvl="0" indent="0" algn="ctr" rtl="0">
              <a:lnSpc>
                <a:spcPct val="100000"/>
              </a:lnSpc>
              <a:spcBef>
                <a:spcPts val="0"/>
              </a:spcBef>
              <a:spcAft>
                <a:spcPts val="0"/>
              </a:spcAft>
              <a:buSzPts val="2208"/>
              <a:buNone/>
            </a:pPr>
            <a:endParaRPr sz="2400"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2208"/>
              <a:buNone/>
            </a:pPr>
            <a:r>
              <a:rPr lang="en-US" sz="2400" dirty="0">
                <a:solidFill>
                  <a:schemeClr val="dk1"/>
                </a:solidFill>
                <a:latin typeface="Calibri"/>
                <a:ea typeface="Calibri"/>
                <a:cs typeface="Calibri"/>
                <a:sym typeface="Calibri"/>
              </a:rPr>
              <a:t>The purpose of this is to get everyone into data analysis ‘mode’ and start to function as a data team.</a:t>
            </a:r>
            <a:endParaRPr dirty="0">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Cambria"/>
              <a:buNone/>
            </a:pPr>
            <a:r>
              <a:rPr lang="en-US">
                <a:solidFill>
                  <a:schemeClr val="lt1"/>
                </a:solidFill>
                <a:latin typeface="Calibri"/>
                <a:ea typeface="Calibri"/>
                <a:cs typeface="Calibri"/>
                <a:sym typeface="Calibri"/>
              </a:rPr>
              <a:t>YEAR 2 &amp; 3 SIGN-IN AND REFLECTION</a:t>
            </a:r>
            <a:endParaRPr>
              <a:latin typeface="Calibri"/>
              <a:ea typeface="Calibri"/>
              <a:cs typeface="Calibri"/>
              <a:sym typeface="Calibri"/>
            </a:endParaRPr>
          </a:p>
        </p:txBody>
      </p:sp>
      <p:sp>
        <p:nvSpPr>
          <p:cNvPr id="155" name="Google Shape;155;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Sign-in and answer reflection questions</a:t>
            </a:r>
            <a:endParaRPr>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2400">
                <a:solidFill>
                  <a:schemeClr val="dk1"/>
                </a:solidFill>
                <a:latin typeface="Calibri"/>
                <a:ea typeface="Calibri"/>
                <a:cs typeface="Calibri"/>
                <a:sym typeface="Calibri"/>
              </a:rPr>
              <a:t>The purpose of this is to get everyone into data analysis ‘mode’ and start to function as a data team.</a:t>
            </a:r>
            <a:endParaRPr sz="2400" b="1">
              <a:solidFill>
                <a:schemeClr val="dk1"/>
              </a:solidFill>
              <a:highlight>
                <a:srgbClr val="FFFF00"/>
              </a:highlight>
              <a:latin typeface="Calibri"/>
              <a:ea typeface="Calibri"/>
              <a:cs typeface="Calibri"/>
              <a:sym typeface="Calibri"/>
            </a:endParaRPr>
          </a:p>
          <a:p>
            <a:pPr marL="457200" lvl="0" indent="-373105" algn="l" rtl="0">
              <a:lnSpc>
                <a:spcPct val="100000"/>
              </a:lnSpc>
              <a:spcBef>
                <a:spcPts val="1200"/>
              </a:spcBef>
              <a:spcAft>
                <a:spcPts val="0"/>
              </a:spcAft>
              <a:buSzPts val="2276"/>
              <a:buFont typeface="Noto Sans Symbols"/>
              <a:buChar char="▪"/>
            </a:pPr>
            <a:r>
              <a:rPr lang="en-US" sz="2400" b="1">
                <a:solidFill>
                  <a:schemeClr val="dk1"/>
                </a:solidFill>
                <a:latin typeface="Calibri"/>
                <a:ea typeface="Calibri"/>
                <a:cs typeface="Calibri"/>
                <a:sym typeface="Calibri"/>
              </a:rPr>
              <a:t>Review Last year’s Goal, Action Plan and Validation</a:t>
            </a:r>
            <a:r>
              <a:rPr lang="en-US" sz="2400">
                <a:solidFill>
                  <a:schemeClr val="dk1"/>
                </a:solidFill>
                <a:latin typeface="Calibri"/>
                <a:ea typeface="Calibri"/>
                <a:cs typeface="Calibri"/>
                <a:sym typeface="Calibri"/>
              </a:rPr>
              <a:t> (linked on your agenda)</a:t>
            </a:r>
            <a:endParaRPr>
              <a:latin typeface="Calibri"/>
              <a:ea typeface="Calibri"/>
              <a:cs typeface="Calibri"/>
              <a:sym typeface="Calibri"/>
            </a:endParaRPr>
          </a:p>
          <a:p>
            <a:pPr marL="914400" lvl="1" indent="-373105" algn="l" rtl="0">
              <a:lnSpc>
                <a:spcPct val="100000"/>
              </a:lnSpc>
              <a:spcBef>
                <a:spcPts val="0"/>
              </a:spcBef>
              <a:spcAft>
                <a:spcPts val="0"/>
              </a:spcAft>
              <a:buSzPts val="2276"/>
              <a:buFont typeface="Calibri"/>
              <a:buChar char="▪"/>
            </a:pPr>
            <a:r>
              <a:rPr lang="en-US" sz="2400" b="1">
                <a:solidFill>
                  <a:schemeClr val="dk1"/>
                </a:solidFill>
                <a:latin typeface="Calibri"/>
                <a:ea typeface="Calibri"/>
                <a:cs typeface="Calibri"/>
                <a:sym typeface="Calibri"/>
              </a:rPr>
              <a:t>Document any discussion on the data analysis template, and then answer the remaining reflection questions.</a:t>
            </a:r>
            <a:endParaRPr>
              <a:latin typeface="Calibri"/>
              <a:ea typeface="Calibri"/>
              <a:cs typeface="Calibri"/>
              <a:sym typeface="Calibri"/>
            </a:endParaRPr>
          </a:p>
          <a:p>
            <a:pPr marL="306000" lvl="0" indent="-200844" algn="l" rtl="0">
              <a:lnSpc>
                <a:spcPct val="100000"/>
              </a:lnSpc>
              <a:spcBef>
                <a:spcPts val="360"/>
              </a:spcBef>
              <a:spcAft>
                <a:spcPts val="0"/>
              </a:spcAft>
              <a:buSzPts val="1656"/>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3077</Words>
  <Application>Microsoft Office PowerPoint</Application>
  <PresentationFormat>Widescreen</PresentationFormat>
  <Paragraphs>383</Paragraphs>
  <Slides>54</Slides>
  <Notes>54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Roboto</vt:lpstr>
      <vt:lpstr>Gill Sans</vt:lpstr>
      <vt:lpstr>Courier New</vt:lpstr>
      <vt:lpstr>Noto Sans Symbols</vt:lpstr>
      <vt:lpstr>Cambria</vt:lpstr>
      <vt:lpstr>Dividend</vt:lpstr>
      <vt:lpstr>RESULTS DRIVEN ACCOUNTABILITY </vt:lpstr>
      <vt:lpstr>TODAY’S OBJECTIVES &amp; NORMS</vt:lpstr>
      <vt:lpstr>RDA GOALS</vt:lpstr>
      <vt:lpstr>RDA GOALS</vt:lpstr>
      <vt:lpstr>BRIEF OVERVIEW OF FLOW OF RDA PROCESS</vt:lpstr>
      <vt:lpstr>ROLES AND NAVIGATION FOR DATA ANALYSIS</vt:lpstr>
      <vt:lpstr>INTERACTIVE TEMPLATE TIPS</vt:lpstr>
      <vt:lpstr>YEAR 1 SIGN-IN AND REFLECTION</vt:lpstr>
      <vt:lpstr>YEAR 2 &amp; 3 SIGN-IN AND REFLECTION</vt:lpstr>
      <vt:lpstr>SPP Data Tree</vt:lpstr>
      <vt:lpstr>If…Then… Warm Up Activity</vt:lpstr>
      <vt:lpstr>Risk Analysis Rubric Sample</vt:lpstr>
      <vt:lpstr>“WHY ARE WE HERE” </vt:lpstr>
      <vt:lpstr>“WHO ARE OUR STUDENTS”</vt:lpstr>
      <vt:lpstr>DATA PROGRESSION</vt:lpstr>
      <vt:lpstr>INDICATOR 1: GRADUATION RATES</vt:lpstr>
      <vt:lpstr>DATA PROGRESSION</vt:lpstr>
      <vt:lpstr>INDICATOR 3: SD ASSESSMENT  SCALE SCORES AND TARGETS</vt:lpstr>
      <vt:lpstr>Tools for Teachers</vt:lpstr>
      <vt:lpstr>DATA PROGRESSION</vt:lpstr>
      <vt:lpstr>INDICATORS 6 &amp; 7: PREK LRE &amp; ACQ. OF K AND S</vt:lpstr>
      <vt:lpstr>DATA PROGRESSION</vt:lpstr>
      <vt:lpstr>INDICATOR 14C: POST-SCHOOL OUTCOMES</vt:lpstr>
      <vt:lpstr>DATA PROGRESSION</vt:lpstr>
      <vt:lpstr>GOAL PRE-WORK</vt:lpstr>
      <vt:lpstr>SMART GOAL PRE-WRITING</vt:lpstr>
      <vt:lpstr>GOAL PRE-WORK</vt:lpstr>
      <vt:lpstr>PARAPROFESSIONAL SURVEY</vt:lpstr>
      <vt:lpstr>PERCEPTION SURVEY</vt:lpstr>
      <vt:lpstr>DATA PROGRESSION</vt:lpstr>
      <vt:lpstr>SYSTEMIC COLLABORATIVE DATA PROCESS: </vt:lpstr>
      <vt:lpstr>ROOT CAUSE ANALYSIS:</vt:lpstr>
      <vt:lpstr>ROOT CAUSE ANALYSIS</vt:lpstr>
      <vt:lpstr>ROOT CAUSE ANALYSIS OVERVIEW</vt:lpstr>
      <vt:lpstr>CONSENSUS </vt:lpstr>
      <vt:lpstr>Root Cause Analysis: </vt:lpstr>
      <vt:lpstr>WHAT IS A CHALLENGE STATEMENT?</vt:lpstr>
      <vt:lpstr>CHALLENGE STATEMENT</vt:lpstr>
      <vt:lpstr>CIRCLE MAP ACTIVITY – STEP 1</vt:lpstr>
      <vt:lpstr>Performance Challange</vt:lpstr>
      <vt:lpstr>ICEL ACTIVITY</vt:lpstr>
      <vt:lpstr>CIRCLE MAP ACTIVITY – STEP 2</vt:lpstr>
      <vt:lpstr>Root Cause Analysis:</vt:lpstr>
      <vt:lpstr>WHEN IS A ROOT CAUSE, A ROOT CAUSE?</vt:lpstr>
      <vt:lpstr>DETERMINING POSSIBLE ROOT CAUSE</vt:lpstr>
      <vt:lpstr>Root Cause Analysis:</vt:lpstr>
      <vt:lpstr>GOAL WRITING</vt:lpstr>
      <vt:lpstr>GOAL WRITING</vt:lpstr>
      <vt:lpstr>ROOT CAUSE ANALYSIS:</vt:lpstr>
      <vt:lpstr>STRATEGIES INPUT GALLERY WALK</vt:lpstr>
      <vt:lpstr>STRATEGIES INPUT GALLERY WALK</vt:lpstr>
      <vt:lpstr>ROOT CAUSE ANALYSIS:</vt:lpstr>
      <vt:lpstr>ACTION PLAN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Data Retreat PPT process</dc:title>
  <dc:creator>Odean-Carlin, Kodi</dc:creator>
  <cp:lastModifiedBy>Odean-Carlin, Kodi</cp:lastModifiedBy>
  <cp:revision>2</cp:revision>
  <dcterms:created xsi:type="dcterms:W3CDTF">2022-06-14T13:55:40Z</dcterms:created>
  <dcterms:modified xsi:type="dcterms:W3CDTF">2023-10-27T15:56:58Z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ies>
</file>